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media/image23.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1164" r:id="rId2"/>
    <p:sldId id="262" r:id="rId3"/>
    <p:sldId id="2519" r:id="rId4"/>
    <p:sldId id="2520" r:id="rId5"/>
    <p:sldId id="1533" r:id="rId6"/>
    <p:sldId id="1540" r:id="rId7"/>
    <p:sldId id="3331" r:id="rId8"/>
    <p:sldId id="2765" r:id="rId9"/>
    <p:sldId id="3434" r:id="rId10"/>
    <p:sldId id="259" r:id="rId11"/>
    <p:sldId id="3414" r:id="rId12"/>
    <p:sldId id="3415" r:id="rId13"/>
    <p:sldId id="3428" r:id="rId14"/>
    <p:sldId id="3435" r:id="rId15"/>
    <p:sldId id="3433" r:id="rId16"/>
    <p:sldId id="1458" r:id="rId17"/>
    <p:sldId id="2196" r:id="rId18"/>
    <p:sldId id="3178" r:id="rId19"/>
    <p:sldId id="965" r:id="rId20"/>
    <p:sldId id="3436" r:id="rId21"/>
    <p:sldId id="3328" r:id="rId22"/>
    <p:sldId id="3423" r:id="rId23"/>
    <p:sldId id="3424" r:id="rId24"/>
    <p:sldId id="3429" r:id="rId25"/>
    <p:sldId id="1251" r:id="rId26"/>
    <p:sldId id="3342" r:id="rId27"/>
    <p:sldId id="3343" r:id="rId28"/>
    <p:sldId id="3344" r:id="rId29"/>
    <p:sldId id="3346" r:id="rId30"/>
    <p:sldId id="3341" r:id="rId31"/>
    <p:sldId id="3426" r:id="rId32"/>
    <p:sldId id="3348" r:id="rId33"/>
    <p:sldId id="3427" r:id="rId34"/>
    <p:sldId id="3355" r:id="rId35"/>
    <p:sldId id="1221" r:id="rId36"/>
    <p:sldId id="3235" r:id="rId37"/>
    <p:sldId id="3420" r:id="rId38"/>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Amy" initials="LA" lastIdx="1" clrIdx="0">
    <p:extLst>
      <p:ext uri="{19B8F6BF-5375-455C-9EA6-DF929625EA0E}">
        <p15:presenceInfo xmlns:p15="http://schemas.microsoft.com/office/powerpoint/2012/main" userId="S::ALee3@imf.org::6942191a-ea20-4ae6-880d-28d4899c46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11F44-AC85-4362-AE3D-1180D87AC748}" v="8" dt="2024-11-06T08:07:55.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4" autoAdjust="0"/>
    <p:restoredTop sz="91705" autoAdjust="0"/>
  </p:normalViewPr>
  <p:slideViewPr>
    <p:cSldViewPr>
      <p:cViewPr varScale="1">
        <p:scale>
          <a:sx n="145" d="100"/>
          <a:sy n="145" d="100"/>
        </p:scale>
        <p:origin x="2952" y="12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ATA1\FAD\DATA\M1_M2\Nour\Requests\Sandeep\Forecasting%20Error%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432249649775376"/>
          <c:y val="0.16211943610818458"/>
          <c:w val="0.44865908064591475"/>
          <c:h val="0.67005214111919786"/>
        </c:manualLayout>
      </c:layout>
      <c:radarChart>
        <c:radarStyle val="marker"/>
        <c:varyColors val="0"/>
        <c:ser>
          <c:idx val="0"/>
          <c:order val="0"/>
          <c:tx>
            <c:strRef>
              <c:f>'FTE Scores'!$E$45</c:f>
              <c:strCache>
                <c:ptCount val="1"/>
                <c:pt idx="0">
                  <c:v>Global</c:v>
                </c:pt>
              </c:strCache>
            </c:strRef>
          </c:tx>
          <c:spPr>
            <a:ln w="38100" cap="rnd">
              <a:solidFill>
                <a:srgbClr val="C00000"/>
              </a:solidFill>
              <a:round/>
            </a:ln>
            <a:effectLst>
              <a:outerShdw blurRad="57150" dist="19050" dir="5400000" algn="ctr" rotWithShape="0">
                <a:srgbClr val="000000">
                  <a:alpha val="63000"/>
                </a:srgbClr>
              </a:outerShdw>
            </a:effectLst>
          </c:spPr>
          <c:marker>
            <c:symbol val="none"/>
          </c:marker>
          <c:cat>
            <c:strRef>
              <c:f>'FTE Scores'!$D$46:$D$57</c:f>
              <c:strCache>
                <c:ptCount val="12"/>
                <c:pt idx="0">
                  <c:v>Macroeconomic Risks</c:v>
                </c:pt>
                <c:pt idx="1">
                  <c:v>Specific Fiscal Risks</c:v>
                </c:pt>
                <c:pt idx="2">
                  <c:v>Long-Term Fiscal Sustainability Analysis</c:v>
                </c:pt>
                <c:pt idx="3">
                  <c:v>Budgetary Contingencies</c:v>
                </c:pt>
                <c:pt idx="4">
                  <c:v>Asset and Liabilitity Management</c:v>
                </c:pt>
                <c:pt idx="5">
                  <c:v>Guarantees</c:v>
                </c:pt>
                <c:pt idx="6">
                  <c:v>Public Private Partnerships</c:v>
                </c:pt>
                <c:pt idx="7">
                  <c:v>Financial Sector Exposure</c:v>
                </c:pt>
                <c:pt idx="8">
                  <c:v>Natural Resources</c:v>
                </c:pt>
                <c:pt idx="9">
                  <c:v>Environmental Risks</c:v>
                </c:pt>
                <c:pt idx="10">
                  <c:v>Sub-National Governments</c:v>
                </c:pt>
                <c:pt idx="11">
                  <c:v>Public Corporations</c:v>
                </c:pt>
              </c:strCache>
            </c:strRef>
          </c:cat>
          <c:val>
            <c:numRef>
              <c:f>'FTE Scores'!$E$46:$E$57</c:f>
              <c:numCache>
                <c:formatCode>0.00</c:formatCode>
                <c:ptCount val="12"/>
                <c:pt idx="0">
                  <c:v>1.33</c:v>
                </c:pt>
                <c:pt idx="1">
                  <c:v>0.56999999999999995</c:v>
                </c:pt>
                <c:pt idx="2">
                  <c:v>0.6</c:v>
                </c:pt>
                <c:pt idx="3">
                  <c:v>1.6</c:v>
                </c:pt>
                <c:pt idx="4">
                  <c:v>1.17</c:v>
                </c:pt>
                <c:pt idx="5">
                  <c:v>1.27</c:v>
                </c:pt>
                <c:pt idx="6">
                  <c:v>0.74</c:v>
                </c:pt>
                <c:pt idx="7">
                  <c:v>1.73</c:v>
                </c:pt>
                <c:pt idx="8">
                  <c:v>0.52</c:v>
                </c:pt>
                <c:pt idx="9">
                  <c:v>1.19</c:v>
                </c:pt>
                <c:pt idx="10">
                  <c:v>1.53</c:v>
                </c:pt>
                <c:pt idx="11">
                  <c:v>1.37</c:v>
                </c:pt>
              </c:numCache>
            </c:numRef>
          </c:val>
          <c:extLst>
            <c:ext xmlns:c16="http://schemas.microsoft.com/office/drawing/2014/chart" uri="{C3380CC4-5D6E-409C-BE32-E72D297353CC}">
              <c16:uniqueId val="{00000000-F18F-41CF-9E7F-3EC89B317808}"/>
            </c:ext>
          </c:extLst>
        </c:ser>
        <c:ser>
          <c:idx val="1"/>
          <c:order val="1"/>
          <c:tx>
            <c:strRef>
              <c:f>'FTE Scores'!$F$45</c:f>
              <c:strCache>
                <c:ptCount val="1"/>
                <c:pt idx="0">
                  <c:v>ADV</c:v>
                </c:pt>
              </c:strCache>
            </c:strRef>
          </c:tx>
          <c:spPr>
            <a:ln w="34925" cap="rnd">
              <a:solidFill>
                <a:srgbClr val="5B9BD5">
                  <a:lumMod val="50000"/>
                </a:srgbClr>
              </a:solidFill>
              <a:round/>
            </a:ln>
            <a:effectLst>
              <a:outerShdw blurRad="57150" dist="19050" dir="5400000" algn="ctr" rotWithShape="0">
                <a:srgbClr val="000000">
                  <a:alpha val="63000"/>
                </a:srgbClr>
              </a:outerShdw>
            </a:effectLst>
          </c:spPr>
          <c:marker>
            <c:symbol val="none"/>
          </c:marker>
          <c:cat>
            <c:strRef>
              <c:f>'FTE Scores'!$D$46:$D$57</c:f>
              <c:strCache>
                <c:ptCount val="12"/>
                <c:pt idx="0">
                  <c:v>Macroeconomic Risks</c:v>
                </c:pt>
                <c:pt idx="1">
                  <c:v>Specific Fiscal Risks</c:v>
                </c:pt>
                <c:pt idx="2">
                  <c:v>Long-Term Fiscal Sustainability Analysis</c:v>
                </c:pt>
                <c:pt idx="3">
                  <c:v>Budgetary Contingencies</c:v>
                </c:pt>
                <c:pt idx="4">
                  <c:v>Asset and Liabilitity Management</c:v>
                </c:pt>
                <c:pt idx="5">
                  <c:v>Guarantees</c:v>
                </c:pt>
                <c:pt idx="6">
                  <c:v>Public Private Partnerships</c:v>
                </c:pt>
                <c:pt idx="7">
                  <c:v>Financial Sector Exposure</c:v>
                </c:pt>
                <c:pt idx="8">
                  <c:v>Natural Resources</c:v>
                </c:pt>
                <c:pt idx="9">
                  <c:v>Environmental Risks</c:v>
                </c:pt>
                <c:pt idx="10">
                  <c:v>Sub-National Governments</c:v>
                </c:pt>
                <c:pt idx="11">
                  <c:v>Public Corporations</c:v>
                </c:pt>
              </c:strCache>
            </c:strRef>
          </c:cat>
          <c:val>
            <c:numRef>
              <c:f>'FTE Scores'!$F$46:$F$57</c:f>
              <c:numCache>
                <c:formatCode>0.00</c:formatCode>
                <c:ptCount val="12"/>
                <c:pt idx="0">
                  <c:v>2.3333333333333335</c:v>
                </c:pt>
                <c:pt idx="1">
                  <c:v>0.33333333333333331</c:v>
                </c:pt>
                <c:pt idx="2">
                  <c:v>1.5</c:v>
                </c:pt>
                <c:pt idx="3">
                  <c:v>1.6666666666666667</c:v>
                </c:pt>
                <c:pt idx="4">
                  <c:v>1.1666666666666667</c:v>
                </c:pt>
                <c:pt idx="5">
                  <c:v>1.5</c:v>
                </c:pt>
                <c:pt idx="6">
                  <c:v>1</c:v>
                </c:pt>
                <c:pt idx="7">
                  <c:v>2.3333333333333335</c:v>
                </c:pt>
                <c:pt idx="8">
                  <c:v>1.3333333333333333</c:v>
                </c:pt>
                <c:pt idx="9">
                  <c:v>1</c:v>
                </c:pt>
                <c:pt idx="10">
                  <c:v>1.3333333333333333</c:v>
                </c:pt>
                <c:pt idx="11">
                  <c:v>1.3333333333333333</c:v>
                </c:pt>
              </c:numCache>
            </c:numRef>
          </c:val>
          <c:extLst>
            <c:ext xmlns:c16="http://schemas.microsoft.com/office/drawing/2014/chart" uri="{C3380CC4-5D6E-409C-BE32-E72D297353CC}">
              <c16:uniqueId val="{00000001-F18F-41CF-9E7F-3EC89B317808}"/>
            </c:ext>
          </c:extLst>
        </c:ser>
        <c:ser>
          <c:idx val="2"/>
          <c:order val="2"/>
          <c:tx>
            <c:strRef>
              <c:f>'FTE Scores'!$G$45</c:f>
              <c:strCache>
                <c:ptCount val="1"/>
                <c:pt idx="0">
                  <c:v>EME</c:v>
                </c:pt>
              </c:strCache>
            </c:strRef>
          </c:tx>
          <c:spPr>
            <a:ln w="34925" cap="rnd">
              <a:solidFill>
                <a:srgbClr val="70AD47">
                  <a:lumMod val="75000"/>
                </a:srgbClr>
              </a:solidFill>
              <a:round/>
            </a:ln>
            <a:effectLst>
              <a:outerShdw blurRad="57150" dist="19050" dir="5400000" algn="ctr" rotWithShape="0">
                <a:srgbClr val="000000">
                  <a:alpha val="63000"/>
                </a:srgbClr>
              </a:outerShdw>
            </a:effectLst>
          </c:spPr>
          <c:marker>
            <c:symbol val="none"/>
          </c:marker>
          <c:cat>
            <c:strRef>
              <c:f>'FTE Scores'!$D$46:$D$57</c:f>
              <c:strCache>
                <c:ptCount val="12"/>
                <c:pt idx="0">
                  <c:v>Macroeconomic Risks</c:v>
                </c:pt>
                <c:pt idx="1">
                  <c:v>Specific Fiscal Risks</c:v>
                </c:pt>
                <c:pt idx="2">
                  <c:v>Long-Term Fiscal Sustainability Analysis</c:v>
                </c:pt>
                <c:pt idx="3">
                  <c:v>Budgetary Contingencies</c:v>
                </c:pt>
                <c:pt idx="4">
                  <c:v>Asset and Liabilitity Management</c:v>
                </c:pt>
                <c:pt idx="5">
                  <c:v>Guarantees</c:v>
                </c:pt>
                <c:pt idx="6">
                  <c:v>Public Private Partnerships</c:v>
                </c:pt>
                <c:pt idx="7">
                  <c:v>Financial Sector Exposure</c:v>
                </c:pt>
                <c:pt idx="8">
                  <c:v>Natural Resources</c:v>
                </c:pt>
                <c:pt idx="9">
                  <c:v>Environmental Risks</c:v>
                </c:pt>
                <c:pt idx="10">
                  <c:v>Sub-National Governments</c:v>
                </c:pt>
                <c:pt idx="11">
                  <c:v>Public Corporations</c:v>
                </c:pt>
              </c:strCache>
            </c:strRef>
          </c:cat>
          <c:val>
            <c:numRef>
              <c:f>'FTE Scores'!$G$46:$G$57</c:f>
              <c:numCache>
                <c:formatCode>0.00</c:formatCode>
                <c:ptCount val="12"/>
                <c:pt idx="0">
                  <c:v>1.3125</c:v>
                </c:pt>
                <c:pt idx="1">
                  <c:v>0.6875</c:v>
                </c:pt>
                <c:pt idx="2">
                  <c:v>0.3125</c:v>
                </c:pt>
                <c:pt idx="3">
                  <c:v>1.6875</c:v>
                </c:pt>
                <c:pt idx="4">
                  <c:v>1.25</c:v>
                </c:pt>
                <c:pt idx="5">
                  <c:v>1.5</c:v>
                </c:pt>
                <c:pt idx="6">
                  <c:v>0.66666666666666663</c:v>
                </c:pt>
                <c:pt idx="7">
                  <c:v>1.875</c:v>
                </c:pt>
                <c:pt idx="8">
                  <c:v>0.46666666666666667</c:v>
                </c:pt>
                <c:pt idx="9">
                  <c:v>1.3571428571428572</c:v>
                </c:pt>
                <c:pt idx="10">
                  <c:v>1.625</c:v>
                </c:pt>
                <c:pt idx="11">
                  <c:v>1.4375</c:v>
                </c:pt>
              </c:numCache>
            </c:numRef>
          </c:val>
          <c:extLst>
            <c:ext xmlns:c16="http://schemas.microsoft.com/office/drawing/2014/chart" uri="{C3380CC4-5D6E-409C-BE32-E72D297353CC}">
              <c16:uniqueId val="{00000002-F18F-41CF-9E7F-3EC89B317808}"/>
            </c:ext>
          </c:extLst>
        </c:ser>
        <c:ser>
          <c:idx val="3"/>
          <c:order val="3"/>
          <c:tx>
            <c:strRef>
              <c:f>'FTE Scores'!$H$45</c:f>
              <c:strCache>
                <c:ptCount val="1"/>
                <c:pt idx="0">
                  <c:v>LIDC</c:v>
                </c:pt>
              </c:strCache>
            </c:strRef>
          </c:tx>
          <c:spPr>
            <a:ln w="34925" cap="rnd">
              <a:solidFill>
                <a:srgbClr val="00B0F0"/>
              </a:solidFill>
              <a:round/>
            </a:ln>
            <a:effectLst>
              <a:outerShdw blurRad="57150" dist="19050" dir="5400000" algn="ctr" rotWithShape="0">
                <a:srgbClr val="000000">
                  <a:alpha val="63000"/>
                </a:srgbClr>
              </a:outerShdw>
            </a:effectLst>
          </c:spPr>
          <c:marker>
            <c:symbol val="none"/>
          </c:marker>
          <c:cat>
            <c:strRef>
              <c:f>'FTE Scores'!$D$46:$D$57</c:f>
              <c:strCache>
                <c:ptCount val="12"/>
                <c:pt idx="0">
                  <c:v>Macroeconomic Risks</c:v>
                </c:pt>
                <c:pt idx="1">
                  <c:v>Specific Fiscal Risks</c:v>
                </c:pt>
                <c:pt idx="2">
                  <c:v>Long-Term Fiscal Sustainability Analysis</c:v>
                </c:pt>
                <c:pt idx="3">
                  <c:v>Budgetary Contingencies</c:v>
                </c:pt>
                <c:pt idx="4">
                  <c:v>Asset and Liabilitity Management</c:v>
                </c:pt>
                <c:pt idx="5">
                  <c:v>Guarantees</c:v>
                </c:pt>
                <c:pt idx="6">
                  <c:v>Public Private Partnerships</c:v>
                </c:pt>
                <c:pt idx="7">
                  <c:v>Financial Sector Exposure</c:v>
                </c:pt>
                <c:pt idx="8">
                  <c:v>Natural Resources</c:v>
                </c:pt>
                <c:pt idx="9">
                  <c:v>Environmental Risks</c:v>
                </c:pt>
                <c:pt idx="10">
                  <c:v>Sub-National Governments</c:v>
                </c:pt>
                <c:pt idx="11">
                  <c:v>Public Corporations</c:v>
                </c:pt>
              </c:strCache>
            </c:strRef>
          </c:cat>
          <c:val>
            <c:numRef>
              <c:f>'FTE Scores'!$H$46:$H$57</c:f>
              <c:numCache>
                <c:formatCode>0.00</c:formatCode>
                <c:ptCount val="12"/>
                <c:pt idx="0">
                  <c:v>0.625</c:v>
                </c:pt>
                <c:pt idx="1">
                  <c:v>0.5</c:v>
                </c:pt>
                <c:pt idx="2">
                  <c:v>0.5</c:v>
                </c:pt>
                <c:pt idx="3">
                  <c:v>1.375</c:v>
                </c:pt>
                <c:pt idx="4">
                  <c:v>1</c:v>
                </c:pt>
                <c:pt idx="5">
                  <c:v>0.625</c:v>
                </c:pt>
                <c:pt idx="6">
                  <c:v>0.66666666666666663</c:v>
                </c:pt>
                <c:pt idx="7">
                  <c:v>1</c:v>
                </c:pt>
                <c:pt idx="8">
                  <c:v>0.2857142857142857</c:v>
                </c:pt>
                <c:pt idx="9">
                  <c:v>1</c:v>
                </c:pt>
                <c:pt idx="10">
                  <c:v>1.5</c:v>
                </c:pt>
                <c:pt idx="11">
                  <c:v>1.25</c:v>
                </c:pt>
              </c:numCache>
            </c:numRef>
          </c:val>
          <c:extLst>
            <c:ext xmlns:c16="http://schemas.microsoft.com/office/drawing/2014/chart" uri="{C3380CC4-5D6E-409C-BE32-E72D297353CC}">
              <c16:uniqueId val="{00000003-F18F-41CF-9E7F-3EC89B317808}"/>
            </c:ext>
          </c:extLst>
        </c:ser>
        <c:dLbls>
          <c:showLegendKey val="0"/>
          <c:showVal val="0"/>
          <c:showCatName val="0"/>
          <c:showSerName val="0"/>
          <c:showPercent val="0"/>
          <c:showBubbleSize val="0"/>
        </c:dLbls>
        <c:axId val="2048327968"/>
        <c:axId val="1940048976"/>
        <c:extLst/>
      </c:radarChart>
      <c:catAx>
        <c:axId val="2048327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940048976"/>
        <c:crosses val="autoZero"/>
        <c:auto val="1"/>
        <c:lblAlgn val="ctr"/>
        <c:lblOffset val="100"/>
        <c:noMultiLvlLbl val="0"/>
      </c:catAx>
      <c:valAx>
        <c:axId val="1940048976"/>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12700">
            <a:solidFill>
              <a:schemeClr val="bg1">
                <a:lumMod val="65000"/>
              </a:schemeClr>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048327968"/>
        <c:crosses val="autoZero"/>
        <c:crossBetween val="between"/>
        <c:majorUnit val="0.5"/>
      </c:valAx>
      <c:spPr>
        <a:noFill/>
        <a:ln>
          <a:noFill/>
        </a:ln>
        <a:effectLst/>
      </c:spPr>
    </c:plotArea>
    <c:legend>
      <c:legendPos val="b"/>
      <c:layout>
        <c:manualLayout>
          <c:xMode val="edge"/>
          <c:yMode val="edge"/>
          <c:x val="9.2402397784663942E-2"/>
          <c:y val="0.93309347707912826"/>
          <c:w val="0.82825676698388162"/>
          <c:h val="4.7468686667331145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0" cap="flat" cmpd="sng" algn="ctr">
      <a:noFill/>
      <a:round/>
    </a:ln>
    <a:effectLst/>
  </c:spPr>
  <c:txPr>
    <a:bodyPr/>
    <a:lstStyle/>
    <a:p>
      <a:pPr>
        <a:defRPr sz="1100" b="0">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742AA-5A0A-4F7C-BA74-7136EC3F28D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8970D83-5A1B-4A93-B5F8-8AFE6C42B3A3}">
      <dgm:prSet phldrT="[Text]"/>
      <dgm:spPr/>
      <dgm:t>
        <a:bodyPr/>
        <a:lstStyle/>
        <a:p>
          <a:r>
            <a:rPr lang="en-US" b="1" dirty="0"/>
            <a:t>Sectoral </a:t>
          </a:r>
        </a:p>
      </dgm:t>
    </dgm:pt>
    <dgm:pt modelId="{58E9C76D-D3DC-4D5E-BF28-F9BAE1B67675}" type="parTrans" cxnId="{047AB970-4F5B-4254-9EAD-D426F1413871}">
      <dgm:prSet/>
      <dgm:spPr/>
      <dgm:t>
        <a:bodyPr/>
        <a:lstStyle/>
        <a:p>
          <a:endParaRPr lang="en-US"/>
        </a:p>
      </dgm:t>
    </dgm:pt>
    <dgm:pt modelId="{E6C5FE6C-16EA-4CF6-B610-425FBC4ECA53}" type="sibTrans" cxnId="{047AB970-4F5B-4254-9EAD-D426F1413871}">
      <dgm:prSet/>
      <dgm:spPr/>
      <dgm:t>
        <a:bodyPr/>
        <a:lstStyle/>
        <a:p>
          <a:endParaRPr lang="en-US"/>
        </a:p>
      </dgm:t>
    </dgm:pt>
    <dgm:pt modelId="{528E86E2-6C84-4197-AEF4-CF78FC4EC3A9}">
      <dgm:prSet phldrT="[Text]"/>
      <dgm:spPr/>
      <dgm:t>
        <a:bodyPr/>
        <a:lstStyle/>
        <a:p>
          <a:r>
            <a:rPr lang="en-US" b="1" dirty="0"/>
            <a:t>Productivity</a:t>
          </a:r>
        </a:p>
      </dgm:t>
    </dgm:pt>
    <dgm:pt modelId="{2BAA7FA4-E1B7-4303-B27F-7A414C53C785}" type="parTrans" cxnId="{1497D5BA-2D81-4DF2-92CC-01675EC8C4A4}">
      <dgm:prSet/>
      <dgm:spPr/>
      <dgm:t>
        <a:bodyPr/>
        <a:lstStyle/>
        <a:p>
          <a:endParaRPr lang="en-US"/>
        </a:p>
      </dgm:t>
    </dgm:pt>
    <dgm:pt modelId="{FE4BE656-220F-4839-862B-2386FCB88699}" type="sibTrans" cxnId="{1497D5BA-2D81-4DF2-92CC-01675EC8C4A4}">
      <dgm:prSet/>
      <dgm:spPr/>
      <dgm:t>
        <a:bodyPr/>
        <a:lstStyle/>
        <a:p>
          <a:endParaRPr lang="en-US"/>
        </a:p>
      </dgm:t>
    </dgm:pt>
    <dgm:pt modelId="{0B69F7B9-BA2B-4C74-8A24-478612E4A02F}">
      <dgm:prSet phldrT="[Text]"/>
      <dgm:spPr/>
      <dgm:t>
        <a:bodyPr/>
        <a:lstStyle/>
        <a:p>
          <a:r>
            <a:rPr lang="en-US" b="1" dirty="0"/>
            <a:t>Vulnerabilities</a:t>
          </a:r>
        </a:p>
      </dgm:t>
    </dgm:pt>
    <dgm:pt modelId="{DE14857D-EF3C-40F9-83C9-CF8A76D2941E}" type="parTrans" cxnId="{581C89E6-CDAF-426F-9796-FBA954A8C9F5}">
      <dgm:prSet/>
      <dgm:spPr/>
      <dgm:t>
        <a:bodyPr/>
        <a:lstStyle/>
        <a:p>
          <a:endParaRPr lang="en-US"/>
        </a:p>
      </dgm:t>
    </dgm:pt>
    <dgm:pt modelId="{6769580D-FEE5-40D1-BB02-07608AB07916}" type="sibTrans" cxnId="{581C89E6-CDAF-426F-9796-FBA954A8C9F5}">
      <dgm:prSet/>
      <dgm:spPr/>
      <dgm:t>
        <a:bodyPr/>
        <a:lstStyle/>
        <a:p>
          <a:endParaRPr lang="en-US"/>
        </a:p>
      </dgm:t>
    </dgm:pt>
    <dgm:pt modelId="{7F89B5F4-C1EA-4E41-8728-7B13BEDD1374}">
      <dgm:prSet/>
      <dgm:spPr/>
      <dgm:t>
        <a:bodyPr/>
        <a:lstStyle/>
        <a:p>
          <a:r>
            <a:rPr lang="en-US" dirty="0">
              <a:latin typeface="Sylfaen" panose="010A0502050306030303" pitchFamily="18" charset="0"/>
            </a:rPr>
            <a:t>Weakened human capital</a:t>
          </a:r>
        </a:p>
      </dgm:t>
    </dgm:pt>
    <dgm:pt modelId="{FC79E702-C794-42CE-B524-916945BE0C30}" type="parTrans" cxnId="{02DDFF2D-B7B5-44D4-A835-F472FCAA3FF9}">
      <dgm:prSet/>
      <dgm:spPr/>
      <dgm:t>
        <a:bodyPr/>
        <a:lstStyle/>
        <a:p>
          <a:endParaRPr lang="en-US"/>
        </a:p>
      </dgm:t>
    </dgm:pt>
    <dgm:pt modelId="{191FCB71-04E8-4D28-96E6-D7ABF05F88A5}" type="sibTrans" cxnId="{02DDFF2D-B7B5-44D4-A835-F472FCAA3FF9}">
      <dgm:prSet/>
      <dgm:spPr/>
      <dgm:t>
        <a:bodyPr/>
        <a:lstStyle/>
        <a:p>
          <a:endParaRPr lang="en-US"/>
        </a:p>
      </dgm:t>
    </dgm:pt>
    <dgm:pt modelId="{21DD3DC3-0490-4877-AB36-8F03E3C01073}">
      <dgm:prSet/>
      <dgm:spPr/>
      <dgm:t>
        <a:bodyPr/>
        <a:lstStyle/>
        <a:p>
          <a:r>
            <a:rPr lang="en-US" dirty="0">
              <a:latin typeface="Sylfaen" panose="010A0502050306030303" pitchFamily="18" charset="0"/>
            </a:rPr>
            <a:t>Declining capital productivity</a:t>
          </a:r>
        </a:p>
      </dgm:t>
    </dgm:pt>
    <dgm:pt modelId="{1A14F7E8-4238-4E30-83E2-AB0FBE3A8A25}" type="parTrans" cxnId="{8810E5CB-0545-466C-9DF6-BBFFEBA2F837}">
      <dgm:prSet/>
      <dgm:spPr/>
      <dgm:t>
        <a:bodyPr/>
        <a:lstStyle/>
        <a:p>
          <a:endParaRPr lang="en-US"/>
        </a:p>
      </dgm:t>
    </dgm:pt>
    <dgm:pt modelId="{F8F49501-70B3-4F81-9318-2FA844E6DB24}" type="sibTrans" cxnId="{8810E5CB-0545-466C-9DF6-BBFFEBA2F837}">
      <dgm:prSet/>
      <dgm:spPr/>
      <dgm:t>
        <a:bodyPr/>
        <a:lstStyle/>
        <a:p>
          <a:endParaRPr lang="en-US"/>
        </a:p>
      </dgm:t>
    </dgm:pt>
    <dgm:pt modelId="{26C897A2-1D5D-46C6-A79C-545D428248DB}">
      <dgm:prSet/>
      <dgm:spPr/>
      <dgm:t>
        <a:bodyPr/>
        <a:lstStyle/>
        <a:p>
          <a:pPr>
            <a:buFont typeface="Wingdings" panose="05000000000000000000" pitchFamily="2" charset="2"/>
            <a:buChar char="Ø"/>
          </a:pPr>
          <a:r>
            <a:rPr lang="en-US" dirty="0">
              <a:latin typeface="Sylfaen" panose="010A0502050306030303" pitchFamily="18" charset="0"/>
            </a:rPr>
            <a:t>Desertification </a:t>
          </a:r>
        </a:p>
      </dgm:t>
    </dgm:pt>
    <dgm:pt modelId="{36BFA4B3-FC79-4B3C-A53E-9ACD3358B642}" type="parTrans" cxnId="{8B5C1438-84B5-4C30-A7CC-472ED1B693D4}">
      <dgm:prSet/>
      <dgm:spPr/>
      <dgm:t>
        <a:bodyPr/>
        <a:lstStyle/>
        <a:p>
          <a:endParaRPr lang="en-US"/>
        </a:p>
      </dgm:t>
    </dgm:pt>
    <dgm:pt modelId="{CE27C51F-28EF-4937-9B25-E439EF4F1B8C}" type="sibTrans" cxnId="{8B5C1438-84B5-4C30-A7CC-472ED1B693D4}">
      <dgm:prSet/>
      <dgm:spPr/>
      <dgm:t>
        <a:bodyPr/>
        <a:lstStyle/>
        <a:p>
          <a:endParaRPr lang="en-US"/>
        </a:p>
      </dgm:t>
    </dgm:pt>
    <dgm:pt modelId="{C20BB606-EA4F-470B-B143-23327186FE44}">
      <dgm:prSet/>
      <dgm:spPr/>
      <dgm:t>
        <a:bodyPr/>
        <a:lstStyle/>
        <a:p>
          <a:pPr>
            <a:buFont typeface="Wingdings" panose="05000000000000000000" pitchFamily="2" charset="2"/>
            <a:buChar char="Ø"/>
          </a:pPr>
          <a:r>
            <a:rPr lang="en-US" dirty="0">
              <a:latin typeface="Sylfaen" panose="010A0502050306030303" pitchFamily="18" charset="0"/>
            </a:rPr>
            <a:t>Reduced agricultural yields</a:t>
          </a:r>
        </a:p>
      </dgm:t>
    </dgm:pt>
    <dgm:pt modelId="{45443E04-60A3-44D0-9BA1-BAFC903BF8A0}" type="parTrans" cxnId="{957B41A3-2F77-4521-B31B-597537D75D4E}">
      <dgm:prSet/>
      <dgm:spPr/>
      <dgm:t>
        <a:bodyPr/>
        <a:lstStyle/>
        <a:p>
          <a:endParaRPr lang="en-US"/>
        </a:p>
      </dgm:t>
    </dgm:pt>
    <dgm:pt modelId="{0D06F0D7-09DD-411B-BE4F-2C42AE37E80E}" type="sibTrans" cxnId="{957B41A3-2F77-4521-B31B-597537D75D4E}">
      <dgm:prSet/>
      <dgm:spPr/>
      <dgm:t>
        <a:bodyPr/>
        <a:lstStyle/>
        <a:p>
          <a:endParaRPr lang="en-US"/>
        </a:p>
      </dgm:t>
    </dgm:pt>
    <dgm:pt modelId="{291FB457-41D0-49B3-BF41-CE2622CDD6BD}">
      <dgm:prSet/>
      <dgm:spPr/>
      <dgm:t>
        <a:bodyPr/>
        <a:lstStyle/>
        <a:p>
          <a:pPr>
            <a:buFont typeface="Wingdings" panose="05000000000000000000" pitchFamily="2" charset="2"/>
            <a:buChar char="Ø"/>
          </a:pPr>
          <a:r>
            <a:rPr lang="en-US" dirty="0">
              <a:latin typeface="Sylfaen" panose="010A0502050306030303" pitchFamily="18" charset="0"/>
            </a:rPr>
            <a:t>Hydro generation capacity</a:t>
          </a:r>
        </a:p>
      </dgm:t>
    </dgm:pt>
    <dgm:pt modelId="{0BE28303-4095-4142-8C03-76589DC9E765}" type="parTrans" cxnId="{237A3ACF-DB82-4DD6-B4D7-C1121865D40A}">
      <dgm:prSet/>
      <dgm:spPr/>
      <dgm:t>
        <a:bodyPr/>
        <a:lstStyle/>
        <a:p>
          <a:endParaRPr lang="en-US"/>
        </a:p>
      </dgm:t>
    </dgm:pt>
    <dgm:pt modelId="{71F465C9-BAF4-4817-9318-A78574CBAC06}" type="sibTrans" cxnId="{237A3ACF-DB82-4DD6-B4D7-C1121865D40A}">
      <dgm:prSet/>
      <dgm:spPr/>
      <dgm:t>
        <a:bodyPr/>
        <a:lstStyle/>
        <a:p>
          <a:endParaRPr lang="en-US"/>
        </a:p>
      </dgm:t>
    </dgm:pt>
    <dgm:pt modelId="{E29BAFAF-BE9D-419A-8095-5FB88DB80A01}">
      <dgm:prSet/>
      <dgm:spPr/>
      <dgm:t>
        <a:bodyPr/>
        <a:lstStyle/>
        <a:p>
          <a:pPr>
            <a:buFont typeface="Wingdings" panose="05000000000000000000" pitchFamily="2" charset="2"/>
            <a:buChar char="Ø"/>
          </a:pPr>
          <a:r>
            <a:rPr lang="en-US" dirty="0">
              <a:latin typeface="Sylfaen" panose="010A0502050306030303" pitchFamily="18" charset="0"/>
            </a:rPr>
            <a:t>Tourism</a:t>
          </a:r>
          <a:endParaRPr lang="en-US" dirty="0"/>
        </a:p>
      </dgm:t>
    </dgm:pt>
    <dgm:pt modelId="{7D625B50-EC91-4098-9E5F-DE54FAD5F34B}" type="parTrans" cxnId="{3F5B7282-3978-4609-BE66-6970FC9D4DE4}">
      <dgm:prSet/>
      <dgm:spPr/>
      <dgm:t>
        <a:bodyPr/>
        <a:lstStyle/>
        <a:p>
          <a:endParaRPr lang="en-US"/>
        </a:p>
      </dgm:t>
    </dgm:pt>
    <dgm:pt modelId="{98D94718-11F1-40D9-A880-F74C248A8159}" type="sibTrans" cxnId="{3F5B7282-3978-4609-BE66-6970FC9D4DE4}">
      <dgm:prSet/>
      <dgm:spPr/>
      <dgm:t>
        <a:bodyPr/>
        <a:lstStyle/>
        <a:p>
          <a:endParaRPr lang="en-US"/>
        </a:p>
      </dgm:t>
    </dgm:pt>
    <dgm:pt modelId="{4C2E2E73-495B-4D07-8B09-50CF48A487AC}">
      <dgm:prSet/>
      <dgm:spPr/>
      <dgm:t>
        <a:bodyPr/>
        <a:lstStyle/>
        <a:p>
          <a:r>
            <a:rPr lang="en-US" dirty="0">
              <a:latin typeface="Sylfaen" panose="010A0502050306030303" pitchFamily="18" charset="0"/>
            </a:rPr>
            <a:t>Social vulnerabilities</a:t>
          </a:r>
        </a:p>
      </dgm:t>
    </dgm:pt>
    <dgm:pt modelId="{D66F10A3-ADD0-444B-A2BA-9930479336F4}" type="parTrans" cxnId="{A6968314-51AA-4CE3-B653-AB6876CAA319}">
      <dgm:prSet/>
      <dgm:spPr/>
      <dgm:t>
        <a:bodyPr/>
        <a:lstStyle/>
        <a:p>
          <a:endParaRPr lang="en-US"/>
        </a:p>
      </dgm:t>
    </dgm:pt>
    <dgm:pt modelId="{970711DE-AD23-4339-8C4D-D2626EC08687}" type="sibTrans" cxnId="{A6968314-51AA-4CE3-B653-AB6876CAA319}">
      <dgm:prSet/>
      <dgm:spPr/>
      <dgm:t>
        <a:bodyPr/>
        <a:lstStyle/>
        <a:p>
          <a:endParaRPr lang="en-US"/>
        </a:p>
      </dgm:t>
    </dgm:pt>
    <dgm:pt modelId="{EE706339-AD44-475E-81D1-3E62494A035E}">
      <dgm:prSet/>
      <dgm:spPr/>
      <dgm:t>
        <a:bodyPr/>
        <a:lstStyle/>
        <a:p>
          <a:r>
            <a:rPr lang="en-US" dirty="0">
              <a:latin typeface="Sylfaen" panose="010A0502050306030303" pitchFamily="18" charset="0"/>
            </a:rPr>
            <a:t>Environmental degradation</a:t>
          </a:r>
        </a:p>
      </dgm:t>
    </dgm:pt>
    <dgm:pt modelId="{238D24A0-7C66-4EA3-B421-2CA54732F83B}" type="parTrans" cxnId="{0ED663B0-514C-4124-B8C3-028B1935BC06}">
      <dgm:prSet/>
      <dgm:spPr/>
      <dgm:t>
        <a:bodyPr/>
        <a:lstStyle/>
        <a:p>
          <a:endParaRPr lang="en-US"/>
        </a:p>
      </dgm:t>
    </dgm:pt>
    <dgm:pt modelId="{EEB7F9F8-3BBB-4037-9CF5-3670159CEA26}" type="sibTrans" cxnId="{0ED663B0-514C-4124-B8C3-028B1935BC06}">
      <dgm:prSet/>
      <dgm:spPr/>
      <dgm:t>
        <a:bodyPr/>
        <a:lstStyle/>
        <a:p>
          <a:endParaRPr lang="en-US"/>
        </a:p>
      </dgm:t>
    </dgm:pt>
    <dgm:pt modelId="{437FDCB2-A0A5-409B-B786-C9A185CCF35D}">
      <dgm:prSet/>
      <dgm:spPr/>
      <dgm:t>
        <a:bodyPr/>
        <a:lstStyle/>
        <a:p>
          <a:r>
            <a:rPr lang="en-US" dirty="0">
              <a:latin typeface="Sylfaen" panose="010A0502050306030303" pitchFamily="18" charset="0"/>
            </a:rPr>
            <a:t>Propagation of diseases</a:t>
          </a:r>
        </a:p>
      </dgm:t>
    </dgm:pt>
    <dgm:pt modelId="{FBAABE4F-E402-46A9-8AD5-C8E5F48535E5}" type="parTrans" cxnId="{A24418D8-9DE2-41A1-8955-771688FF6B22}">
      <dgm:prSet/>
      <dgm:spPr/>
      <dgm:t>
        <a:bodyPr/>
        <a:lstStyle/>
        <a:p>
          <a:endParaRPr lang="en-US"/>
        </a:p>
      </dgm:t>
    </dgm:pt>
    <dgm:pt modelId="{F6237BE5-C72A-4702-8042-28A62C75798F}" type="sibTrans" cxnId="{A24418D8-9DE2-41A1-8955-771688FF6B22}">
      <dgm:prSet/>
      <dgm:spPr/>
      <dgm:t>
        <a:bodyPr/>
        <a:lstStyle/>
        <a:p>
          <a:endParaRPr lang="en-US"/>
        </a:p>
      </dgm:t>
    </dgm:pt>
    <dgm:pt modelId="{8650340E-00A6-4806-AED4-CD828CA22978}" type="pres">
      <dgm:prSet presAssocID="{A2E742AA-5A0A-4F7C-BA74-7136EC3F28D4}" presName="theList" presStyleCnt="0">
        <dgm:presLayoutVars>
          <dgm:dir/>
          <dgm:animLvl val="lvl"/>
          <dgm:resizeHandles val="exact"/>
        </dgm:presLayoutVars>
      </dgm:prSet>
      <dgm:spPr/>
    </dgm:pt>
    <dgm:pt modelId="{32C2C890-B6EC-4D6B-BCF8-064736EE6775}" type="pres">
      <dgm:prSet presAssocID="{38970D83-5A1B-4A93-B5F8-8AFE6C42B3A3}" presName="compNode" presStyleCnt="0"/>
      <dgm:spPr/>
    </dgm:pt>
    <dgm:pt modelId="{5CBBCE7E-B3BA-46B1-A5D7-5B613933C703}" type="pres">
      <dgm:prSet presAssocID="{38970D83-5A1B-4A93-B5F8-8AFE6C42B3A3}" presName="aNode" presStyleLbl="bgShp" presStyleIdx="0" presStyleCnt="3" custLinFactX="-35071" custLinFactNeighborX="-100000" custLinFactNeighborY="-1255"/>
      <dgm:spPr/>
    </dgm:pt>
    <dgm:pt modelId="{1300C054-55E2-4D03-9F5D-B695ED507005}" type="pres">
      <dgm:prSet presAssocID="{38970D83-5A1B-4A93-B5F8-8AFE6C42B3A3}" presName="textNode" presStyleLbl="bgShp" presStyleIdx="0" presStyleCnt="3"/>
      <dgm:spPr/>
    </dgm:pt>
    <dgm:pt modelId="{425B31F6-73D9-4406-BFC9-9B0DEF069F0F}" type="pres">
      <dgm:prSet presAssocID="{38970D83-5A1B-4A93-B5F8-8AFE6C42B3A3}" presName="compChildNode" presStyleCnt="0"/>
      <dgm:spPr/>
    </dgm:pt>
    <dgm:pt modelId="{C972C18A-C059-4205-8861-B73A1990856A}" type="pres">
      <dgm:prSet presAssocID="{38970D83-5A1B-4A93-B5F8-8AFE6C42B3A3}" presName="theInnerList" presStyleCnt="0"/>
      <dgm:spPr/>
    </dgm:pt>
    <dgm:pt modelId="{1A34DE6B-7EA1-49E4-964A-46C486934B86}" type="pres">
      <dgm:prSet presAssocID="{26C897A2-1D5D-46C6-A79C-545D428248DB}" presName="childNode" presStyleLbl="node1" presStyleIdx="0" presStyleCnt="9">
        <dgm:presLayoutVars>
          <dgm:bulletEnabled val="1"/>
        </dgm:presLayoutVars>
      </dgm:prSet>
      <dgm:spPr/>
    </dgm:pt>
    <dgm:pt modelId="{3F7634BB-70E5-4F0F-A1AA-C6BC76476271}" type="pres">
      <dgm:prSet presAssocID="{26C897A2-1D5D-46C6-A79C-545D428248DB}" presName="aSpace2" presStyleCnt="0"/>
      <dgm:spPr/>
    </dgm:pt>
    <dgm:pt modelId="{7C5EA9DB-C86C-4A06-966E-1E4FF4509283}" type="pres">
      <dgm:prSet presAssocID="{C20BB606-EA4F-470B-B143-23327186FE44}" presName="childNode" presStyleLbl="node1" presStyleIdx="1" presStyleCnt="9">
        <dgm:presLayoutVars>
          <dgm:bulletEnabled val="1"/>
        </dgm:presLayoutVars>
      </dgm:prSet>
      <dgm:spPr/>
    </dgm:pt>
    <dgm:pt modelId="{9ED8781B-3DBC-4DE5-9455-19FCAA96D8DC}" type="pres">
      <dgm:prSet presAssocID="{C20BB606-EA4F-470B-B143-23327186FE44}" presName="aSpace2" presStyleCnt="0"/>
      <dgm:spPr/>
    </dgm:pt>
    <dgm:pt modelId="{D7C2F74B-7CBD-434E-AD83-07225E081ACD}" type="pres">
      <dgm:prSet presAssocID="{291FB457-41D0-49B3-BF41-CE2622CDD6BD}" presName="childNode" presStyleLbl="node1" presStyleIdx="2" presStyleCnt="9">
        <dgm:presLayoutVars>
          <dgm:bulletEnabled val="1"/>
        </dgm:presLayoutVars>
      </dgm:prSet>
      <dgm:spPr/>
    </dgm:pt>
    <dgm:pt modelId="{ED9AD16B-DF91-416F-AC70-6BF506E6EE46}" type="pres">
      <dgm:prSet presAssocID="{291FB457-41D0-49B3-BF41-CE2622CDD6BD}" presName="aSpace2" presStyleCnt="0"/>
      <dgm:spPr/>
    </dgm:pt>
    <dgm:pt modelId="{920BD78E-0AA4-4ED7-AF78-B8B91F21A651}" type="pres">
      <dgm:prSet presAssocID="{E29BAFAF-BE9D-419A-8095-5FB88DB80A01}" presName="childNode" presStyleLbl="node1" presStyleIdx="3" presStyleCnt="9">
        <dgm:presLayoutVars>
          <dgm:bulletEnabled val="1"/>
        </dgm:presLayoutVars>
      </dgm:prSet>
      <dgm:spPr/>
    </dgm:pt>
    <dgm:pt modelId="{5F306C27-71B7-40DE-B618-1391359101A0}" type="pres">
      <dgm:prSet presAssocID="{38970D83-5A1B-4A93-B5F8-8AFE6C42B3A3}" presName="aSpace" presStyleCnt="0"/>
      <dgm:spPr/>
    </dgm:pt>
    <dgm:pt modelId="{F96FDE4D-34A6-49DE-A16D-E08FD0D6C6B2}" type="pres">
      <dgm:prSet presAssocID="{528E86E2-6C84-4197-AEF4-CF78FC4EC3A9}" presName="compNode" presStyleCnt="0"/>
      <dgm:spPr/>
    </dgm:pt>
    <dgm:pt modelId="{FC9646D0-0363-406C-A208-E3D1226FA9C0}" type="pres">
      <dgm:prSet presAssocID="{528E86E2-6C84-4197-AEF4-CF78FC4EC3A9}" presName="aNode" presStyleLbl="bgShp" presStyleIdx="1" presStyleCnt="3" custLinFactNeighborY="11054"/>
      <dgm:spPr/>
    </dgm:pt>
    <dgm:pt modelId="{CEE94BAF-47E8-4A15-84C9-2DCFC0DB1950}" type="pres">
      <dgm:prSet presAssocID="{528E86E2-6C84-4197-AEF4-CF78FC4EC3A9}" presName="textNode" presStyleLbl="bgShp" presStyleIdx="1" presStyleCnt="3"/>
      <dgm:spPr/>
    </dgm:pt>
    <dgm:pt modelId="{D84D31A4-1630-45FC-9AE3-53CCCF5CBE9E}" type="pres">
      <dgm:prSet presAssocID="{528E86E2-6C84-4197-AEF4-CF78FC4EC3A9}" presName="compChildNode" presStyleCnt="0"/>
      <dgm:spPr/>
    </dgm:pt>
    <dgm:pt modelId="{11E5B6A1-BE9A-4918-92B3-94FF1C65DE0E}" type="pres">
      <dgm:prSet presAssocID="{528E86E2-6C84-4197-AEF4-CF78FC4EC3A9}" presName="theInnerList" presStyleCnt="0"/>
      <dgm:spPr/>
    </dgm:pt>
    <dgm:pt modelId="{B4A64448-2CC2-42F3-860B-63D3C34EEA70}" type="pres">
      <dgm:prSet presAssocID="{7F89B5F4-C1EA-4E41-8728-7B13BEDD1374}" presName="childNode" presStyleLbl="node1" presStyleIdx="4" presStyleCnt="9">
        <dgm:presLayoutVars>
          <dgm:bulletEnabled val="1"/>
        </dgm:presLayoutVars>
      </dgm:prSet>
      <dgm:spPr/>
    </dgm:pt>
    <dgm:pt modelId="{665DC3BC-1B25-4A88-A912-826680C8E9BA}" type="pres">
      <dgm:prSet presAssocID="{7F89B5F4-C1EA-4E41-8728-7B13BEDD1374}" presName="aSpace2" presStyleCnt="0"/>
      <dgm:spPr/>
    </dgm:pt>
    <dgm:pt modelId="{4AAFE523-785E-44E5-B2F7-55B25084842C}" type="pres">
      <dgm:prSet presAssocID="{21DD3DC3-0490-4877-AB36-8F03E3C01073}" presName="childNode" presStyleLbl="node1" presStyleIdx="5" presStyleCnt="9">
        <dgm:presLayoutVars>
          <dgm:bulletEnabled val="1"/>
        </dgm:presLayoutVars>
      </dgm:prSet>
      <dgm:spPr/>
    </dgm:pt>
    <dgm:pt modelId="{FF0B47F2-E5E6-498F-9492-5FC5DDD6BEE9}" type="pres">
      <dgm:prSet presAssocID="{528E86E2-6C84-4197-AEF4-CF78FC4EC3A9}" presName="aSpace" presStyleCnt="0"/>
      <dgm:spPr/>
    </dgm:pt>
    <dgm:pt modelId="{2892A62D-B002-469E-AE38-78E3079D0584}" type="pres">
      <dgm:prSet presAssocID="{0B69F7B9-BA2B-4C74-8A24-478612E4A02F}" presName="compNode" presStyleCnt="0"/>
      <dgm:spPr/>
    </dgm:pt>
    <dgm:pt modelId="{03C0FA7C-E257-4E78-8959-1484E85BEB24}" type="pres">
      <dgm:prSet presAssocID="{0B69F7B9-BA2B-4C74-8A24-478612E4A02F}" presName="aNode" presStyleLbl="bgShp" presStyleIdx="2" presStyleCnt="3"/>
      <dgm:spPr/>
    </dgm:pt>
    <dgm:pt modelId="{6BCA23E2-E1ED-4C64-871F-B8E60DEEF3C0}" type="pres">
      <dgm:prSet presAssocID="{0B69F7B9-BA2B-4C74-8A24-478612E4A02F}" presName="textNode" presStyleLbl="bgShp" presStyleIdx="2" presStyleCnt="3"/>
      <dgm:spPr/>
    </dgm:pt>
    <dgm:pt modelId="{2950D807-A4FF-4BBC-A937-5306C065A4B3}" type="pres">
      <dgm:prSet presAssocID="{0B69F7B9-BA2B-4C74-8A24-478612E4A02F}" presName="compChildNode" presStyleCnt="0"/>
      <dgm:spPr/>
    </dgm:pt>
    <dgm:pt modelId="{B58E05F3-C43A-4D0E-AE6C-764565E99A89}" type="pres">
      <dgm:prSet presAssocID="{0B69F7B9-BA2B-4C74-8A24-478612E4A02F}" presName="theInnerList" presStyleCnt="0"/>
      <dgm:spPr/>
    </dgm:pt>
    <dgm:pt modelId="{7CD228FA-CEE3-4507-8732-BCFD98BD044F}" type="pres">
      <dgm:prSet presAssocID="{4C2E2E73-495B-4D07-8B09-50CF48A487AC}" presName="childNode" presStyleLbl="node1" presStyleIdx="6" presStyleCnt="9">
        <dgm:presLayoutVars>
          <dgm:bulletEnabled val="1"/>
        </dgm:presLayoutVars>
      </dgm:prSet>
      <dgm:spPr/>
    </dgm:pt>
    <dgm:pt modelId="{5B256C6D-366A-47AD-A0DC-A51DDB83EA9F}" type="pres">
      <dgm:prSet presAssocID="{4C2E2E73-495B-4D07-8B09-50CF48A487AC}" presName="aSpace2" presStyleCnt="0"/>
      <dgm:spPr/>
    </dgm:pt>
    <dgm:pt modelId="{975BB32A-0506-4AA4-B82D-524332618D00}" type="pres">
      <dgm:prSet presAssocID="{EE706339-AD44-475E-81D1-3E62494A035E}" presName="childNode" presStyleLbl="node1" presStyleIdx="7" presStyleCnt="9">
        <dgm:presLayoutVars>
          <dgm:bulletEnabled val="1"/>
        </dgm:presLayoutVars>
      </dgm:prSet>
      <dgm:spPr/>
    </dgm:pt>
    <dgm:pt modelId="{269A91A7-AFB9-4934-B43A-34CFA66041B0}" type="pres">
      <dgm:prSet presAssocID="{EE706339-AD44-475E-81D1-3E62494A035E}" presName="aSpace2" presStyleCnt="0"/>
      <dgm:spPr/>
    </dgm:pt>
    <dgm:pt modelId="{9B011116-862D-4E3B-A1C2-73CB3EEB6D9A}" type="pres">
      <dgm:prSet presAssocID="{437FDCB2-A0A5-409B-B786-C9A185CCF35D}" presName="childNode" presStyleLbl="node1" presStyleIdx="8" presStyleCnt="9">
        <dgm:presLayoutVars>
          <dgm:bulletEnabled val="1"/>
        </dgm:presLayoutVars>
      </dgm:prSet>
      <dgm:spPr/>
    </dgm:pt>
  </dgm:ptLst>
  <dgm:cxnLst>
    <dgm:cxn modelId="{5360AB07-77C4-4FEA-B990-188288AFD4E3}" type="presOf" srcId="{38970D83-5A1B-4A93-B5F8-8AFE6C42B3A3}" destId="{1300C054-55E2-4D03-9F5D-B695ED507005}" srcOrd="1" destOrd="0" presId="urn:microsoft.com/office/officeart/2005/8/layout/lProcess2"/>
    <dgm:cxn modelId="{A6968314-51AA-4CE3-B653-AB6876CAA319}" srcId="{0B69F7B9-BA2B-4C74-8A24-478612E4A02F}" destId="{4C2E2E73-495B-4D07-8B09-50CF48A487AC}" srcOrd="0" destOrd="0" parTransId="{D66F10A3-ADD0-444B-A2BA-9930479336F4}" sibTransId="{970711DE-AD23-4339-8C4D-D2626EC08687}"/>
    <dgm:cxn modelId="{7124E724-84A5-4E98-A44C-3D0452E23AA4}" type="presOf" srcId="{21DD3DC3-0490-4877-AB36-8F03E3C01073}" destId="{4AAFE523-785E-44E5-B2F7-55B25084842C}" srcOrd="0" destOrd="0" presId="urn:microsoft.com/office/officeart/2005/8/layout/lProcess2"/>
    <dgm:cxn modelId="{6D9C972B-935B-4637-8565-947D80051227}" type="presOf" srcId="{528E86E2-6C84-4197-AEF4-CF78FC4EC3A9}" destId="{FC9646D0-0363-406C-A208-E3D1226FA9C0}" srcOrd="0" destOrd="0" presId="urn:microsoft.com/office/officeart/2005/8/layout/lProcess2"/>
    <dgm:cxn modelId="{02DDFF2D-B7B5-44D4-A835-F472FCAA3FF9}" srcId="{528E86E2-6C84-4197-AEF4-CF78FC4EC3A9}" destId="{7F89B5F4-C1EA-4E41-8728-7B13BEDD1374}" srcOrd="0" destOrd="0" parTransId="{FC79E702-C794-42CE-B524-916945BE0C30}" sibTransId="{191FCB71-04E8-4D28-96E6-D7ABF05F88A5}"/>
    <dgm:cxn modelId="{77945C30-F7A2-44D3-8BA8-80DB3261B542}" type="presOf" srcId="{26C897A2-1D5D-46C6-A79C-545D428248DB}" destId="{1A34DE6B-7EA1-49E4-964A-46C486934B86}" srcOrd="0" destOrd="0" presId="urn:microsoft.com/office/officeart/2005/8/layout/lProcess2"/>
    <dgm:cxn modelId="{8B5C1438-84B5-4C30-A7CC-472ED1B693D4}" srcId="{38970D83-5A1B-4A93-B5F8-8AFE6C42B3A3}" destId="{26C897A2-1D5D-46C6-A79C-545D428248DB}" srcOrd="0" destOrd="0" parTransId="{36BFA4B3-FC79-4B3C-A53E-9ACD3358B642}" sibTransId="{CE27C51F-28EF-4937-9B25-E439EF4F1B8C}"/>
    <dgm:cxn modelId="{66B0A039-82E3-44D1-B0F4-26320937A9E9}" type="presOf" srcId="{E29BAFAF-BE9D-419A-8095-5FB88DB80A01}" destId="{920BD78E-0AA4-4ED7-AF78-B8B91F21A651}" srcOrd="0" destOrd="0" presId="urn:microsoft.com/office/officeart/2005/8/layout/lProcess2"/>
    <dgm:cxn modelId="{107BAF3D-A3E5-47E7-B409-A1D815A194DE}" type="presOf" srcId="{4C2E2E73-495B-4D07-8B09-50CF48A487AC}" destId="{7CD228FA-CEE3-4507-8732-BCFD98BD044F}" srcOrd="0" destOrd="0" presId="urn:microsoft.com/office/officeart/2005/8/layout/lProcess2"/>
    <dgm:cxn modelId="{64B4D93F-5008-40F9-93E1-387DF1612388}" type="presOf" srcId="{291FB457-41D0-49B3-BF41-CE2622CDD6BD}" destId="{D7C2F74B-7CBD-434E-AD83-07225E081ACD}" srcOrd="0" destOrd="0" presId="urn:microsoft.com/office/officeart/2005/8/layout/lProcess2"/>
    <dgm:cxn modelId="{5E016A6B-253E-4D43-BFFE-5B169B3E5C2F}" type="presOf" srcId="{A2E742AA-5A0A-4F7C-BA74-7136EC3F28D4}" destId="{8650340E-00A6-4806-AED4-CD828CA22978}" srcOrd="0" destOrd="0" presId="urn:microsoft.com/office/officeart/2005/8/layout/lProcess2"/>
    <dgm:cxn modelId="{A722A36D-E813-4B85-97E0-25BA0F54BF82}" type="presOf" srcId="{38970D83-5A1B-4A93-B5F8-8AFE6C42B3A3}" destId="{5CBBCE7E-B3BA-46B1-A5D7-5B613933C703}" srcOrd="0" destOrd="0" presId="urn:microsoft.com/office/officeart/2005/8/layout/lProcess2"/>
    <dgm:cxn modelId="{047AB970-4F5B-4254-9EAD-D426F1413871}" srcId="{A2E742AA-5A0A-4F7C-BA74-7136EC3F28D4}" destId="{38970D83-5A1B-4A93-B5F8-8AFE6C42B3A3}" srcOrd="0" destOrd="0" parTransId="{58E9C76D-D3DC-4D5E-BF28-F9BAE1B67675}" sibTransId="{E6C5FE6C-16EA-4CF6-B610-425FBC4ECA53}"/>
    <dgm:cxn modelId="{AABD9B74-63CD-4641-9053-1046775396EE}" type="presOf" srcId="{528E86E2-6C84-4197-AEF4-CF78FC4EC3A9}" destId="{CEE94BAF-47E8-4A15-84C9-2DCFC0DB1950}" srcOrd="1" destOrd="0" presId="urn:microsoft.com/office/officeart/2005/8/layout/lProcess2"/>
    <dgm:cxn modelId="{7378E480-B340-4962-A809-1E17DE4BF955}" type="presOf" srcId="{C20BB606-EA4F-470B-B143-23327186FE44}" destId="{7C5EA9DB-C86C-4A06-966E-1E4FF4509283}" srcOrd="0" destOrd="0" presId="urn:microsoft.com/office/officeart/2005/8/layout/lProcess2"/>
    <dgm:cxn modelId="{3F5B7282-3978-4609-BE66-6970FC9D4DE4}" srcId="{38970D83-5A1B-4A93-B5F8-8AFE6C42B3A3}" destId="{E29BAFAF-BE9D-419A-8095-5FB88DB80A01}" srcOrd="3" destOrd="0" parTransId="{7D625B50-EC91-4098-9E5F-DE54FAD5F34B}" sibTransId="{98D94718-11F1-40D9-A880-F74C248A8159}"/>
    <dgm:cxn modelId="{C85E5E86-3992-4FDA-92B1-6EA8BD72CFE6}" type="presOf" srcId="{0B69F7B9-BA2B-4C74-8A24-478612E4A02F}" destId="{6BCA23E2-E1ED-4C64-871F-B8E60DEEF3C0}" srcOrd="1" destOrd="0" presId="urn:microsoft.com/office/officeart/2005/8/layout/lProcess2"/>
    <dgm:cxn modelId="{1D8B109F-4687-45DD-9295-A62A52F55325}" type="presOf" srcId="{437FDCB2-A0A5-409B-B786-C9A185CCF35D}" destId="{9B011116-862D-4E3B-A1C2-73CB3EEB6D9A}" srcOrd="0" destOrd="0" presId="urn:microsoft.com/office/officeart/2005/8/layout/lProcess2"/>
    <dgm:cxn modelId="{957B41A3-2F77-4521-B31B-597537D75D4E}" srcId="{38970D83-5A1B-4A93-B5F8-8AFE6C42B3A3}" destId="{C20BB606-EA4F-470B-B143-23327186FE44}" srcOrd="1" destOrd="0" parTransId="{45443E04-60A3-44D0-9BA1-BAFC903BF8A0}" sibTransId="{0D06F0D7-09DD-411B-BE4F-2C42AE37E80E}"/>
    <dgm:cxn modelId="{7D6371A6-B7F3-4C8D-8445-E1F33545753B}" type="presOf" srcId="{7F89B5F4-C1EA-4E41-8728-7B13BEDD1374}" destId="{B4A64448-2CC2-42F3-860B-63D3C34EEA70}" srcOrd="0" destOrd="0" presId="urn:microsoft.com/office/officeart/2005/8/layout/lProcess2"/>
    <dgm:cxn modelId="{0ED663B0-514C-4124-B8C3-028B1935BC06}" srcId="{0B69F7B9-BA2B-4C74-8A24-478612E4A02F}" destId="{EE706339-AD44-475E-81D1-3E62494A035E}" srcOrd="1" destOrd="0" parTransId="{238D24A0-7C66-4EA3-B421-2CA54732F83B}" sibTransId="{EEB7F9F8-3BBB-4037-9CF5-3670159CEA26}"/>
    <dgm:cxn modelId="{ADFD4CB0-A373-463A-9A22-B0B9585E6A25}" type="presOf" srcId="{EE706339-AD44-475E-81D1-3E62494A035E}" destId="{975BB32A-0506-4AA4-B82D-524332618D00}" srcOrd="0" destOrd="0" presId="urn:microsoft.com/office/officeart/2005/8/layout/lProcess2"/>
    <dgm:cxn modelId="{1497D5BA-2D81-4DF2-92CC-01675EC8C4A4}" srcId="{A2E742AA-5A0A-4F7C-BA74-7136EC3F28D4}" destId="{528E86E2-6C84-4197-AEF4-CF78FC4EC3A9}" srcOrd="1" destOrd="0" parTransId="{2BAA7FA4-E1B7-4303-B27F-7A414C53C785}" sibTransId="{FE4BE656-220F-4839-862B-2386FCB88699}"/>
    <dgm:cxn modelId="{8810E5CB-0545-466C-9DF6-BBFFEBA2F837}" srcId="{528E86E2-6C84-4197-AEF4-CF78FC4EC3A9}" destId="{21DD3DC3-0490-4877-AB36-8F03E3C01073}" srcOrd="1" destOrd="0" parTransId="{1A14F7E8-4238-4E30-83E2-AB0FBE3A8A25}" sibTransId="{F8F49501-70B3-4F81-9318-2FA844E6DB24}"/>
    <dgm:cxn modelId="{237A3ACF-DB82-4DD6-B4D7-C1121865D40A}" srcId="{38970D83-5A1B-4A93-B5F8-8AFE6C42B3A3}" destId="{291FB457-41D0-49B3-BF41-CE2622CDD6BD}" srcOrd="2" destOrd="0" parTransId="{0BE28303-4095-4142-8C03-76589DC9E765}" sibTransId="{71F465C9-BAF4-4817-9318-A78574CBAC06}"/>
    <dgm:cxn modelId="{A24418D8-9DE2-41A1-8955-771688FF6B22}" srcId="{0B69F7B9-BA2B-4C74-8A24-478612E4A02F}" destId="{437FDCB2-A0A5-409B-B786-C9A185CCF35D}" srcOrd="2" destOrd="0" parTransId="{FBAABE4F-E402-46A9-8AD5-C8E5F48535E5}" sibTransId="{F6237BE5-C72A-4702-8042-28A62C75798F}"/>
    <dgm:cxn modelId="{136F69E4-777E-4E65-B43C-B04F3D444287}" type="presOf" srcId="{0B69F7B9-BA2B-4C74-8A24-478612E4A02F}" destId="{03C0FA7C-E257-4E78-8959-1484E85BEB24}" srcOrd="0" destOrd="0" presId="urn:microsoft.com/office/officeart/2005/8/layout/lProcess2"/>
    <dgm:cxn modelId="{581C89E6-CDAF-426F-9796-FBA954A8C9F5}" srcId="{A2E742AA-5A0A-4F7C-BA74-7136EC3F28D4}" destId="{0B69F7B9-BA2B-4C74-8A24-478612E4A02F}" srcOrd="2" destOrd="0" parTransId="{DE14857D-EF3C-40F9-83C9-CF8A76D2941E}" sibTransId="{6769580D-FEE5-40D1-BB02-07608AB07916}"/>
    <dgm:cxn modelId="{23CCCE82-3F14-4FB0-A97B-2A2F6FFD3C95}" type="presParOf" srcId="{8650340E-00A6-4806-AED4-CD828CA22978}" destId="{32C2C890-B6EC-4D6B-BCF8-064736EE6775}" srcOrd="0" destOrd="0" presId="urn:microsoft.com/office/officeart/2005/8/layout/lProcess2"/>
    <dgm:cxn modelId="{531419A1-73FE-4C25-BC28-B64CA23F68B6}" type="presParOf" srcId="{32C2C890-B6EC-4D6B-BCF8-064736EE6775}" destId="{5CBBCE7E-B3BA-46B1-A5D7-5B613933C703}" srcOrd="0" destOrd="0" presId="urn:microsoft.com/office/officeart/2005/8/layout/lProcess2"/>
    <dgm:cxn modelId="{4EC8ABB9-5E44-46FB-9515-4C2A9AF4BEC8}" type="presParOf" srcId="{32C2C890-B6EC-4D6B-BCF8-064736EE6775}" destId="{1300C054-55E2-4D03-9F5D-B695ED507005}" srcOrd="1" destOrd="0" presId="urn:microsoft.com/office/officeart/2005/8/layout/lProcess2"/>
    <dgm:cxn modelId="{C0F2348E-FFD1-4CC7-BAF2-0194CF2C4EE3}" type="presParOf" srcId="{32C2C890-B6EC-4D6B-BCF8-064736EE6775}" destId="{425B31F6-73D9-4406-BFC9-9B0DEF069F0F}" srcOrd="2" destOrd="0" presId="urn:microsoft.com/office/officeart/2005/8/layout/lProcess2"/>
    <dgm:cxn modelId="{7F471174-D55C-40A2-93CA-F45674D39160}" type="presParOf" srcId="{425B31F6-73D9-4406-BFC9-9B0DEF069F0F}" destId="{C972C18A-C059-4205-8861-B73A1990856A}" srcOrd="0" destOrd="0" presId="urn:microsoft.com/office/officeart/2005/8/layout/lProcess2"/>
    <dgm:cxn modelId="{F3EEC099-42CE-43D1-99C1-A1516F04CA1B}" type="presParOf" srcId="{C972C18A-C059-4205-8861-B73A1990856A}" destId="{1A34DE6B-7EA1-49E4-964A-46C486934B86}" srcOrd="0" destOrd="0" presId="urn:microsoft.com/office/officeart/2005/8/layout/lProcess2"/>
    <dgm:cxn modelId="{4281CCEF-8E40-48CB-BA78-E73AF4CB1D6F}" type="presParOf" srcId="{C972C18A-C059-4205-8861-B73A1990856A}" destId="{3F7634BB-70E5-4F0F-A1AA-C6BC76476271}" srcOrd="1" destOrd="0" presId="urn:microsoft.com/office/officeart/2005/8/layout/lProcess2"/>
    <dgm:cxn modelId="{8441AD71-64BF-4983-9BC3-5AC23F41E20E}" type="presParOf" srcId="{C972C18A-C059-4205-8861-B73A1990856A}" destId="{7C5EA9DB-C86C-4A06-966E-1E4FF4509283}" srcOrd="2" destOrd="0" presId="urn:microsoft.com/office/officeart/2005/8/layout/lProcess2"/>
    <dgm:cxn modelId="{0139A024-130B-4877-AC01-9C80A2656843}" type="presParOf" srcId="{C972C18A-C059-4205-8861-B73A1990856A}" destId="{9ED8781B-3DBC-4DE5-9455-19FCAA96D8DC}" srcOrd="3" destOrd="0" presId="urn:microsoft.com/office/officeart/2005/8/layout/lProcess2"/>
    <dgm:cxn modelId="{C5B7BA8A-FE86-4F40-AFE9-0387259E95AB}" type="presParOf" srcId="{C972C18A-C059-4205-8861-B73A1990856A}" destId="{D7C2F74B-7CBD-434E-AD83-07225E081ACD}" srcOrd="4" destOrd="0" presId="urn:microsoft.com/office/officeart/2005/8/layout/lProcess2"/>
    <dgm:cxn modelId="{CE2C6554-6E84-459B-89A7-47B185E7EE5B}" type="presParOf" srcId="{C972C18A-C059-4205-8861-B73A1990856A}" destId="{ED9AD16B-DF91-416F-AC70-6BF506E6EE46}" srcOrd="5" destOrd="0" presId="urn:microsoft.com/office/officeart/2005/8/layout/lProcess2"/>
    <dgm:cxn modelId="{30834C74-1F07-406E-98B7-EC03F7373885}" type="presParOf" srcId="{C972C18A-C059-4205-8861-B73A1990856A}" destId="{920BD78E-0AA4-4ED7-AF78-B8B91F21A651}" srcOrd="6" destOrd="0" presId="urn:microsoft.com/office/officeart/2005/8/layout/lProcess2"/>
    <dgm:cxn modelId="{F9C9615E-02FE-45D4-AA5E-D659533D915B}" type="presParOf" srcId="{8650340E-00A6-4806-AED4-CD828CA22978}" destId="{5F306C27-71B7-40DE-B618-1391359101A0}" srcOrd="1" destOrd="0" presId="urn:microsoft.com/office/officeart/2005/8/layout/lProcess2"/>
    <dgm:cxn modelId="{E22A2AE5-FFE9-4350-B2C9-EA0C33467672}" type="presParOf" srcId="{8650340E-00A6-4806-AED4-CD828CA22978}" destId="{F96FDE4D-34A6-49DE-A16D-E08FD0D6C6B2}" srcOrd="2" destOrd="0" presId="urn:microsoft.com/office/officeart/2005/8/layout/lProcess2"/>
    <dgm:cxn modelId="{90793149-0E12-4441-8C73-69C8246ACC70}" type="presParOf" srcId="{F96FDE4D-34A6-49DE-A16D-E08FD0D6C6B2}" destId="{FC9646D0-0363-406C-A208-E3D1226FA9C0}" srcOrd="0" destOrd="0" presId="urn:microsoft.com/office/officeart/2005/8/layout/lProcess2"/>
    <dgm:cxn modelId="{F3CE2FDA-ADD5-48CF-85F1-608C333AF4A3}" type="presParOf" srcId="{F96FDE4D-34A6-49DE-A16D-E08FD0D6C6B2}" destId="{CEE94BAF-47E8-4A15-84C9-2DCFC0DB1950}" srcOrd="1" destOrd="0" presId="urn:microsoft.com/office/officeart/2005/8/layout/lProcess2"/>
    <dgm:cxn modelId="{EBA03302-8A64-4CC9-BDA1-B97C0DE8F2B3}" type="presParOf" srcId="{F96FDE4D-34A6-49DE-A16D-E08FD0D6C6B2}" destId="{D84D31A4-1630-45FC-9AE3-53CCCF5CBE9E}" srcOrd="2" destOrd="0" presId="urn:microsoft.com/office/officeart/2005/8/layout/lProcess2"/>
    <dgm:cxn modelId="{B675DB6A-DD51-4D78-B9F8-71205F9C66E6}" type="presParOf" srcId="{D84D31A4-1630-45FC-9AE3-53CCCF5CBE9E}" destId="{11E5B6A1-BE9A-4918-92B3-94FF1C65DE0E}" srcOrd="0" destOrd="0" presId="urn:microsoft.com/office/officeart/2005/8/layout/lProcess2"/>
    <dgm:cxn modelId="{4C253216-AD5E-430F-BC5A-770FF0D02D8C}" type="presParOf" srcId="{11E5B6A1-BE9A-4918-92B3-94FF1C65DE0E}" destId="{B4A64448-2CC2-42F3-860B-63D3C34EEA70}" srcOrd="0" destOrd="0" presId="urn:microsoft.com/office/officeart/2005/8/layout/lProcess2"/>
    <dgm:cxn modelId="{3F6863E9-7B2E-46D4-BFC4-A1D655057FC5}" type="presParOf" srcId="{11E5B6A1-BE9A-4918-92B3-94FF1C65DE0E}" destId="{665DC3BC-1B25-4A88-A912-826680C8E9BA}" srcOrd="1" destOrd="0" presId="urn:microsoft.com/office/officeart/2005/8/layout/lProcess2"/>
    <dgm:cxn modelId="{45D4745F-0999-4087-AEF2-0CA108D9716F}" type="presParOf" srcId="{11E5B6A1-BE9A-4918-92B3-94FF1C65DE0E}" destId="{4AAFE523-785E-44E5-B2F7-55B25084842C}" srcOrd="2" destOrd="0" presId="urn:microsoft.com/office/officeart/2005/8/layout/lProcess2"/>
    <dgm:cxn modelId="{01E8C1A0-97D5-4D90-B95A-66DCDF8B9C8D}" type="presParOf" srcId="{8650340E-00A6-4806-AED4-CD828CA22978}" destId="{FF0B47F2-E5E6-498F-9492-5FC5DDD6BEE9}" srcOrd="3" destOrd="0" presId="urn:microsoft.com/office/officeart/2005/8/layout/lProcess2"/>
    <dgm:cxn modelId="{34DFF2F8-A5A4-4355-A636-E455E92D9C43}" type="presParOf" srcId="{8650340E-00A6-4806-AED4-CD828CA22978}" destId="{2892A62D-B002-469E-AE38-78E3079D0584}" srcOrd="4" destOrd="0" presId="urn:microsoft.com/office/officeart/2005/8/layout/lProcess2"/>
    <dgm:cxn modelId="{6ECA2A5E-65B5-4EEB-8A8D-85073DFB3443}" type="presParOf" srcId="{2892A62D-B002-469E-AE38-78E3079D0584}" destId="{03C0FA7C-E257-4E78-8959-1484E85BEB24}" srcOrd="0" destOrd="0" presId="urn:microsoft.com/office/officeart/2005/8/layout/lProcess2"/>
    <dgm:cxn modelId="{5BEF5BA6-B2BD-47FB-8394-42615ADD4EBB}" type="presParOf" srcId="{2892A62D-B002-469E-AE38-78E3079D0584}" destId="{6BCA23E2-E1ED-4C64-871F-B8E60DEEF3C0}" srcOrd="1" destOrd="0" presId="urn:microsoft.com/office/officeart/2005/8/layout/lProcess2"/>
    <dgm:cxn modelId="{66D33ECD-3270-4DD0-9EA3-FFEB5BE9C6AC}" type="presParOf" srcId="{2892A62D-B002-469E-AE38-78E3079D0584}" destId="{2950D807-A4FF-4BBC-A937-5306C065A4B3}" srcOrd="2" destOrd="0" presId="urn:microsoft.com/office/officeart/2005/8/layout/lProcess2"/>
    <dgm:cxn modelId="{6D77FF58-5220-48EB-A781-D48748E73849}" type="presParOf" srcId="{2950D807-A4FF-4BBC-A937-5306C065A4B3}" destId="{B58E05F3-C43A-4D0E-AE6C-764565E99A89}" srcOrd="0" destOrd="0" presId="urn:microsoft.com/office/officeart/2005/8/layout/lProcess2"/>
    <dgm:cxn modelId="{75DA1A83-AB9F-434E-A7E7-C746B948D04F}" type="presParOf" srcId="{B58E05F3-C43A-4D0E-AE6C-764565E99A89}" destId="{7CD228FA-CEE3-4507-8732-BCFD98BD044F}" srcOrd="0" destOrd="0" presId="urn:microsoft.com/office/officeart/2005/8/layout/lProcess2"/>
    <dgm:cxn modelId="{8F4243C1-2FCF-4277-8FAD-7F1B37A4FB95}" type="presParOf" srcId="{B58E05F3-C43A-4D0E-AE6C-764565E99A89}" destId="{5B256C6D-366A-47AD-A0DC-A51DDB83EA9F}" srcOrd="1" destOrd="0" presId="urn:microsoft.com/office/officeart/2005/8/layout/lProcess2"/>
    <dgm:cxn modelId="{60A667F9-9B92-4B75-8443-19F76D796292}" type="presParOf" srcId="{B58E05F3-C43A-4D0E-AE6C-764565E99A89}" destId="{975BB32A-0506-4AA4-B82D-524332618D00}" srcOrd="2" destOrd="0" presId="urn:microsoft.com/office/officeart/2005/8/layout/lProcess2"/>
    <dgm:cxn modelId="{C09BF6E4-6B52-40E7-87BF-85BD1247E8BC}" type="presParOf" srcId="{B58E05F3-C43A-4D0E-AE6C-764565E99A89}" destId="{269A91A7-AFB9-4934-B43A-34CFA66041B0}" srcOrd="3" destOrd="0" presId="urn:microsoft.com/office/officeart/2005/8/layout/lProcess2"/>
    <dgm:cxn modelId="{DF24DA92-1B1E-45AB-96CB-77A8BC8336DF}" type="presParOf" srcId="{B58E05F3-C43A-4D0E-AE6C-764565E99A89}" destId="{9B011116-862D-4E3B-A1C2-73CB3EEB6D9A}"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EBA4B1-1996-49DA-BA20-A84B1004ED82}"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03CEF947-ABB4-4E4F-95FE-FC2AB2CF8385}">
      <dgm:prSet phldrT="[Text]"/>
      <dgm:spPr/>
      <dgm:t>
        <a:bodyPr/>
        <a:lstStyle/>
        <a:p>
          <a:r>
            <a:rPr lang="en-US" dirty="0"/>
            <a:t>Growth; Inflation; Investment</a:t>
          </a:r>
        </a:p>
      </dgm:t>
    </dgm:pt>
    <dgm:pt modelId="{A40087DB-AFAD-4B3E-818D-3150958B68CF}" type="parTrans" cxnId="{65C4AF3B-9A40-4BFF-A356-CD30DB45C496}">
      <dgm:prSet/>
      <dgm:spPr/>
      <dgm:t>
        <a:bodyPr/>
        <a:lstStyle/>
        <a:p>
          <a:endParaRPr lang="en-US"/>
        </a:p>
      </dgm:t>
    </dgm:pt>
    <dgm:pt modelId="{821087DE-B2E2-4094-A3C8-DD032B5FF6BA}" type="sibTrans" cxnId="{65C4AF3B-9A40-4BFF-A356-CD30DB45C496}">
      <dgm:prSet/>
      <dgm:spPr/>
      <dgm:t>
        <a:bodyPr/>
        <a:lstStyle/>
        <a:p>
          <a:endParaRPr lang="en-US"/>
        </a:p>
      </dgm:t>
    </dgm:pt>
    <dgm:pt modelId="{59177516-33CA-4ADC-BC20-CDAF7D118CF4}">
      <dgm:prSet phldrT="[Text]"/>
      <dgm:spPr/>
      <dgm:t>
        <a:bodyPr/>
        <a:lstStyle/>
        <a:p>
          <a:r>
            <a:rPr lang="en-US" dirty="0"/>
            <a:t>Real</a:t>
          </a:r>
        </a:p>
      </dgm:t>
    </dgm:pt>
    <dgm:pt modelId="{6801909B-B9AE-483D-AE1C-56FA7C3672D9}" type="parTrans" cxnId="{55110332-9B8D-4AAA-B5D1-5E84CB8231BF}">
      <dgm:prSet/>
      <dgm:spPr/>
      <dgm:t>
        <a:bodyPr/>
        <a:lstStyle/>
        <a:p>
          <a:endParaRPr lang="en-US"/>
        </a:p>
      </dgm:t>
    </dgm:pt>
    <dgm:pt modelId="{4C1D0F66-B1D8-45DE-BE94-3585767740C1}" type="sibTrans" cxnId="{55110332-9B8D-4AAA-B5D1-5E84CB8231BF}">
      <dgm:prSet/>
      <dgm:spPr/>
      <dgm:t>
        <a:bodyPr/>
        <a:lstStyle/>
        <a:p>
          <a:endParaRPr lang="en-US"/>
        </a:p>
      </dgm:t>
    </dgm:pt>
    <dgm:pt modelId="{866151F3-1621-4382-B584-A4695F1A0917}">
      <dgm:prSet phldrT="[Text]"/>
      <dgm:spPr/>
      <dgm:t>
        <a:bodyPr/>
        <a:lstStyle/>
        <a:p>
          <a:r>
            <a:rPr lang="en-US" dirty="0"/>
            <a:t>Revenue; Expenditure; Deficit; Debt</a:t>
          </a:r>
        </a:p>
      </dgm:t>
    </dgm:pt>
    <dgm:pt modelId="{33A7624C-8F2A-4EAA-BABD-499D93FE586C}" type="parTrans" cxnId="{8FE3A239-E70B-412B-BD66-606C9A2EF4EF}">
      <dgm:prSet/>
      <dgm:spPr/>
      <dgm:t>
        <a:bodyPr/>
        <a:lstStyle/>
        <a:p>
          <a:endParaRPr lang="en-US"/>
        </a:p>
      </dgm:t>
    </dgm:pt>
    <dgm:pt modelId="{26A7160C-2760-49F5-97D4-E303C98D1723}" type="sibTrans" cxnId="{8FE3A239-E70B-412B-BD66-606C9A2EF4EF}">
      <dgm:prSet/>
      <dgm:spPr/>
      <dgm:t>
        <a:bodyPr/>
        <a:lstStyle/>
        <a:p>
          <a:endParaRPr lang="en-US"/>
        </a:p>
      </dgm:t>
    </dgm:pt>
    <dgm:pt modelId="{68CDA355-64DE-4F18-888C-708F2160D907}">
      <dgm:prSet phldrT="[Text]"/>
      <dgm:spPr/>
      <dgm:t>
        <a:bodyPr/>
        <a:lstStyle/>
        <a:p>
          <a:r>
            <a:rPr lang="en-US" dirty="0"/>
            <a:t>Fiscal</a:t>
          </a:r>
        </a:p>
      </dgm:t>
    </dgm:pt>
    <dgm:pt modelId="{81F0D099-FBFE-4CD4-91CA-A17E80451079}" type="parTrans" cxnId="{3E892BD1-8160-4924-A312-409E07751681}">
      <dgm:prSet/>
      <dgm:spPr/>
      <dgm:t>
        <a:bodyPr/>
        <a:lstStyle/>
        <a:p>
          <a:endParaRPr lang="en-US"/>
        </a:p>
      </dgm:t>
    </dgm:pt>
    <dgm:pt modelId="{0EB7F94D-73F1-47C7-93E8-48026B35240B}" type="sibTrans" cxnId="{3E892BD1-8160-4924-A312-409E07751681}">
      <dgm:prSet/>
      <dgm:spPr/>
      <dgm:t>
        <a:bodyPr/>
        <a:lstStyle/>
        <a:p>
          <a:endParaRPr lang="en-US"/>
        </a:p>
      </dgm:t>
    </dgm:pt>
    <dgm:pt modelId="{00541CF7-4C97-4154-9EF7-70E572035343}">
      <dgm:prSet phldrT="[Text]"/>
      <dgm:spPr/>
      <dgm:t>
        <a:bodyPr/>
        <a:lstStyle/>
        <a:p>
          <a:r>
            <a:rPr lang="en-US" dirty="0"/>
            <a:t>Exports; Imports; External financing</a:t>
          </a:r>
        </a:p>
      </dgm:t>
    </dgm:pt>
    <dgm:pt modelId="{4C71CE2E-8817-4EE5-9DE7-4F15F964646D}" type="parTrans" cxnId="{0311E362-4E56-42A5-94B3-F59BBDCD201E}">
      <dgm:prSet/>
      <dgm:spPr/>
      <dgm:t>
        <a:bodyPr/>
        <a:lstStyle/>
        <a:p>
          <a:endParaRPr lang="en-US"/>
        </a:p>
      </dgm:t>
    </dgm:pt>
    <dgm:pt modelId="{BFEA2680-B120-4019-9644-C71DA64D3C0C}" type="sibTrans" cxnId="{0311E362-4E56-42A5-94B3-F59BBDCD201E}">
      <dgm:prSet/>
      <dgm:spPr/>
      <dgm:t>
        <a:bodyPr/>
        <a:lstStyle/>
        <a:p>
          <a:endParaRPr lang="en-US"/>
        </a:p>
      </dgm:t>
    </dgm:pt>
    <dgm:pt modelId="{CE9CE672-CCAF-4639-9356-FF919A7BA09D}">
      <dgm:prSet phldrT="[Text]"/>
      <dgm:spPr/>
      <dgm:t>
        <a:bodyPr/>
        <a:lstStyle/>
        <a:p>
          <a:r>
            <a:rPr lang="en-US" dirty="0"/>
            <a:t>External</a:t>
          </a:r>
        </a:p>
      </dgm:t>
    </dgm:pt>
    <dgm:pt modelId="{2C564061-35BE-49DE-BD14-34A6A2577578}" type="parTrans" cxnId="{2D1F11DF-E9F8-404F-ACE4-F1F2BA5A7913}">
      <dgm:prSet/>
      <dgm:spPr/>
      <dgm:t>
        <a:bodyPr/>
        <a:lstStyle/>
        <a:p>
          <a:endParaRPr lang="en-US"/>
        </a:p>
      </dgm:t>
    </dgm:pt>
    <dgm:pt modelId="{92349E36-8CA9-46C1-8E4E-F72ADADD6B77}" type="sibTrans" cxnId="{2D1F11DF-E9F8-404F-ACE4-F1F2BA5A7913}">
      <dgm:prSet/>
      <dgm:spPr/>
      <dgm:t>
        <a:bodyPr/>
        <a:lstStyle/>
        <a:p>
          <a:endParaRPr lang="en-US"/>
        </a:p>
      </dgm:t>
    </dgm:pt>
    <dgm:pt modelId="{29714FFC-C3FF-4D9C-B087-C3C669FE01A3}">
      <dgm:prSet phldrT="[Text]"/>
      <dgm:spPr/>
      <dgm:t>
        <a:bodyPr/>
        <a:lstStyle/>
        <a:p>
          <a:r>
            <a:rPr lang="en-US" dirty="0"/>
            <a:t>Interest rates; Domestic financing</a:t>
          </a:r>
        </a:p>
      </dgm:t>
    </dgm:pt>
    <dgm:pt modelId="{0FD8AEF6-BB51-4CB7-A701-765CB6EF9E0B}" type="parTrans" cxnId="{2B596CE1-1CB4-4A1F-A2A5-9C0239686F73}">
      <dgm:prSet/>
      <dgm:spPr/>
      <dgm:t>
        <a:bodyPr/>
        <a:lstStyle/>
        <a:p>
          <a:endParaRPr lang="en-US"/>
        </a:p>
      </dgm:t>
    </dgm:pt>
    <dgm:pt modelId="{E3C44BED-5656-4089-A284-513CDA8D6463}" type="sibTrans" cxnId="{2B596CE1-1CB4-4A1F-A2A5-9C0239686F73}">
      <dgm:prSet/>
      <dgm:spPr/>
      <dgm:t>
        <a:bodyPr/>
        <a:lstStyle/>
        <a:p>
          <a:endParaRPr lang="en-US"/>
        </a:p>
      </dgm:t>
    </dgm:pt>
    <dgm:pt modelId="{C8832CCC-78C1-46C2-BBCB-421B16088372}">
      <dgm:prSet phldrT="[Text]"/>
      <dgm:spPr/>
      <dgm:t>
        <a:bodyPr/>
        <a:lstStyle/>
        <a:p>
          <a:r>
            <a:rPr lang="en-US" dirty="0"/>
            <a:t>Monetary</a:t>
          </a:r>
        </a:p>
      </dgm:t>
    </dgm:pt>
    <dgm:pt modelId="{C6FF691D-9F55-408E-B0B1-A246A3F88B51}" type="parTrans" cxnId="{408DDC40-8C6F-491C-8DC9-987C43C2C5D4}">
      <dgm:prSet/>
      <dgm:spPr/>
      <dgm:t>
        <a:bodyPr/>
        <a:lstStyle/>
        <a:p>
          <a:endParaRPr lang="en-US"/>
        </a:p>
      </dgm:t>
    </dgm:pt>
    <dgm:pt modelId="{9BF6C1A0-D4A7-4005-8668-1066C11FB3C3}" type="sibTrans" cxnId="{408DDC40-8C6F-491C-8DC9-987C43C2C5D4}">
      <dgm:prSet/>
      <dgm:spPr/>
      <dgm:t>
        <a:bodyPr/>
        <a:lstStyle/>
        <a:p>
          <a:endParaRPr lang="en-US"/>
        </a:p>
      </dgm:t>
    </dgm:pt>
    <dgm:pt modelId="{C07CE742-3A14-46FD-A904-072A873CE34B}" type="pres">
      <dgm:prSet presAssocID="{FDEBA4B1-1996-49DA-BA20-A84B1004ED82}" presName="cycleMatrixDiagram" presStyleCnt="0">
        <dgm:presLayoutVars>
          <dgm:chMax val="1"/>
          <dgm:dir/>
          <dgm:animLvl val="lvl"/>
          <dgm:resizeHandles val="exact"/>
        </dgm:presLayoutVars>
      </dgm:prSet>
      <dgm:spPr/>
    </dgm:pt>
    <dgm:pt modelId="{59B2A6AA-4F12-4A01-BBED-C3E4BB31CFEB}" type="pres">
      <dgm:prSet presAssocID="{FDEBA4B1-1996-49DA-BA20-A84B1004ED82}" presName="children" presStyleCnt="0"/>
      <dgm:spPr/>
    </dgm:pt>
    <dgm:pt modelId="{5F5EC0FA-5B92-420B-8D82-55C6F258236E}" type="pres">
      <dgm:prSet presAssocID="{FDEBA4B1-1996-49DA-BA20-A84B1004ED82}" presName="child1group" presStyleCnt="0"/>
      <dgm:spPr/>
    </dgm:pt>
    <dgm:pt modelId="{332487C6-B2BB-466E-B127-B7DA5D61CD2D}" type="pres">
      <dgm:prSet presAssocID="{FDEBA4B1-1996-49DA-BA20-A84B1004ED82}" presName="child1" presStyleLbl="bgAcc1" presStyleIdx="0" presStyleCnt="4"/>
      <dgm:spPr/>
    </dgm:pt>
    <dgm:pt modelId="{74277ED2-7AFC-41FF-8F0A-7BD7D51CFA2E}" type="pres">
      <dgm:prSet presAssocID="{FDEBA4B1-1996-49DA-BA20-A84B1004ED82}" presName="child1Text" presStyleLbl="bgAcc1" presStyleIdx="0" presStyleCnt="4">
        <dgm:presLayoutVars>
          <dgm:bulletEnabled val="1"/>
        </dgm:presLayoutVars>
      </dgm:prSet>
      <dgm:spPr/>
    </dgm:pt>
    <dgm:pt modelId="{4C3261BE-B36D-44DD-8D9B-66FCAC08CDB1}" type="pres">
      <dgm:prSet presAssocID="{FDEBA4B1-1996-49DA-BA20-A84B1004ED82}" presName="child2group" presStyleCnt="0"/>
      <dgm:spPr/>
    </dgm:pt>
    <dgm:pt modelId="{E2D4B589-46CF-470F-9A18-BAFF86762EAD}" type="pres">
      <dgm:prSet presAssocID="{FDEBA4B1-1996-49DA-BA20-A84B1004ED82}" presName="child2" presStyleLbl="bgAcc1" presStyleIdx="1" presStyleCnt="4"/>
      <dgm:spPr/>
    </dgm:pt>
    <dgm:pt modelId="{134789EB-BEDE-4F9B-B1D2-62B2C4C84635}" type="pres">
      <dgm:prSet presAssocID="{FDEBA4B1-1996-49DA-BA20-A84B1004ED82}" presName="child2Text" presStyleLbl="bgAcc1" presStyleIdx="1" presStyleCnt="4">
        <dgm:presLayoutVars>
          <dgm:bulletEnabled val="1"/>
        </dgm:presLayoutVars>
      </dgm:prSet>
      <dgm:spPr/>
    </dgm:pt>
    <dgm:pt modelId="{747A4831-FE04-4BC0-B96A-9A8C3B5E280C}" type="pres">
      <dgm:prSet presAssocID="{FDEBA4B1-1996-49DA-BA20-A84B1004ED82}" presName="child3group" presStyleCnt="0"/>
      <dgm:spPr/>
    </dgm:pt>
    <dgm:pt modelId="{4E129225-941C-42F4-9E16-3A81A93F346D}" type="pres">
      <dgm:prSet presAssocID="{FDEBA4B1-1996-49DA-BA20-A84B1004ED82}" presName="child3" presStyleLbl="bgAcc1" presStyleIdx="2" presStyleCnt="4"/>
      <dgm:spPr/>
    </dgm:pt>
    <dgm:pt modelId="{E68813B8-F7A8-4B8C-937C-07C3DBF60439}" type="pres">
      <dgm:prSet presAssocID="{FDEBA4B1-1996-49DA-BA20-A84B1004ED82}" presName="child3Text" presStyleLbl="bgAcc1" presStyleIdx="2" presStyleCnt="4">
        <dgm:presLayoutVars>
          <dgm:bulletEnabled val="1"/>
        </dgm:presLayoutVars>
      </dgm:prSet>
      <dgm:spPr/>
    </dgm:pt>
    <dgm:pt modelId="{4089C475-E1E7-4A75-B3B9-9E95933B3491}" type="pres">
      <dgm:prSet presAssocID="{FDEBA4B1-1996-49DA-BA20-A84B1004ED82}" presName="child4group" presStyleCnt="0"/>
      <dgm:spPr/>
    </dgm:pt>
    <dgm:pt modelId="{ACEEB3BB-BD1E-4BDB-9747-AC371CC15C94}" type="pres">
      <dgm:prSet presAssocID="{FDEBA4B1-1996-49DA-BA20-A84B1004ED82}" presName="child4" presStyleLbl="bgAcc1" presStyleIdx="3" presStyleCnt="4"/>
      <dgm:spPr/>
    </dgm:pt>
    <dgm:pt modelId="{37583244-D678-4F77-B7DC-7B7E8CB94B0D}" type="pres">
      <dgm:prSet presAssocID="{FDEBA4B1-1996-49DA-BA20-A84B1004ED82}" presName="child4Text" presStyleLbl="bgAcc1" presStyleIdx="3" presStyleCnt="4">
        <dgm:presLayoutVars>
          <dgm:bulletEnabled val="1"/>
        </dgm:presLayoutVars>
      </dgm:prSet>
      <dgm:spPr/>
    </dgm:pt>
    <dgm:pt modelId="{A1FB0EF9-A780-4D96-9D45-EEB3F798DD8C}" type="pres">
      <dgm:prSet presAssocID="{FDEBA4B1-1996-49DA-BA20-A84B1004ED82}" presName="childPlaceholder" presStyleCnt="0"/>
      <dgm:spPr/>
    </dgm:pt>
    <dgm:pt modelId="{B43F0176-0265-4819-9D6F-0A2F2B041E2E}" type="pres">
      <dgm:prSet presAssocID="{FDEBA4B1-1996-49DA-BA20-A84B1004ED82}" presName="circle" presStyleCnt="0"/>
      <dgm:spPr/>
    </dgm:pt>
    <dgm:pt modelId="{CF9D45CE-029B-4941-9AD6-178D49D56168}" type="pres">
      <dgm:prSet presAssocID="{FDEBA4B1-1996-49DA-BA20-A84B1004ED82}" presName="quadrant1" presStyleLbl="node1" presStyleIdx="0" presStyleCnt="4">
        <dgm:presLayoutVars>
          <dgm:chMax val="1"/>
          <dgm:bulletEnabled val="1"/>
        </dgm:presLayoutVars>
      </dgm:prSet>
      <dgm:spPr/>
    </dgm:pt>
    <dgm:pt modelId="{418D9CE1-C3CD-455B-A918-F7C5E011DE14}" type="pres">
      <dgm:prSet presAssocID="{FDEBA4B1-1996-49DA-BA20-A84B1004ED82}" presName="quadrant2" presStyleLbl="node1" presStyleIdx="1" presStyleCnt="4">
        <dgm:presLayoutVars>
          <dgm:chMax val="1"/>
          <dgm:bulletEnabled val="1"/>
        </dgm:presLayoutVars>
      </dgm:prSet>
      <dgm:spPr/>
    </dgm:pt>
    <dgm:pt modelId="{F12B1E63-5740-4637-878A-761924488ECD}" type="pres">
      <dgm:prSet presAssocID="{FDEBA4B1-1996-49DA-BA20-A84B1004ED82}" presName="quadrant3" presStyleLbl="node1" presStyleIdx="2" presStyleCnt="4">
        <dgm:presLayoutVars>
          <dgm:chMax val="1"/>
          <dgm:bulletEnabled val="1"/>
        </dgm:presLayoutVars>
      </dgm:prSet>
      <dgm:spPr/>
    </dgm:pt>
    <dgm:pt modelId="{0D3A7898-6EB3-449C-9C54-20EC892FE8C9}" type="pres">
      <dgm:prSet presAssocID="{FDEBA4B1-1996-49DA-BA20-A84B1004ED82}" presName="quadrant4" presStyleLbl="node1" presStyleIdx="3" presStyleCnt="4">
        <dgm:presLayoutVars>
          <dgm:chMax val="1"/>
          <dgm:bulletEnabled val="1"/>
        </dgm:presLayoutVars>
      </dgm:prSet>
      <dgm:spPr/>
    </dgm:pt>
    <dgm:pt modelId="{3501AD2E-CD2E-4DEF-B189-5B0B3AFFF465}" type="pres">
      <dgm:prSet presAssocID="{FDEBA4B1-1996-49DA-BA20-A84B1004ED82}" presName="quadrantPlaceholder" presStyleCnt="0"/>
      <dgm:spPr/>
    </dgm:pt>
    <dgm:pt modelId="{CC9B6791-46BB-4700-B759-2CFF982314F4}" type="pres">
      <dgm:prSet presAssocID="{FDEBA4B1-1996-49DA-BA20-A84B1004ED82}" presName="center1" presStyleLbl="fgShp" presStyleIdx="0" presStyleCnt="2"/>
      <dgm:spPr/>
    </dgm:pt>
    <dgm:pt modelId="{8934801E-1E9A-45DD-982C-A45BC1CE8073}" type="pres">
      <dgm:prSet presAssocID="{FDEBA4B1-1996-49DA-BA20-A84B1004ED82}" presName="center2" presStyleLbl="fgShp" presStyleIdx="1" presStyleCnt="2"/>
      <dgm:spPr/>
    </dgm:pt>
  </dgm:ptLst>
  <dgm:cxnLst>
    <dgm:cxn modelId="{55110332-9B8D-4AAA-B5D1-5E84CB8231BF}" srcId="{03CEF947-ABB4-4E4F-95FE-FC2AB2CF8385}" destId="{59177516-33CA-4ADC-BC20-CDAF7D118CF4}" srcOrd="0" destOrd="0" parTransId="{6801909B-B9AE-483D-AE1C-56FA7C3672D9}" sibTransId="{4C1D0F66-B1D8-45DE-BE94-3585767740C1}"/>
    <dgm:cxn modelId="{05DB9E36-2C7C-4A11-92A9-3FFAF567A7E9}" type="presOf" srcId="{03CEF947-ABB4-4E4F-95FE-FC2AB2CF8385}" destId="{CF9D45CE-029B-4941-9AD6-178D49D56168}" srcOrd="0" destOrd="0" presId="urn:microsoft.com/office/officeart/2005/8/layout/cycle4"/>
    <dgm:cxn modelId="{8FE3A239-E70B-412B-BD66-606C9A2EF4EF}" srcId="{FDEBA4B1-1996-49DA-BA20-A84B1004ED82}" destId="{866151F3-1621-4382-B584-A4695F1A0917}" srcOrd="1" destOrd="0" parTransId="{33A7624C-8F2A-4EAA-BABD-499D93FE586C}" sibTransId="{26A7160C-2760-49F5-97D4-E303C98D1723}"/>
    <dgm:cxn modelId="{65C4AF3B-9A40-4BFF-A356-CD30DB45C496}" srcId="{FDEBA4B1-1996-49DA-BA20-A84B1004ED82}" destId="{03CEF947-ABB4-4E4F-95FE-FC2AB2CF8385}" srcOrd="0" destOrd="0" parTransId="{A40087DB-AFAD-4B3E-818D-3150958B68CF}" sibTransId="{821087DE-B2E2-4094-A3C8-DD032B5FF6BA}"/>
    <dgm:cxn modelId="{C0229F3E-BE03-4D23-BA63-C1C97A5B0C24}" type="presOf" srcId="{FDEBA4B1-1996-49DA-BA20-A84B1004ED82}" destId="{C07CE742-3A14-46FD-A904-072A873CE34B}" srcOrd="0" destOrd="0" presId="urn:microsoft.com/office/officeart/2005/8/layout/cycle4"/>
    <dgm:cxn modelId="{9AF55A40-2941-4A12-9188-15F44E4075B3}" type="presOf" srcId="{CE9CE672-CCAF-4639-9356-FF919A7BA09D}" destId="{4E129225-941C-42F4-9E16-3A81A93F346D}" srcOrd="0" destOrd="0" presId="urn:microsoft.com/office/officeart/2005/8/layout/cycle4"/>
    <dgm:cxn modelId="{408DDC40-8C6F-491C-8DC9-987C43C2C5D4}" srcId="{29714FFC-C3FF-4D9C-B087-C3C669FE01A3}" destId="{C8832CCC-78C1-46C2-BBCB-421B16088372}" srcOrd="0" destOrd="0" parTransId="{C6FF691D-9F55-408E-B0B1-A246A3F88B51}" sibTransId="{9BF6C1A0-D4A7-4005-8668-1066C11FB3C3}"/>
    <dgm:cxn modelId="{0311E362-4E56-42A5-94B3-F59BBDCD201E}" srcId="{FDEBA4B1-1996-49DA-BA20-A84B1004ED82}" destId="{00541CF7-4C97-4154-9EF7-70E572035343}" srcOrd="2" destOrd="0" parTransId="{4C71CE2E-8817-4EE5-9DE7-4F15F964646D}" sibTransId="{BFEA2680-B120-4019-9644-C71DA64D3C0C}"/>
    <dgm:cxn modelId="{3B3D4C65-04C1-413D-B42C-C064E6429F02}" type="presOf" srcId="{68CDA355-64DE-4F18-888C-708F2160D907}" destId="{134789EB-BEDE-4F9B-B1D2-62B2C4C84635}" srcOrd="1" destOrd="0" presId="urn:microsoft.com/office/officeart/2005/8/layout/cycle4"/>
    <dgm:cxn modelId="{6C28BA52-4E97-480A-B1AD-76309307C78C}" type="presOf" srcId="{00541CF7-4C97-4154-9EF7-70E572035343}" destId="{F12B1E63-5740-4637-878A-761924488ECD}" srcOrd="0" destOrd="0" presId="urn:microsoft.com/office/officeart/2005/8/layout/cycle4"/>
    <dgm:cxn modelId="{56E33155-48DF-4B78-A54E-02A01128980C}" type="presOf" srcId="{C8832CCC-78C1-46C2-BBCB-421B16088372}" destId="{ACEEB3BB-BD1E-4BDB-9747-AC371CC15C94}" srcOrd="0" destOrd="0" presId="urn:microsoft.com/office/officeart/2005/8/layout/cycle4"/>
    <dgm:cxn modelId="{F7167481-811D-42E9-BE8D-E60D36B9E5D7}" type="presOf" srcId="{59177516-33CA-4ADC-BC20-CDAF7D118CF4}" destId="{332487C6-B2BB-466E-B127-B7DA5D61CD2D}" srcOrd="0" destOrd="0" presId="urn:microsoft.com/office/officeart/2005/8/layout/cycle4"/>
    <dgm:cxn modelId="{89111F82-10A3-42DD-99F6-4D0606AFE129}" type="presOf" srcId="{C8832CCC-78C1-46C2-BBCB-421B16088372}" destId="{37583244-D678-4F77-B7DC-7B7E8CB94B0D}" srcOrd="1" destOrd="0" presId="urn:microsoft.com/office/officeart/2005/8/layout/cycle4"/>
    <dgm:cxn modelId="{CE0FE7B1-4407-4797-A8CF-CC2C0C979316}" type="presOf" srcId="{866151F3-1621-4382-B584-A4695F1A0917}" destId="{418D9CE1-C3CD-455B-A918-F7C5E011DE14}" srcOrd="0" destOrd="0" presId="urn:microsoft.com/office/officeart/2005/8/layout/cycle4"/>
    <dgm:cxn modelId="{1B5030B6-25FC-4F93-9763-5CBD5AB31D59}" type="presOf" srcId="{59177516-33CA-4ADC-BC20-CDAF7D118CF4}" destId="{74277ED2-7AFC-41FF-8F0A-7BD7D51CFA2E}" srcOrd="1" destOrd="0" presId="urn:microsoft.com/office/officeart/2005/8/layout/cycle4"/>
    <dgm:cxn modelId="{1DF608C8-3119-4ED5-8C5D-3935BF04AF70}" type="presOf" srcId="{68CDA355-64DE-4F18-888C-708F2160D907}" destId="{E2D4B589-46CF-470F-9A18-BAFF86762EAD}" srcOrd="0" destOrd="0" presId="urn:microsoft.com/office/officeart/2005/8/layout/cycle4"/>
    <dgm:cxn modelId="{8B8F63CF-8AC9-473A-9E39-F83D82C222A5}" type="presOf" srcId="{29714FFC-C3FF-4D9C-B087-C3C669FE01A3}" destId="{0D3A7898-6EB3-449C-9C54-20EC892FE8C9}" srcOrd="0" destOrd="0" presId="urn:microsoft.com/office/officeart/2005/8/layout/cycle4"/>
    <dgm:cxn modelId="{3E892BD1-8160-4924-A312-409E07751681}" srcId="{866151F3-1621-4382-B584-A4695F1A0917}" destId="{68CDA355-64DE-4F18-888C-708F2160D907}" srcOrd="0" destOrd="0" parTransId="{81F0D099-FBFE-4CD4-91CA-A17E80451079}" sibTransId="{0EB7F94D-73F1-47C7-93E8-48026B35240B}"/>
    <dgm:cxn modelId="{390AA9D8-5D40-4DD9-B1CE-3BD81C7DEE4B}" type="presOf" srcId="{CE9CE672-CCAF-4639-9356-FF919A7BA09D}" destId="{E68813B8-F7A8-4B8C-937C-07C3DBF60439}" srcOrd="1" destOrd="0" presId="urn:microsoft.com/office/officeart/2005/8/layout/cycle4"/>
    <dgm:cxn modelId="{2D1F11DF-E9F8-404F-ACE4-F1F2BA5A7913}" srcId="{00541CF7-4C97-4154-9EF7-70E572035343}" destId="{CE9CE672-CCAF-4639-9356-FF919A7BA09D}" srcOrd="0" destOrd="0" parTransId="{2C564061-35BE-49DE-BD14-34A6A2577578}" sibTransId="{92349E36-8CA9-46C1-8E4E-F72ADADD6B77}"/>
    <dgm:cxn modelId="{2B596CE1-1CB4-4A1F-A2A5-9C0239686F73}" srcId="{FDEBA4B1-1996-49DA-BA20-A84B1004ED82}" destId="{29714FFC-C3FF-4D9C-B087-C3C669FE01A3}" srcOrd="3" destOrd="0" parTransId="{0FD8AEF6-BB51-4CB7-A701-765CB6EF9E0B}" sibTransId="{E3C44BED-5656-4089-A284-513CDA8D6463}"/>
    <dgm:cxn modelId="{F64571B9-C8FC-49B1-B483-5D6210680F66}" type="presParOf" srcId="{C07CE742-3A14-46FD-A904-072A873CE34B}" destId="{59B2A6AA-4F12-4A01-BBED-C3E4BB31CFEB}" srcOrd="0" destOrd="0" presId="urn:microsoft.com/office/officeart/2005/8/layout/cycle4"/>
    <dgm:cxn modelId="{F41533F4-575A-4836-A2FD-BE55826BD8F1}" type="presParOf" srcId="{59B2A6AA-4F12-4A01-BBED-C3E4BB31CFEB}" destId="{5F5EC0FA-5B92-420B-8D82-55C6F258236E}" srcOrd="0" destOrd="0" presId="urn:microsoft.com/office/officeart/2005/8/layout/cycle4"/>
    <dgm:cxn modelId="{E1820CFA-A826-4A44-8113-EF9660B5EB38}" type="presParOf" srcId="{5F5EC0FA-5B92-420B-8D82-55C6F258236E}" destId="{332487C6-B2BB-466E-B127-B7DA5D61CD2D}" srcOrd="0" destOrd="0" presId="urn:microsoft.com/office/officeart/2005/8/layout/cycle4"/>
    <dgm:cxn modelId="{5B2B6342-E2AB-459E-9F96-E55A3B347874}" type="presParOf" srcId="{5F5EC0FA-5B92-420B-8D82-55C6F258236E}" destId="{74277ED2-7AFC-41FF-8F0A-7BD7D51CFA2E}" srcOrd="1" destOrd="0" presId="urn:microsoft.com/office/officeart/2005/8/layout/cycle4"/>
    <dgm:cxn modelId="{6D019964-BB0E-49B8-B456-B85C64373F18}" type="presParOf" srcId="{59B2A6AA-4F12-4A01-BBED-C3E4BB31CFEB}" destId="{4C3261BE-B36D-44DD-8D9B-66FCAC08CDB1}" srcOrd="1" destOrd="0" presId="urn:microsoft.com/office/officeart/2005/8/layout/cycle4"/>
    <dgm:cxn modelId="{1BD98FA9-582B-4D8C-A7B3-F13CFF6CC1BD}" type="presParOf" srcId="{4C3261BE-B36D-44DD-8D9B-66FCAC08CDB1}" destId="{E2D4B589-46CF-470F-9A18-BAFF86762EAD}" srcOrd="0" destOrd="0" presId="urn:microsoft.com/office/officeart/2005/8/layout/cycle4"/>
    <dgm:cxn modelId="{2A89A034-245B-4706-983F-4708EC983A6A}" type="presParOf" srcId="{4C3261BE-B36D-44DD-8D9B-66FCAC08CDB1}" destId="{134789EB-BEDE-4F9B-B1D2-62B2C4C84635}" srcOrd="1" destOrd="0" presId="urn:microsoft.com/office/officeart/2005/8/layout/cycle4"/>
    <dgm:cxn modelId="{151BCE68-43AC-4374-943E-B61356F0C672}" type="presParOf" srcId="{59B2A6AA-4F12-4A01-BBED-C3E4BB31CFEB}" destId="{747A4831-FE04-4BC0-B96A-9A8C3B5E280C}" srcOrd="2" destOrd="0" presId="urn:microsoft.com/office/officeart/2005/8/layout/cycle4"/>
    <dgm:cxn modelId="{A02A08B4-CCD1-47D1-9627-D8CF5272C4C0}" type="presParOf" srcId="{747A4831-FE04-4BC0-B96A-9A8C3B5E280C}" destId="{4E129225-941C-42F4-9E16-3A81A93F346D}" srcOrd="0" destOrd="0" presId="urn:microsoft.com/office/officeart/2005/8/layout/cycle4"/>
    <dgm:cxn modelId="{A481BB7D-D370-4863-B989-B06CAC2BA1F4}" type="presParOf" srcId="{747A4831-FE04-4BC0-B96A-9A8C3B5E280C}" destId="{E68813B8-F7A8-4B8C-937C-07C3DBF60439}" srcOrd="1" destOrd="0" presId="urn:microsoft.com/office/officeart/2005/8/layout/cycle4"/>
    <dgm:cxn modelId="{3E0BAFFB-2AEC-473B-B621-88D16D51FBE7}" type="presParOf" srcId="{59B2A6AA-4F12-4A01-BBED-C3E4BB31CFEB}" destId="{4089C475-E1E7-4A75-B3B9-9E95933B3491}" srcOrd="3" destOrd="0" presId="urn:microsoft.com/office/officeart/2005/8/layout/cycle4"/>
    <dgm:cxn modelId="{80441376-71ED-4E5E-9EBF-501FA92A66FC}" type="presParOf" srcId="{4089C475-E1E7-4A75-B3B9-9E95933B3491}" destId="{ACEEB3BB-BD1E-4BDB-9747-AC371CC15C94}" srcOrd="0" destOrd="0" presId="urn:microsoft.com/office/officeart/2005/8/layout/cycle4"/>
    <dgm:cxn modelId="{058AFB01-B0C7-4213-BD84-E918F4D7EB0E}" type="presParOf" srcId="{4089C475-E1E7-4A75-B3B9-9E95933B3491}" destId="{37583244-D678-4F77-B7DC-7B7E8CB94B0D}" srcOrd="1" destOrd="0" presId="urn:microsoft.com/office/officeart/2005/8/layout/cycle4"/>
    <dgm:cxn modelId="{56294C51-6051-40DD-B3BB-17AE3AA04D58}" type="presParOf" srcId="{59B2A6AA-4F12-4A01-BBED-C3E4BB31CFEB}" destId="{A1FB0EF9-A780-4D96-9D45-EEB3F798DD8C}" srcOrd="4" destOrd="0" presId="urn:microsoft.com/office/officeart/2005/8/layout/cycle4"/>
    <dgm:cxn modelId="{FF2B28C1-0CF6-43E5-BD2B-045E9545A862}" type="presParOf" srcId="{C07CE742-3A14-46FD-A904-072A873CE34B}" destId="{B43F0176-0265-4819-9D6F-0A2F2B041E2E}" srcOrd="1" destOrd="0" presId="urn:microsoft.com/office/officeart/2005/8/layout/cycle4"/>
    <dgm:cxn modelId="{02B1C81A-C406-40C1-966E-3E77E8C5A15B}" type="presParOf" srcId="{B43F0176-0265-4819-9D6F-0A2F2B041E2E}" destId="{CF9D45CE-029B-4941-9AD6-178D49D56168}" srcOrd="0" destOrd="0" presId="urn:microsoft.com/office/officeart/2005/8/layout/cycle4"/>
    <dgm:cxn modelId="{350BEDD5-949D-4447-B92F-52C8A59C1E3F}" type="presParOf" srcId="{B43F0176-0265-4819-9D6F-0A2F2B041E2E}" destId="{418D9CE1-C3CD-455B-A918-F7C5E011DE14}" srcOrd="1" destOrd="0" presId="urn:microsoft.com/office/officeart/2005/8/layout/cycle4"/>
    <dgm:cxn modelId="{64688494-8CAF-4A8B-B799-A85B099FB2A5}" type="presParOf" srcId="{B43F0176-0265-4819-9D6F-0A2F2B041E2E}" destId="{F12B1E63-5740-4637-878A-761924488ECD}" srcOrd="2" destOrd="0" presId="urn:microsoft.com/office/officeart/2005/8/layout/cycle4"/>
    <dgm:cxn modelId="{8A1847B3-ABC8-45A3-A6CD-25E73A4C78C1}" type="presParOf" srcId="{B43F0176-0265-4819-9D6F-0A2F2B041E2E}" destId="{0D3A7898-6EB3-449C-9C54-20EC892FE8C9}" srcOrd="3" destOrd="0" presId="urn:microsoft.com/office/officeart/2005/8/layout/cycle4"/>
    <dgm:cxn modelId="{A4C399E2-F95A-4355-9C59-46FFB149F052}" type="presParOf" srcId="{B43F0176-0265-4819-9D6F-0A2F2B041E2E}" destId="{3501AD2E-CD2E-4DEF-B189-5B0B3AFFF465}" srcOrd="4" destOrd="0" presId="urn:microsoft.com/office/officeart/2005/8/layout/cycle4"/>
    <dgm:cxn modelId="{A85C90B8-4A5C-4FD1-BC2F-248961EBB4E4}" type="presParOf" srcId="{C07CE742-3A14-46FD-A904-072A873CE34B}" destId="{CC9B6791-46BB-4700-B759-2CFF982314F4}" srcOrd="2" destOrd="0" presId="urn:microsoft.com/office/officeart/2005/8/layout/cycle4"/>
    <dgm:cxn modelId="{E3A69ACD-0CBC-46DD-9DC9-9D1659CEB10F}" type="presParOf" srcId="{C07CE742-3A14-46FD-A904-072A873CE34B}" destId="{8934801E-1E9A-45DD-982C-A45BC1CE807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B36206-31CB-431D-B5B3-DCE2988488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2FD413C-D57D-4EF5-9875-489104E70F97}">
      <dgm:prSet phldrT="[Text]"/>
      <dgm:spPr>
        <a:solidFill>
          <a:srgbClr val="92D050"/>
        </a:solidFill>
        <a:ln w="28575">
          <a:noFill/>
        </a:ln>
      </dgm:spPr>
      <dgm:t>
        <a:bodyPr/>
        <a:lstStyle/>
        <a:p>
          <a:r>
            <a:rPr lang="en-US" dirty="0"/>
            <a:t>Risk analysis &amp; Disclosure</a:t>
          </a:r>
        </a:p>
      </dgm:t>
    </dgm:pt>
    <dgm:pt modelId="{F820B950-835A-4E28-AB29-674614D2BC4F}" type="parTrans" cxnId="{C4DECAC9-8AFC-400A-9C08-A3FA600466E6}">
      <dgm:prSet/>
      <dgm:spPr/>
      <dgm:t>
        <a:bodyPr/>
        <a:lstStyle/>
        <a:p>
          <a:endParaRPr lang="en-US"/>
        </a:p>
      </dgm:t>
    </dgm:pt>
    <dgm:pt modelId="{BF11AAC2-0E39-453A-8290-3579F24CEDBE}" type="sibTrans" cxnId="{C4DECAC9-8AFC-400A-9C08-A3FA600466E6}">
      <dgm:prSet/>
      <dgm:spPr/>
      <dgm:t>
        <a:bodyPr/>
        <a:lstStyle/>
        <a:p>
          <a:endParaRPr lang="en-US"/>
        </a:p>
      </dgm:t>
    </dgm:pt>
    <dgm:pt modelId="{627E8897-EBD2-4F6F-9649-A8E9FA2D03B2}">
      <dgm:prSet phldrT="[Text]" custT="1"/>
      <dgm:spPr/>
      <dgm:t>
        <a:bodyPr/>
        <a:lstStyle/>
        <a:p>
          <a:pPr>
            <a:buChar char="•"/>
          </a:pPr>
          <a:r>
            <a:rPr lang="en-US" sz="1600" dirty="0">
              <a:latin typeface="Arial"/>
              <a:cs typeface="Arial"/>
            </a:rPr>
            <a:t>Macroeconomic</a:t>
          </a:r>
          <a:r>
            <a:rPr lang="en-US" sz="1600" spc="-100" dirty="0">
              <a:latin typeface="Arial"/>
              <a:cs typeface="Arial"/>
            </a:rPr>
            <a:t> </a:t>
          </a:r>
          <a:r>
            <a:rPr lang="en-US" sz="1600" spc="-10" dirty="0">
              <a:latin typeface="Arial"/>
              <a:cs typeface="Arial"/>
            </a:rPr>
            <a:t>Risks</a:t>
          </a:r>
          <a:endParaRPr lang="en-US" sz="1600" dirty="0"/>
        </a:p>
      </dgm:t>
    </dgm:pt>
    <dgm:pt modelId="{B5857FAA-05FC-4E9F-8978-62538D02FF25}" type="parTrans" cxnId="{6246BF8C-D4CA-4902-980B-2C4B310506D3}">
      <dgm:prSet/>
      <dgm:spPr/>
      <dgm:t>
        <a:bodyPr/>
        <a:lstStyle/>
        <a:p>
          <a:endParaRPr lang="en-US"/>
        </a:p>
      </dgm:t>
    </dgm:pt>
    <dgm:pt modelId="{79CEC3CA-5FBC-4982-9287-11FE0E1163C5}" type="sibTrans" cxnId="{6246BF8C-D4CA-4902-980B-2C4B310506D3}">
      <dgm:prSet/>
      <dgm:spPr/>
      <dgm:t>
        <a:bodyPr/>
        <a:lstStyle/>
        <a:p>
          <a:endParaRPr lang="en-US"/>
        </a:p>
      </dgm:t>
    </dgm:pt>
    <dgm:pt modelId="{7CB98FBA-3E4A-4B1B-835C-92DAB16D8A5B}">
      <dgm:prSet phldrT="[Text]" custT="1"/>
      <dgm:spPr/>
      <dgm:t>
        <a:bodyPr/>
        <a:lstStyle/>
        <a:p>
          <a:pPr>
            <a:buChar char="•"/>
          </a:pPr>
          <a:r>
            <a:rPr lang="en-US" sz="1600" dirty="0">
              <a:solidFill>
                <a:schemeClr val="accent4"/>
              </a:solidFill>
              <a:latin typeface="Arial"/>
              <a:cs typeface="Arial"/>
            </a:rPr>
            <a:t>Specific</a:t>
          </a:r>
          <a:r>
            <a:rPr lang="en-US" sz="1600" spc="-10" dirty="0">
              <a:solidFill>
                <a:schemeClr val="accent4"/>
              </a:solidFill>
              <a:latin typeface="Arial"/>
              <a:cs typeface="Arial"/>
            </a:rPr>
            <a:t> </a:t>
          </a:r>
          <a:r>
            <a:rPr lang="en-US" sz="1600" dirty="0">
              <a:solidFill>
                <a:schemeClr val="accent4"/>
              </a:solidFill>
              <a:latin typeface="Arial"/>
              <a:cs typeface="Arial"/>
            </a:rPr>
            <a:t>Fiscal</a:t>
          </a:r>
          <a:r>
            <a:rPr lang="en-US" sz="1600" spc="-10" dirty="0">
              <a:solidFill>
                <a:schemeClr val="accent4"/>
              </a:solidFill>
              <a:latin typeface="Arial"/>
              <a:cs typeface="Arial"/>
            </a:rPr>
            <a:t> Risks</a:t>
          </a:r>
          <a:endParaRPr lang="en-US" sz="1600" dirty="0">
            <a:solidFill>
              <a:schemeClr val="accent4"/>
            </a:solidFill>
          </a:endParaRPr>
        </a:p>
      </dgm:t>
    </dgm:pt>
    <dgm:pt modelId="{5CF41D66-FA04-45A5-AB47-AB49EE043AFE}" type="parTrans" cxnId="{EF38122F-85C0-41FF-A87E-238F6A1646AA}">
      <dgm:prSet/>
      <dgm:spPr/>
      <dgm:t>
        <a:bodyPr/>
        <a:lstStyle/>
        <a:p>
          <a:endParaRPr lang="en-US"/>
        </a:p>
      </dgm:t>
    </dgm:pt>
    <dgm:pt modelId="{162D2682-59FE-4657-9A46-A733AD75CFC0}" type="sibTrans" cxnId="{EF38122F-85C0-41FF-A87E-238F6A1646AA}">
      <dgm:prSet/>
      <dgm:spPr/>
      <dgm:t>
        <a:bodyPr/>
        <a:lstStyle/>
        <a:p>
          <a:endParaRPr lang="en-US"/>
        </a:p>
      </dgm:t>
    </dgm:pt>
    <dgm:pt modelId="{3166EC64-8226-46A7-B264-25149CDFA644}">
      <dgm:prSet phldrT="[Text]"/>
      <dgm:spPr>
        <a:solidFill>
          <a:srgbClr val="92D050"/>
        </a:solidFill>
        <a:ln w="28575">
          <a:noFill/>
        </a:ln>
      </dgm:spPr>
      <dgm:t>
        <a:bodyPr/>
        <a:lstStyle/>
        <a:p>
          <a:r>
            <a:rPr lang="en-US" dirty="0"/>
            <a:t>Risk Management</a:t>
          </a:r>
        </a:p>
      </dgm:t>
    </dgm:pt>
    <dgm:pt modelId="{93563893-D92B-4D99-B721-BF1172A8EF59}" type="parTrans" cxnId="{3DCF1452-3076-4E4E-9E40-BECCD0F6FDFA}">
      <dgm:prSet/>
      <dgm:spPr/>
      <dgm:t>
        <a:bodyPr/>
        <a:lstStyle/>
        <a:p>
          <a:endParaRPr lang="en-US"/>
        </a:p>
      </dgm:t>
    </dgm:pt>
    <dgm:pt modelId="{013751E8-3482-4155-A15B-8D420179918E}" type="sibTrans" cxnId="{3DCF1452-3076-4E4E-9E40-BECCD0F6FDFA}">
      <dgm:prSet/>
      <dgm:spPr/>
      <dgm:t>
        <a:bodyPr/>
        <a:lstStyle/>
        <a:p>
          <a:endParaRPr lang="en-US"/>
        </a:p>
      </dgm:t>
    </dgm:pt>
    <dgm:pt modelId="{BDDB5952-83C6-46E1-9AA0-4848481C7084}">
      <dgm:prSet phldrT="[Text]" custT="1"/>
      <dgm:spPr/>
      <dgm:t>
        <a:bodyPr/>
        <a:lstStyle/>
        <a:p>
          <a:pPr>
            <a:buChar char="•"/>
          </a:pPr>
          <a:r>
            <a:rPr lang="en-US" sz="1600" dirty="0">
              <a:latin typeface="Arial"/>
              <a:cs typeface="Arial"/>
            </a:rPr>
            <a:t>Budgetary</a:t>
          </a:r>
          <a:r>
            <a:rPr lang="en-US" sz="1600" spc="-55" dirty="0">
              <a:latin typeface="Arial"/>
              <a:cs typeface="Arial"/>
            </a:rPr>
            <a:t> </a:t>
          </a:r>
          <a:r>
            <a:rPr lang="en-US" sz="1600" spc="-10" dirty="0">
              <a:latin typeface="Arial"/>
              <a:cs typeface="Arial"/>
            </a:rPr>
            <a:t>Contingencies</a:t>
          </a:r>
          <a:endParaRPr lang="en-US" sz="1600" dirty="0"/>
        </a:p>
      </dgm:t>
    </dgm:pt>
    <dgm:pt modelId="{6B6CF7FF-E360-4937-BC92-A60EE3173170}" type="parTrans" cxnId="{DA8739F2-7EA7-4F79-9566-A843EA2CD60B}">
      <dgm:prSet/>
      <dgm:spPr/>
      <dgm:t>
        <a:bodyPr/>
        <a:lstStyle/>
        <a:p>
          <a:endParaRPr lang="en-US"/>
        </a:p>
      </dgm:t>
    </dgm:pt>
    <dgm:pt modelId="{B0950A6E-4978-4178-815A-98DDCC1FAE38}" type="sibTrans" cxnId="{DA8739F2-7EA7-4F79-9566-A843EA2CD60B}">
      <dgm:prSet/>
      <dgm:spPr/>
      <dgm:t>
        <a:bodyPr/>
        <a:lstStyle/>
        <a:p>
          <a:endParaRPr lang="en-US"/>
        </a:p>
      </dgm:t>
    </dgm:pt>
    <dgm:pt modelId="{1128F6EF-8428-4A66-9114-521BA72B70F0}">
      <dgm:prSet phldrT="[Text]" custT="1"/>
      <dgm:spPr/>
      <dgm:t>
        <a:bodyPr/>
        <a:lstStyle/>
        <a:p>
          <a:pPr>
            <a:buChar char="•"/>
          </a:pPr>
          <a:r>
            <a:rPr lang="en-US" sz="1600" dirty="0">
              <a:latin typeface="Arial"/>
              <a:cs typeface="Arial"/>
            </a:rPr>
            <a:t>Asset</a:t>
          </a:r>
          <a:r>
            <a:rPr lang="en-US" sz="1600" spc="-25" dirty="0">
              <a:latin typeface="Arial"/>
              <a:cs typeface="Arial"/>
            </a:rPr>
            <a:t> </a:t>
          </a:r>
          <a:r>
            <a:rPr lang="en-US" sz="1600" dirty="0">
              <a:latin typeface="Arial"/>
              <a:cs typeface="Arial"/>
            </a:rPr>
            <a:t>and Liability</a:t>
          </a:r>
          <a:r>
            <a:rPr lang="en-US" sz="1600" spc="-20" dirty="0">
              <a:latin typeface="Arial"/>
              <a:cs typeface="Arial"/>
            </a:rPr>
            <a:t> </a:t>
          </a:r>
          <a:r>
            <a:rPr lang="en-US" sz="1600" spc="-10" dirty="0">
              <a:latin typeface="Arial"/>
              <a:cs typeface="Arial"/>
            </a:rPr>
            <a:t>Management</a:t>
          </a:r>
          <a:endParaRPr lang="en-US" sz="1600" dirty="0"/>
        </a:p>
      </dgm:t>
    </dgm:pt>
    <dgm:pt modelId="{A445F86A-B27D-43E7-B9EF-628A055B5D5C}" type="parTrans" cxnId="{E74011AB-6DCE-4DC7-92F4-1A90F1D1FBDA}">
      <dgm:prSet/>
      <dgm:spPr/>
      <dgm:t>
        <a:bodyPr/>
        <a:lstStyle/>
        <a:p>
          <a:endParaRPr lang="en-US"/>
        </a:p>
      </dgm:t>
    </dgm:pt>
    <dgm:pt modelId="{33242EAB-53E9-4173-8512-B134D765711B}" type="sibTrans" cxnId="{E74011AB-6DCE-4DC7-92F4-1A90F1D1FBDA}">
      <dgm:prSet/>
      <dgm:spPr/>
      <dgm:t>
        <a:bodyPr/>
        <a:lstStyle/>
        <a:p>
          <a:endParaRPr lang="en-US"/>
        </a:p>
      </dgm:t>
    </dgm:pt>
    <dgm:pt modelId="{0E9FC214-8CDD-48DE-9F31-F4DEF8074D98}">
      <dgm:prSet phldrT="[Text]"/>
      <dgm:spPr>
        <a:solidFill>
          <a:srgbClr val="92D050"/>
        </a:solidFill>
        <a:ln w="28575">
          <a:noFill/>
        </a:ln>
      </dgm:spPr>
      <dgm:t>
        <a:bodyPr/>
        <a:lstStyle/>
        <a:p>
          <a:r>
            <a:rPr lang="en-US" dirty="0"/>
            <a:t>Fiscal Coordination</a:t>
          </a:r>
        </a:p>
      </dgm:t>
    </dgm:pt>
    <dgm:pt modelId="{C0C17107-DFC1-455D-BD33-B4F34DF0520F}" type="parTrans" cxnId="{877631AF-BFAC-4C29-9691-9054F4F4D0F1}">
      <dgm:prSet/>
      <dgm:spPr/>
      <dgm:t>
        <a:bodyPr/>
        <a:lstStyle/>
        <a:p>
          <a:endParaRPr lang="en-US"/>
        </a:p>
      </dgm:t>
    </dgm:pt>
    <dgm:pt modelId="{0B3B6C4B-4C3E-45AE-9148-369503570B15}" type="sibTrans" cxnId="{877631AF-BFAC-4C29-9691-9054F4F4D0F1}">
      <dgm:prSet/>
      <dgm:spPr/>
      <dgm:t>
        <a:bodyPr/>
        <a:lstStyle/>
        <a:p>
          <a:endParaRPr lang="en-US"/>
        </a:p>
      </dgm:t>
    </dgm:pt>
    <dgm:pt modelId="{A05D4723-CF82-4D9E-94BC-CBF2902059C1}">
      <dgm:prSet phldrT="[Text]" custT="1"/>
      <dgm:spPr/>
      <dgm:t>
        <a:bodyPr/>
        <a:lstStyle/>
        <a:p>
          <a:pPr>
            <a:buChar char="•"/>
          </a:pPr>
          <a:r>
            <a:rPr lang="en-US" sz="1600" spc="-10" dirty="0">
              <a:latin typeface="Arial"/>
              <a:cs typeface="Arial"/>
            </a:rPr>
            <a:t>Sub-</a:t>
          </a:r>
          <a:r>
            <a:rPr lang="en-US" sz="1600" dirty="0">
              <a:latin typeface="Arial"/>
              <a:cs typeface="Arial"/>
            </a:rPr>
            <a:t>National </a:t>
          </a:r>
          <a:r>
            <a:rPr lang="en-US" sz="1600" spc="-10" dirty="0">
              <a:latin typeface="Arial"/>
              <a:cs typeface="Arial"/>
            </a:rPr>
            <a:t>Governments</a:t>
          </a:r>
          <a:endParaRPr lang="en-US" sz="1600" dirty="0"/>
        </a:p>
      </dgm:t>
    </dgm:pt>
    <dgm:pt modelId="{33A4CEE8-0DC5-498D-A3CC-A40B7EA9532C}" type="parTrans" cxnId="{1BA1C08B-0BF7-45D8-B7E6-6C52CBD2B3B1}">
      <dgm:prSet/>
      <dgm:spPr/>
      <dgm:t>
        <a:bodyPr/>
        <a:lstStyle/>
        <a:p>
          <a:endParaRPr lang="en-US"/>
        </a:p>
      </dgm:t>
    </dgm:pt>
    <dgm:pt modelId="{CC204C0D-2A73-4B78-BF48-30A6ED2E3030}" type="sibTrans" cxnId="{1BA1C08B-0BF7-45D8-B7E6-6C52CBD2B3B1}">
      <dgm:prSet/>
      <dgm:spPr/>
      <dgm:t>
        <a:bodyPr/>
        <a:lstStyle/>
        <a:p>
          <a:endParaRPr lang="en-US"/>
        </a:p>
      </dgm:t>
    </dgm:pt>
    <dgm:pt modelId="{92DCB23D-1CE1-4644-B149-84C4D7F8CAA1}">
      <dgm:prSet phldrT="[Text]" custT="1"/>
      <dgm:spPr/>
      <dgm:t>
        <a:bodyPr/>
        <a:lstStyle/>
        <a:p>
          <a:pPr>
            <a:buChar char="•"/>
          </a:pPr>
          <a:r>
            <a:rPr lang="en-US" sz="1600" dirty="0">
              <a:latin typeface="Arial"/>
              <a:cs typeface="Arial"/>
            </a:rPr>
            <a:t>Public</a:t>
          </a:r>
          <a:r>
            <a:rPr lang="en-US" sz="1600" spc="-15" dirty="0">
              <a:latin typeface="Arial"/>
              <a:cs typeface="Arial"/>
            </a:rPr>
            <a:t> </a:t>
          </a:r>
          <a:r>
            <a:rPr lang="en-US" sz="1600" spc="-10" dirty="0">
              <a:latin typeface="Arial"/>
              <a:cs typeface="Arial"/>
            </a:rPr>
            <a:t>Corporations</a:t>
          </a:r>
          <a:endParaRPr lang="en-US" sz="1600" dirty="0"/>
        </a:p>
      </dgm:t>
    </dgm:pt>
    <dgm:pt modelId="{6CE9138F-5906-4FD8-98A3-B3DA15A2EDC0}" type="parTrans" cxnId="{B6092D91-0E4B-4FB6-BC4D-802557C107C7}">
      <dgm:prSet/>
      <dgm:spPr/>
      <dgm:t>
        <a:bodyPr/>
        <a:lstStyle/>
        <a:p>
          <a:endParaRPr lang="en-US"/>
        </a:p>
      </dgm:t>
    </dgm:pt>
    <dgm:pt modelId="{2DFE81C6-B34B-4D4C-9F10-90263E6B0C09}" type="sibTrans" cxnId="{B6092D91-0E4B-4FB6-BC4D-802557C107C7}">
      <dgm:prSet/>
      <dgm:spPr/>
      <dgm:t>
        <a:bodyPr/>
        <a:lstStyle/>
        <a:p>
          <a:endParaRPr lang="en-US"/>
        </a:p>
      </dgm:t>
    </dgm:pt>
    <dgm:pt modelId="{926743C7-0ADB-49C5-AC16-32FF27186866}">
      <dgm:prSet phldrT="[Text]" custT="1"/>
      <dgm:spPr/>
      <dgm:t>
        <a:bodyPr/>
        <a:lstStyle/>
        <a:p>
          <a:pPr>
            <a:buChar char="•"/>
          </a:pPr>
          <a:r>
            <a:rPr lang="en-US" sz="1600" spc="-10" dirty="0">
              <a:latin typeface="Arial"/>
              <a:cs typeface="Arial"/>
            </a:rPr>
            <a:t>Long-</a:t>
          </a:r>
          <a:r>
            <a:rPr lang="en-US" sz="1600" spc="-30" dirty="0">
              <a:latin typeface="Arial"/>
              <a:cs typeface="Arial"/>
            </a:rPr>
            <a:t>Term</a:t>
          </a:r>
          <a:r>
            <a:rPr lang="en-US" sz="1600" spc="-65" dirty="0">
              <a:latin typeface="Arial"/>
              <a:cs typeface="Arial"/>
            </a:rPr>
            <a:t> </a:t>
          </a:r>
          <a:r>
            <a:rPr lang="en-US" sz="1600" spc="-10" dirty="0">
              <a:latin typeface="Arial"/>
              <a:cs typeface="Arial"/>
            </a:rPr>
            <a:t>Sustainability</a:t>
          </a:r>
          <a:endParaRPr lang="en-US" sz="1600" dirty="0"/>
        </a:p>
      </dgm:t>
    </dgm:pt>
    <dgm:pt modelId="{17C44DB9-E678-49C3-BC92-E5488E5EEC64}" type="parTrans" cxnId="{286AC6D8-F7F6-465F-BE2D-D14C47F1BB3F}">
      <dgm:prSet/>
      <dgm:spPr/>
      <dgm:t>
        <a:bodyPr/>
        <a:lstStyle/>
        <a:p>
          <a:endParaRPr lang="en-US"/>
        </a:p>
      </dgm:t>
    </dgm:pt>
    <dgm:pt modelId="{852DB20F-DAC4-4C54-A235-00DE5CDCB958}" type="sibTrans" cxnId="{286AC6D8-F7F6-465F-BE2D-D14C47F1BB3F}">
      <dgm:prSet/>
      <dgm:spPr/>
      <dgm:t>
        <a:bodyPr/>
        <a:lstStyle/>
        <a:p>
          <a:endParaRPr lang="en-US"/>
        </a:p>
      </dgm:t>
    </dgm:pt>
    <dgm:pt modelId="{38398621-4455-4EC0-968E-38AF460DA829}">
      <dgm:prSet phldrT="[Text]" custT="1"/>
      <dgm:spPr/>
      <dgm:t>
        <a:bodyPr/>
        <a:lstStyle/>
        <a:p>
          <a:pPr>
            <a:buChar char="•"/>
          </a:pPr>
          <a:r>
            <a:rPr lang="en-US" sz="1600" dirty="0">
              <a:latin typeface="Arial"/>
              <a:cs typeface="Arial"/>
            </a:rPr>
            <a:t>Guarantees</a:t>
          </a:r>
          <a:r>
            <a:rPr lang="en-US" sz="1600" spc="-25" dirty="0">
              <a:latin typeface="Arial"/>
              <a:cs typeface="Arial"/>
            </a:rPr>
            <a:t> </a:t>
          </a:r>
          <a:endParaRPr lang="en-US" sz="1600" dirty="0"/>
        </a:p>
      </dgm:t>
    </dgm:pt>
    <dgm:pt modelId="{B860CA77-769C-46F5-A07F-21794D4D0950}" type="parTrans" cxnId="{107DC0D5-D989-47E9-8960-637D03C97D1A}">
      <dgm:prSet/>
      <dgm:spPr/>
      <dgm:t>
        <a:bodyPr/>
        <a:lstStyle/>
        <a:p>
          <a:endParaRPr lang="en-US"/>
        </a:p>
      </dgm:t>
    </dgm:pt>
    <dgm:pt modelId="{E5A7E07D-1E99-434B-B0A0-E6C68975B583}" type="sibTrans" cxnId="{107DC0D5-D989-47E9-8960-637D03C97D1A}">
      <dgm:prSet/>
      <dgm:spPr/>
      <dgm:t>
        <a:bodyPr/>
        <a:lstStyle/>
        <a:p>
          <a:endParaRPr lang="en-US"/>
        </a:p>
      </dgm:t>
    </dgm:pt>
    <dgm:pt modelId="{A6561B86-1D4B-4BCD-8171-1726DC23D550}">
      <dgm:prSet phldrT="[Text]" custT="1"/>
      <dgm:spPr/>
      <dgm:t>
        <a:bodyPr/>
        <a:lstStyle/>
        <a:p>
          <a:pPr>
            <a:buChar char="•"/>
          </a:pPr>
          <a:r>
            <a:rPr lang="en-US" sz="1600" dirty="0">
              <a:latin typeface="Arial"/>
              <a:cs typeface="Arial"/>
            </a:rPr>
            <a:t>Natural</a:t>
          </a:r>
          <a:r>
            <a:rPr lang="en-US" sz="1600" spc="-35" dirty="0">
              <a:latin typeface="Arial"/>
              <a:cs typeface="Arial"/>
            </a:rPr>
            <a:t> </a:t>
          </a:r>
          <a:r>
            <a:rPr lang="en-US" sz="1600" dirty="0">
              <a:latin typeface="Arial"/>
              <a:cs typeface="Arial"/>
            </a:rPr>
            <a:t>Resources</a:t>
          </a:r>
          <a:endParaRPr lang="en-US" sz="1600" dirty="0"/>
        </a:p>
      </dgm:t>
    </dgm:pt>
    <dgm:pt modelId="{2CC1CC00-514E-4420-8610-57A592821DA1}" type="parTrans" cxnId="{392C46F1-B25D-416F-B5B2-03876CEB49CF}">
      <dgm:prSet/>
      <dgm:spPr/>
      <dgm:t>
        <a:bodyPr/>
        <a:lstStyle/>
        <a:p>
          <a:endParaRPr lang="en-US"/>
        </a:p>
      </dgm:t>
    </dgm:pt>
    <dgm:pt modelId="{04881451-94E8-49BB-BA26-F3D1E3887D06}" type="sibTrans" cxnId="{392C46F1-B25D-416F-B5B2-03876CEB49CF}">
      <dgm:prSet/>
      <dgm:spPr/>
      <dgm:t>
        <a:bodyPr/>
        <a:lstStyle/>
        <a:p>
          <a:endParaRPr lang="en-US"/>
        </a:p>
      </dgm:t>
    </dgm:pt>
    <dgm:pt modelId="{8E61BBDE-4A77-43A4-84AE-A9E104D52B21}">
      <dgm:prSet phldrT="[Text]" custT="1"/>
      <dgm:spPr/>
      <dgm:t>
        <a:bodyPr/>
        <a:lstStyle/>
        <a:p>
          <a:pPr>
            <a:buChar char="•"/>
          </a:pPr>
          <a:r>
            <a:rPr lang="en-US" sz="1600" dirty="0">
              <a:latin typeface="Arial"/>
              <a:cs typeface="Arial"/>
            </a:rPr>
            <a:t>PPPs</a:t>
          </a:r>
          <a:endParaRPr lang="en-US" sz="1600" dirty="0"/>
        </a:p>
      </dgm:t>
    </dgm:pt>
    <dgm:pt modelId="{0F0223F5-FCFA-43B8-A274-505F07CB8040}" type="parTrans" cxnId="{37030C52-5572-4462-A5A9-930A4FFFD8E8}">
      <dgm:prSet/>
      <dgm:spPr/>
      <dgm:t>
        <a:bodyPr/>
        <a:lstStyle/>
        <a:p>
          <a:endParaRPr lang="en-US"/>
        </a:p>
      </dgm:t>
    </dgm:pt>
    <dgm:pt modelId="{A0FEFBB7-0E4B-4775-827B-66C15391A55F}" type="sibTrans" cxnId="{37030C52-5572-4462-A5A9-930A4FFFD8E8}">
      <dgm:prSet/>
      <dgm:spPr/>
      <dgm:t>
        <a:bodyPr/>
        <a:lstStyle/>
        <a:p>
          <a:endParaRPr lang="en-US"/>
        </a:p>
      </dgm:t>
    </dgm:pt>
    <dgm:pt modelId="{8CD0FDE7-79AA-4446-9E8B-515F1792C878}">
      <dgm:prSet phldrT="[Text]" custT="1"/>
      <dgm:spPr/>
      <dgm:t>
        <a:bodyPr/>
        <a:lstStyle/>
        <a:p>
          <a:pPr>
            <a:buChar char="•"/>
          </a:pPr>
          <a:r>
            <a:rPr lang="en-US" sz="1600" spc="-10" dirty="0">
              <a:latin typeface="Arial"/>
              <a:cs typeface="Arial"/>
            </a:rPr>
            <a:t>Financial Sector</a:t>
          </a:r>
          <a:endParaRPr lang="en-US" sz="1600" dirty="0"/>
        </a:p>
      </dgm:t>
    </dgm:pt>
    <dgm:pt modelId="{EA695838-B42F-4E4C-82D4-8D4FD8CAEC6D}" type="parTrans" cxnId="{4A7B070B-C030-47BD-A26F-87B4FAD34711}">
      <dgm:prSet/>
      <dgm:spPr/>
      <dgm:t>
        <a:bodyPr/>
        <a:lstStyle/>
        <a:p>
          <a:endParaRPr lang="en-US"/>
        </a:p>
      </dgm:t>
    </dgm:pt>
    <dgm:pt modelId="{2828EF8A-23CB-4181-910A-4F59624194F1}" type="sibTrans" cxnId="{4A7B070B-C030-47BD-A26F-87B4FAD34711}">
      <dgm:prSet/>
      <dgm:spPr/>
      <dgm:t>
        <a:bodyPr/>
        <a:lstStyle/>
        <a:p>
          <a:endParaRPr lang="en-US"/>
        </a:p>
      </dgm:t>
    </dgm:pt>
    <dgm:pt modelId="{A827F183-B2FD-4E1F-A348-D22B2FB56535}">
      <dgm:prSet phldrT="[Text]" custT="1"/>
      <dgm:spPr/>
      <dgm:t>
        <a:bodyPr/>
        <a:lstStyle/>
        <a:p>
          <a:pPr>
            <a:buChar char="•"/>
          </a:pPr>
          <a:r>
            <a:rPr lang="en-US" sz="1600" spc="-10" dirty="0">
              <a:solidFill>
                <a:schemeClr val="accent4"/>
              </a:solidFill>
              <a:latin typeface="Arial"/>
              <a:cs typeface="Arial"/>
            </a:rPr>
            <a:t>Environmental risks</a:t>
          </a:r>
          <a:endParaRPr lang="en-US" sz="1600" dirty="0">
            <a:solidFill>
              <a:schemeClr val="accent4"/>
            </a:solidFill>
          </a:endParaRPr>
        </a:p>
      </dgm:t>
    </dgm:pt>
    <dgm:pt modelId="{C62E3643-BFC8-46E4-AD1F-374F29ABEE1E}" type="parTrans" cxnId="{82A19082-BE77-4869-9B23-D395CFACFD03}">
      <dgm:prSet/>
      <dgm:spPr/>
      <dgm:t>
        <a:bodyPr/>
        <a:lstStyle/>
        <a:p>
          <a:endParaRPr lang="en-US"/>
        </a:p>
      </dgm:t>
    </dgm:pt>
    <dgm:pt modelId="{C0C611AC-3FFD-4DD1-8DCB-29768E9186ED}" type="sibTrans" cxnId="{82A19082-BE77-4869-9B23-D395CFACFD03}">
      <dgm:prSet/>
      <dgm:spPr/>
      <dgm:t>
        <a:bodyPr/>
        <a:lstStyle/>
        <a:p>
          <a:endParaRPr lang="en-US"/>
        </a:p>
      </dgm:t>
    </dgm:pt>
    <dgm:pt modelId="{497B4596-C272-428E-9080-2EE47282341F}" type="pres">
      <dgm:prSet presAssocID="{48B36206-31CB-431D-B5B3-DCE298848800}" presName="Name0" presStyleCnt="0">
        <dgm:presLayoutVars>
          <dgm:dir/>
          <dgm:animLvl val="lvl"/>
          <dgm:resizeHandles val="exact"/>
        </dgm:presLayoutVars>
      </dgm:prSet>
      <dgm:spPr/>
    </dgm:pt>
    <dgm:pt modelId="{52BF7DC2-FD73-4BFC-8594-C8FE95EDA59D}" type="pres">
      <dgm:prSet presAssocID="{02FD413C-D57D-4EF5-9875-489104E70F97}" presName="linNode" presStyleCnt="0"/>
      <dgm:spPr/>
    </dgm:pt>
    <dgm:pt modelId="{B0008D0E-3BE7-437A-9475-77A4FCBB13A1}" type="pres">
      <dgm:prSet presAssocID="{02FD413C-D57D-4EF5-9875-489104E70F97}" presName="parentText" presStyleLbl="node1" presStyleIdx="0" presStyleCnt="3" custScaleY="90392">
        <dgm:presLayoutVars>
          <dgm:chMax val="1"/>
          <dgm:bulletEnabled val="1"/>
        </dgm:presLayoutVars>
      </dgm:prSet>
      <dgm:spPr/>
    </dgm:pt>
    <dgm:pt modelId="{2C730694-EC04-4187-BB9B-1DEEEB3AB23E}" type="pres">
      <dgm:prSet presAssocID="{02FD413C-D57D-4EF5-9875-489104E70F97}" presName="descendantText" presStyleLbl="alignAccFollowNode1" presStyleIdx="0" presStyleCnt="3">
        <dgm:presLayoutVars>
          <dgm:bulletEnabled val="1"/>
        </dgm:presLayoutVars>
      </dgm:prSet>
      <dgm:spPr/>
    </dgm:pt>
    <dgm:pt modelId="{93967ED4-8B25-4442-8117-1436BA8D2765}" type="pres">
      <dgm:prSet presAssocID="{BF11AAC2-0E39-453A-8290-3579F24CEDBE}" presName="sp" presStyleCnt="0"/>
      <dgm:spPr/>
    </dgm:pt>
    <dgm:pt modelId="{05A40539-AF01-41D1-8E9B-CD3632A9173B}" type="pres">
      <dgm:prSet presAssocID="{3166EC64-8226-46A7-B264-25149CDFA644}" presName="linNode" presStyleCnt="0"/>
      <dgm:spPr/>
    </dgm:pt>
    <dgm:pt modelId="{9B5160E8-1ADF-4803-83A3-7B916EB52F28}" type="pres">
      <dgm:prSet presAssocID="{3166EC64-8226-46A7-B264-25149CDFA644}" presName="parentText" presStyleLbl="node1" presStyleIdx="1" presStyleCnt="3" custScaleY="111007">
        <dgm:presLayoutVars>
          <dgm:chMax val="1"/>
          <dgm:bulletEnabled val="1"/>
        </dgm:presLayoutVars>
      </dgm:prSet>
      <dgm:spPr/>
    </dgm:pt>
    <dgm:pt modelId="{F41AEE7D-F674-4D43-BA22-98C43422C699}" type="pres">
      <dgm:prSet presAssocID="{3166EC64-8226-46A7-B264-25149CDFA644}" presName="descendantText" presStyleLbl="alignAccFollowNode1" presStyleIdx="1" presStyleCnt="3" custScaleY="140572">
        <dgm:presLayoutVars>
          <dgm:bulletEnabled val="1"/>
        </dgm:presLayoutVars>
      </dgm:prSet>
      <dgm:spPr/>
    </dgm:pt>
    <dgm:pt modelId="{16E2CA0E-230D-4010-8241-22CB27301D8D}" type="pres">
      <dgm:prSet presAssocID="{013751E8-3482-4155-A15B-8D420179918E}" presName="sp" presStyleCnt="0"/>
      <dgm:spPr/>
    </dgm:pt>
    <dgm:pt modelId="{FCFAC57A-A0DE-4D22-846F-220E02F31F63}" type="pres">
      <dgm:prSet presAssocID="{0E9FC214-8CDD-48DE-9F31-F4DEF8074D98}" presName="linNode" presStyleCnt="0"/>
      <dgm:spPr/>
    </dgm:pt>
    <dgm:pt modelId="{98A8FD95-12D2-4400-AE5E-671185254B75}" type="pres">
      <dgm:prSet presAssocID="{0E9FC214-8CDD-48DE-9F31-F4DEF8074D98}" presName="parentText" presStyleLbl="node1" presStyleIdx="2" presStyleCnt="3" custScaleY="82992">
        <dgm:presLayoutVars>
          <dgm:chMax val="1"/>
          <dgm:bulletEnabled val="1"/>
        </dgm:presLayoutVars>
      </dgm:prSet>
      <dgm:spPr/>
    </dgm:pt>
    <dgm:pt modelId="{8BBBDEEA-2719-427C-90EC-D5597D4BDBE6}" type="pres">
      <dgm:prSet presAssocID="{0E9FC214-8CDD-48DE-9F31-F4DEF8074D98}" presName="descendantText" presStyleLbl="alignAccFollowNode1" presStyleIdx="2" presStyleCnt="3">
        <dgm:presLayoutVars>
          <dgm:bulletEnabled val="1"/>
        </dgm:presLayoutVars>
      </dgm:prSet>
      <dgm:spPr/>
    </dgm:pt>
  </dgm:ptLst>
  <dgm:cxnLst>
    <dgm:cxn modelId="{0D376A02-692F-417A-A47E-638B59161FF8}" type="presOf" srcId="{627E8897-EBD2-4F6F-9649-A8E9FA2D03B2}" destId="{2C730694-EC04-4187-BB9B-1DEEEB3AB23E}" srcOrd="0" destOrd="0" presId="urn:microsoft.com/office/officeart/2005/8/layout/vList5"/>
    <dgm:cxn modelId="{B2C27308-2194-47F3-9992-47D2212480D1}" type="presOf" srcId="{926743C7-0ADB-49C5-AC16-32FF27186866}" destId="{2C730694-EC04-4187-BB9B-1DEEEB3AB23E}" srcOrd="0" destOrd="2" presId="urn:microsoft.com/office/officeart/2005/8/layout/vList5"/>
    <dgm:cxn modelId="{4A7B070B-C030-47BD-A26F-87B4FAD34711}" srcId="{3166EC64-8226-46A7-B264-25149CDFA644}" destId="{8CD0FDE7-79AA-4446-9E8B-515F1792C878}" srcOrd="4" destOrd="0" parTransId="{EA695838-B42F-4E4C-82D4-8D4FD8CAEC6D}" sibTransId="{2828EF8A-23CB-4181-910A-4F59624194F1}"/>
    <dgm:cxn modelId="{9E2B9D0C-085B-4A82-9C0D-88C82AF67B5F}" type="presOf" srcId="{3166EC64-8226-46A7-B264-25149CDFA644}" destId="{9B5160E8-1ADF-4803-83A3-7B916EB52F28}" srcOrd="0" destOrd="0" presId="urn:microsoft.com/office/officeart/2005/8/layout/vList5"/>
    <dgm:cxn modelId="{CF4BA90F-4808-4EA5-87B6-C73F901C51B9}" type="presOf" srcId="{1128F6EF-8428-4A66-9114-521BA72B70F0}" destId="{F41AEE7D-F674-4D43-BA22-98C43422C699}" srcOrd="0" destOrd="1" presId="urn:microsoft.com/office/officeart/2005/8/layout/vList5"/>
    <dgm:cxn modelId="{EF38122F-85C0-41FF-A87E-238F6A1646AA}" srcId="{02FD413C-D57D-4EF5-9875-489104E70F97}" destId="{7CB98FBA-3E4A-4B1B-835C-92DAB16D8A5B}" srcOrd="1" destOrd="0" parTransId="{5CF41D66-FA04-45A5-AB47-AB49EE043AFE}" sibTransId="{162D2682-59FE-4657-9A46-A733AD75CFC0}"/>
    <dgm:cxn modelId="{E8145B39-472B-47C0-8D6F-8596F237F910}" type="presOf" srcId="{A05D4723-CF82-4D9E-94BC-CBF2902059C1}" destId="{8BBBDEEA-2719-427C-90EC-D5597D4BDBE6}" srcOrd="0" destOrd="0" presId="urn:microsoft.com/office/officeart/2005/8/layout/vList5"/>
    <dgm:cxn modelId="{9019213F-3037-4ACC-A319-20C98962C457}" type="presOf" srcId="{0E9FC214-8CDD-48DE-9F31-F4DEF8074D98}" destId="{98A8FD95-12D2-4400-AE5E-671185254B75}" srcOrd="0" destOrd="0" presId="urn:microsoft.com/office/officeart/2005/8/layout/vList5"/>
    <dgm:cxn modelId="{65B8B63F-29D3-4916-958F-CE910E613152}" type="presOf" srcId="{A827F183-B2FD-4E1F-A348-D22B2FB56535}" destId="{F41AEE7D-F674-4D43-BA22-98C43422C699}" srcOrd="0" destOrd="6" presId="urn:microsoft.com/office/officeart/2005/8/layout/vList5"/>
    <dgm:cxn modelId="{04FB355E-F809-4561-9494-A3546C495B83}" type="presOf" srcId="{A6561B86-1D4B-4BCD-8171-1726DC23D550}" destId="{F41AEE7D-F674-4D43-BA22-98C43422C699}" srcOrd="0" destOrd="5" presId="urn:microsoft.com/office/officeart/2005/8/layout/vList5"/>
    <dgm:cxn modelId="{79AB1641-AF80-4E54-9D90-E8C30F432D9C}" type="presOf" srcId="{02FD413C-D57D-4EF5-9875-489104E70F97}" destId="{B0008D0E-3BE7-437A-9475-77A4FCBB13A1}" srcOrd="0" destOrd="0" presId="urn:microsoft.com/office/officeart/2005/8/layout/vList5"/>
    <dgm:cxn modelId="{2E248646-E27D-45F6-A36E-7A96EB06804A}" type="presOf" srcId="{BDDB5952-83C6-46E1-9AA0-4848481C7084}" destId="{F41AEE7D-F674-4D43-BA22-98C43422C699}" srcOrd="0" destOrd="0" presId="urn:microsoft.com/office/officeart/2005/8/layout/vList5"/>
    <dgm:cxn modelId="{8864BD4C-0C90-4A9A-B50E-4B3504FE7ADF}" type="presOf" srcId="{38398621-4455-4EC0-968E-38AF460DA829}" destId="{F41AEE7D-F674-4D43-BA22-98C43422C699}" srcOrd="0" destOrd="2" presId="urn:microsoft.com/office/officeart/2005/8/layout/vList5"/>
    <dgm:cxn modelId="{37030C52-5572-4462-A5A9-930A4FFFD8E8}" srcId="{3166EC64-8226-46A7-B264-25149CDFA644}" destId="{8E61BBDE-4A77-43A4-84AE-A9E104D52B21}" srcOrd="3" destOrd="0" parTransId="{0F0223F5-FCFA-43B8-A274-505F07CB8040}" sibTransId="{A0FEFBB7-0E4B-4775-827B-66C15391A55F}"/>
    <dgm:cxn modelId="{3DCF1452-3076-4E4E-9E40-BECCD0F6FDFA}" srcId="{48B36206-31CB-431D-B5B3-DCE298848800}" destId="{3166EC64-8226-46A7-B264-25149CDFA644}" srcOrd="1" destOrd="0" parTransId="{93563893-D92B-4D99-B721-BF1172A8EF59}" sibTransId="{013751E8-3482-4155-A15B-8D420179918E}"/>
    <dgm:cxn modelId="{6DEACF56-6E41-4CAD-9E98-253BB8F1F1A8}" type="presOf" srcId="{8E61BBDE-4A77-43A4-84AE-A9E104D52B21}" destId="{F41AEE7D-F674-4D43-BA22-98C43422C699}" srcOrd="0" destOrd="3" presId="urn:microsoft.com/office/officeart/2005/8/layout/vList5"/>
    <dgm:cxn modelId="{A79BDC7B-E4EB-4008-BE1A-0E36A32B079B}" type="presOf" srcId="{7CB98FBA-3E4A-4B1B-835C-92DAB16D8A5B}" destId="{2C730694-EC04-4187-BB9B-1DEEEB3AB23E}" srcOrd="0" destOrd="1" presId="urn:microsoft.com/office/officeart/2005/8/layout/vList5"/>
    <dgm:cxn modelId="{82A19082-BE77-4869-9B23-D395CFACFD03}" srcId="{3166EC64-8226-46A7-B264-25149CDFA644}" destId="{A827F183-B2FD-4E1F-A348-D22B2FB56535}" srcOrd="6" destOrd="0" parTransId="{C62E3643-BFC8-46E4-AD1F-374F29ABEE1E}" sibTransId="{C0C611AC-3FFD-4DD1-8DCB-29768E9186ED}"/>
    <dgm:cxn modelId="{1BA1C08B-0BF7-45D8-B7E6-6C52CBD2B3B1}" srcId="{0E9FC214-8CDD-48DE-9F31-F4DEF8074D98}" destId="{A05D4723-CF82-4D9E-94BC-CBF2902059C1}" srcOrd="0" destOrd="0" parTransId="{33A4CEE8-0DC5-498D-A3CC-A40B7EA9532C}" sibTransId="{CC204C0D-2A73-4B78-BF48-30A6ED2E3030}"/>
    <dgm:cxn modelId="{6246BF8C-D4CA-4902-980B-2C4B310506D3}" srcId="{02FD413C-D57D-4EF5-9875-489104E70F97}" destId="{627E8897-EBD2-4F6F-9649-A8E9FA2D03B2}" srcOrd="0" destOrd="0" parTransId="{B5857FAA-05FC-4E9F-8978-62538D02FF25}" sibTransId="{79CEC3CA-5FBC-4982-9287-11FE0E1163C5}"/>
    <dgm:cxn modelId="{B6092D91-0E4B-4FB6-BC4D-802557C107C7}" srcId="{0E9FC214-8CDD-48DE-9F31-F4DEF8074D98}" destId="{92DCB23D-1CE1-4644-B149-84C4D7F8CAA1}" srcOrd="1" destOrd="0" parTransId="{6CE9138F-5906-4FD8-98A3-B3DA15A2EDC0}" sibTransId="{2DFE81C6-B34B-4D4C-9F10-90263E6B0C09}"/>
    <dgm:cxn modelId="{9604249A-1A67-4A4B-9AC5-297D3D8C71E2}" type="presOf" srcId="{92DCB23D-1CE1-4644-B149-84C4D7F8CAA1}" destId="{8BBBDEEA-2719-427C-90EC-D5597D4BDBE6}" srcOrd="0" destOrd="1" presId="urn:microsoft.com/office/officeart/2005/8/layout/vList5"/>
    <dgm:cxn modelId="{E74011AB-6DCE-4DC7-92F4-1A90F1D1FBDA}" srcId="{3166EC64-8226-46A7-B264-25149CDFA644}" destId="{1128F6EF-8428-4A66-9114-521BA72B70F0}" srcOrd="1" destOrd="0" parTransId="{A445F86A-B27D-43E7-B9EF-628A055B5D5C}" sibTransId="{33242EAB-53E9-4173-8512-B134D765711B}"/>
    <dgm:cxn modelId="{877631AF-BFAC-4C29-9691-9054F4F4D0F1}" srcId="{48B36206-31CB-431D-B5B3-DCE298848800}" destId="{0E9FC214-8CDD-48DE-9F31-F4DEF8074D98}" srcOrd="2" destOrd="0" parTransId="{C0C17107-DFC1-455D-BD33-B4F34DF0520F}" sibTransId="{0B3B6C4B-4C3E-45AE-9148-369503570B15}"/>
    <dgm:cxn modelId="{F16EB1C7-5A54-4D1F-8DB2-0B9CA62F4A3D}" type="presOf" srcId="{8CD0FDE7-79AA-4446-9E8B-515F1792C878}" destId="{F41AEE7D-F674-4D43-BA22-98C43422C699}" srcOrd="0" destOrd="4" presId="urn:microsoft.com/office/officeart/2005/8/layout/vList5"/>
    <dgm:cxn modelId="{C4DECAC9-8AFC-400A-9C08-A3FA600466E6}" srcId="{48B36206-31CB-431D-B5B3-DCE298848800}" destId="{02FD413C-D57D-4EF5-9875-489104E70F97}" srcOrd="0" destOrd="0" parTransId="{F820B950-835A-4E28-AB29-674614D2BC4F}" sibTransId="{BF11AAC2-0E39-453A-8290-3579F24CEDBE}"/>
    <dgm:cxn modelId="{107DC0D5-D989-47E9-8960-637D03C97D1A}" srcId="{3166EC64-8226-46A7-B264-25149CDFA644}" destId="{38398621-4455-4EC0-968E-38AF460DA829}" srcOrd="2" destOrd="0" parTransId="{B860CA77-769C-46F5-A07F-21794D4D0950}" sibTransId="{E5A7E07D-1E99-434B-B0A0-E6C68975B583}"/>
    <dgm:cxn modelId="{286AC6D8-F7F6-465F-BE2D-D14C47F1BB3F}" srcId="{02FD413C-D57D-4EF5-9875-489104E70F97}" destId="{926743C7-0ADB-49C5-AC16-32FF27186866}" srcOrd="2" destOrd="0" parTransId="{17C44DB9-E678-49C3-BC92-E5488E5EEC64}" sibTransId="{852DB20F-DAC4-4C54-A235-00DE5CDCB958}"/>
    <dgm:cxn modelId="{827C87EC-A87D-4C3D-AAE9-13180E9C9F65}" type="presOf" srcId="{48B36206-31CB-431D-B5B3-DCE298848800}" destId="{497B4596-C272-428E-9080-2EE47282341F}" srcOrd="0" destOrd="0" presId="urn:microsoft.com/office/officeart/2005/8/layout/vList5"/>
    <dgm:cxn modelId="{392C46F1-B25D-416F-B5B2-03876CEB49CF}" srcId="{3166EC64-8226-46A7-B264-25149CDFA644}" destId="{A6561B86-1D4B-4BCD-8171-1726DC23D550}" srcOrd="5" destOrd="0" parTransId="{2CC1CC00-514E-4420-8610-57A592821DA1}" sibTransId="{04881451-94E8-49BB-BA26-F3D1E3887D06}"/>
    <dgm:cxn modelId="{DA8739F2-7EA7-4F79-9566-A843EA2CD60B}" srcId="{3166EC64-8226-46A7-B264-25149CDFA644}" destId="{BDDB5952-83C6-46E1-9AA0-4848481C7084}" srcOrd="0" destOrd="0" parTransId="{6B6CF7FF-E360-4937-BC92-A60EE3173170}" sibTransId="{B0950A6E-4978-4178-815A-98DDCC1FAE38}"/>
    <dgm:cxn modelId="{67CFABE3-2A0A-485B-AC28-014887A4DD6A}" type="presParOf" srcId="{497B4596-C272-428E-9080-2EE47282341F}" destId="{52BF7DC2-FD73-4BFC-8594-C8FE95EDA59D}" srcOrd="0" destOrd="0" presId="urn:microsoft.com/office/officeart/2005/8/layout/vList5"/>
    <dgm:cxn modelId="{57129853-3F97-44B4-8973-22F75CA5B310}" type="presParOf" srcId="{52BF7DC2-FD73-4BFC-8594-C8FE95EDA59D}" destId="{B0008D0E-3BE7-437A-9475-77A4FCBB13A1}" srcOrd="0" destOrd="0" presId="urn:microsoft.com/office/officeart/2005/8/layout/vList5"/>
    <dgm:cxn modelId="{73A1210C-B177-462C-9304-6B0BE91F65D6}" type="presParOf" srcId="{52BF7DC2-FD73-4BFC-8594-C8FE95EDA59D}" destId="{2C730694-EC04-4187-BB9B-1DEEEB3AB23E}" srcOrd="1" destOrd="0" presId="urn:microsoft.com/office/officeart/2005/8/layout/vList5"/>
    <dgm:cxn modelId="{B428DEAC-1739-4E71-BBA5-8EC8A3205417}" type="presParOf" srcId="{497B4596-C272-428E-9080-2EE47282341F}" destId="{93967ED4-8B25-4442-8117-1436BA8D2765}" srcOrd="1" destOrd="0" presId="urn:microsoft.com/office/officeart/2005/8/layout/vList5"/>
    <dgm:cxn modelId="{ABCA92FB-1F4C-4BA7-B5A5-2333AF41D3B1}" type="presParOf" srcId="{497B4596-C272-428E-9080-2EE47282341F}" destId="{05A40539-AF01-41D1-8E9B-CD3632A9173B}" srcOrd="2" destOrd="0" presId="urn:microsoft.com/office/officeart/2005/8/layout/vList5"/>
    <dgm:cxn modelId="{EA37E1D2-06D5-4EDA-A54E-CA95BF090E2F}" type="presParOf" srcId="{05A40539-AF01-41D1-8E9B-CD3632A9173B}" destId="{9B5160E8-1ADF-4803-83A3-7B916EB52F28}" srcOrd="0" destOrd="0" presId="urn:microsoft.com/office/officeart/2005/8/layout/vList5"/>
    <dgm:cxn modelId="{6B90AE22-6E5E-4A56-AD19-631AB2C8B221}" type="presParOf" srcId="{05A40539-AF01-41D1-8E9B-CD3632A9173B}" destId="{F41AEE7D-F674-4D43-BA22-98C43422C699}" srcOrd="1" destOrd="0" presId="urn:microsoft.com/office/officeart/2005/8/layout/vList5"/>
    <dgm:cxn modelId="{581FC770-F753-4EF5-8E67-0E31DBF366CD}" type="presParOf" srcId="{497B4596-C272-428E-9080-2EE47282341F}" destId="{16E2CA0E-230D-4010-8241-22CB27301D8D}" srcOrd="3" destOrd="0" presId="urn:microsoft.com/office/officeart/2005/8/layout/vList5"/>
    <dgm:cxn modelId="{B17EF22D-0A70-46B2-81EC-85CBFE417668}" type="presParOf" srcId="{497B4596-C272-428E-9080-2EE47282341F}" destId="{FCFAC57A-A0DE-4D22-846F-220E02F31F63}" srcOrd="4" destOrd="0" presId="urn:microsoft.com/office/officeart/2005/8/layout/vList5"/>
    <dgm:cxn modelId="{793B76F4-CEAE-4C0E-82A5-84CF8CB04CC4}" type="presParOf" srcId="{FCFAC57A-A0DE-4D22-846F-220E02F31F63}" destId="{98A8FD95-12D2-4400-AE5E-671185254B75}" srcOrd="0" destOrd="0" presId="urn:microsoft.com/office/officeart/2005/8/layout/vList5"/>
    <dgm:cxn modelId="{C8652E0B-E1CB-4414-8462-A3A6DB6D8212}" type="presParOf" srcId="{FCFAC57A-A0DE-4D22-846F-220E02F31F63}" destId="{8BBBDEEA-2719-427C-90EC-D5597D4BDBE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87A1E4-153B-43ED-BF40-6F70EEACD23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8BECFD-4D63-4B17-9DCA-D739180522E4}">
      <dgm:prSet phldrT="[Text]"/>
      <dgm:spPr/>
      <dgm:t>
        <a:bodyPr/>
        <a:lstStyle/>
        <a:p>
          <a:r>
            <a:rPr lang="en-US" dirty="0"/>
            <a:t>Identify and quantify risk</a:t>
          </a:r>
        </a:p>
      </dgm:t>
    </dgm:pt>
    <dgm:pt modelId="{E90D829B-1B5D-47BB-BD7E-BA1405F6E221}" type="parTrans" cxnId="{86DCB875-BE61-4533-9EFC-D86CF208E6CF}">
      <dgm:prSet/>
      <dgm:spPr/>
      <dgm:t>
        <a:bodyPr/>
        <a:lstStyle/>
        <a:p>
          <a:endParaRPr lang="en-US"/>
        </a:p>
      </dgm:t>
    </dgm:pt>
    <dgm:pt modelId="{A98786D1-552A-4E7A-92A4-464307E757E4}" type="sibTrans" cxnId="{86DCB875-BE61-4533-9EFC-D86CF208E6CF}">
      <dgm:prSet/>
      <dgm:spPr/>
      <dgm:t>
        <a:bodyPr/>
        <a:lstStyle/>
        <a:p>
          <a:endParaRPr lang="en-US"/>
        </a:p>
      </dgm:t>
    </dgm:pt>
    <dgm:pt modelId="{32340E10-9C75-47DD-9E3C-B3B8D9A5B90B}">
      <dgm:prSet phldrT="[Text]"/>
      <dgm:spPr/>
      <dgm:t>
        <a:bodyPr/>
        <a:lstStyle/>
        <a:p>
          <a:r>
            <a:rPr lang="en-US" dirty="0"/>
            <a:t>Identify sources of risk</a:t>
          </a:r>
        </a:p>
      </dgm:t>
    </dgm:pt>
    <dgm:pt modelId="{7DCD578B-8CC2-4604-8BAB-71C9B30EBEDF}" type="parTrans" cxnId="{04B0B82E-9DED-49F4-887A-A20E0FB6F879}">
      <dgm:prSet/>
      <dgm:spPr/>
      <dgm:t>
        <a:bodyPr/>
        <a:lstStyle/>
        <a:p>
          <a:endParaRPr lang="en-US"/>
        </a:p>
      </dgm:t>
    </dgm:pt>
    <dgm:pt modelId="{5D2AE296-03BD-4E18-A482-A6869E6B73C8}" type="sibTrans" cxnId="{04B0B82E-9DED-49F4-887A-A20E0FB6F879}">
      <dgm:prSet/>
      <dgm:spPr/>
      <dgm:t>
        <a:bodyPr/>
        <a:lstStyle/>
        <a:p>
          <a:endParaRPr lang="en-US"/>
        </a:p>
      </dgm:t>
    </dgm:pt>
    <dgm:pt modelId="{8085938C-014D-4F3A-9067-4D96D20019CA}">
      <dgm:prSet phldrT="[Text]"/>
      <dgm:spPr/>
      <dgm:t>
        <a:bodyPr/>
        <a:lstStyle/>
        <a:p>
          <a:r>
            <a:rPr lang="en-US" dirty="0"/>
            <a:t>Calculate fiscal exposure</a:t>
          </a:r>
        </a:p>
      </dgm:t>
    </dgm:pt>
    <dgm:pt modelId="{F1398C8A-63E0-4271-BCF9-0A1BCB8C5336}" type="parTrans" cxnId="{801FAA70-BC22-44EB-988D-56733A562803}">
      <dgm:prSet/>
      <dgm:spPr/>
      <dgm:t>
        <a:bodyPr/>
        <a:lstStyle/>
        <a:p>
          <a:endParaRPr lang="en-US"/>
        </a:p>
      </dgm:t>
    </dgm:pt>
    <dgm:pt modelId="{CD475DA6-0768-4058-9461-46CEABE87A48}" type="sibTrans" cxnId="{801FAA70-BC22-44EB-988D-56733A562803}">
      <dgm:prSet/>
      <dgm:spPr/>
      <dgm:t>
        <a:bodyPr/>
        <a:lstStyle/>
        <a:p>
          <a:endParaRPr lang="en-US"/>
        </a:p>
      </dgm:t>
    </dgm:pt>
    <dgm:pt modelId="{366850EC-E7E5-48C1-BE33-D86FE4D986BE}">
      <dgm:prSet phldrT="[Text]"/>
      <dgm:spPr/>
      <dgm:t>
        <a:bodyPr/>
        <a:lstStyle/>
        <a:p>
          <a:r>
            <a:rPr lang="en-US" dirty="0"/>
            <a:t>Decide whether to mitigate risks</a:t>
          </a:r>
        </a:p>
      </dgm:t>
    </dgm:pt>
    <dgm:pt modelId="{6BE65298-839C-4B55-B08C-5215E0985B49}" type="parTrans" cxnId="{423892DF-0292-4F93-8EF1-E80F8E8BC049}">
      <dgm:prSet/>
      <dgm:spPr/>
      <dgm:t>
        <a:bodyPr/>
        <a:lstStyle/>
        <a:p>
          <a:endParaRPr lang="en-US"/>
        </a:p>
      </dgm:t>
    </dgm:pt>
    <dgm:pt modelId="{C4F684CE-B3E7-4F67-8DE1-84E27143D10B}" type="sibTrans" cxnId="{423892DF-0292-4F93-8EF1-E80F8E8BC049}">
      <dgm:prSet/>
      <dgm:spPr/>
      <dgm:t>
        <a:bodyPr/>
        <a:lstStyle/>
        <a:p>
          <a:endParaRPr lang="en-US"/>
        </a:p>
      </dgm:t>
    </dgm:pt>
    <dgm:pt modelId="{6F7F8490-27CE-4AA2-A444-227328911813}">
      <dgm:prSet phldrT="[Text]"/>
      <dgm:spPr/>
      <dgm:t>
        <a:bodyPr/>
        <a:lstStyle/>
        <a:p>
          <a:r>
            <a:rPr lang="en-US" dirty="0"/>
            <a:t>Direct controls and limits on exposures</a:t>
          </a:r>
        </a:p>
      </dgm:t>
    </dgm:pt>
    <dgm:pt modelId="{7BF21D06-843E-4FD6-9709-07CBBDF6A529}" type="parTrans" cxnId="{E61EBDD8-E28D-4444-9127-929EB50A8924}">
      <dgm:prSet/>
      <dgm:spPr/>
      <dgm:t>
        <a:bodyPr/>
        <a:lstStyle/>
        <a:p>
          <a:endParaRPr lang="en-US"/>
        </a:p>
      </dgm:t>
    </dgm:pt>
    <dgm:pt modelId="{0907D295-0975-4DEF-9952-B6E28362E234}" type="sibTrans" cxnId="{E61EBDD8-E28D-4444-9127-929EB50A8924}">
      <dgm:prSet/>
      <dgm:spPr/>
      <dgm:t>
        <a:bodyPr/>
        <a:lstStyle/>
        <a:p>
          <a:endParaRPr lang="en-US"/>
        </a:p>
      </dgm:t>
    </dgm:pt>
    <dgm:pt modelId="{0335BD00-026F-480B-BF51-BB4A2FFFA319}">
      <dgm:prSet phldrT="[Text]"/>
      <dgm:spPr/>
      <dgm:t>
        <a:bodyPr/>
        <a:lstStyle/>
        <a:p>
          <a:r>
            <a:rPr lang="en-US" dirty="0"/>
            <a:t>Regulation, incentives, and other indirect measures</a:t>
          </a:r>
        </a:p>
      </dgm:t>
    </dgm:pt>
    <dgm:pt modelId="{5364D56B-418F-4E0C-927D-4435A8D5CD76}" type="parTrans" cxnId="{068E539D-476A-4F38-9472-E7AF3B60F59B}">
      <dgm:prSet/>
      <dgm:spPr/>
      <dgm:t>
        <a:bodyPr/>
        <a:lstStyle/>
        <a:p>
          <a:endParaRPr lang="en-US"/>
        </a:p>
      </dgm:t>
    </dgm:pt>
    <dgm:pt modelId="{7B9FFEA0-7FDE-4BBD-AB63-59E2A38620ED}" type="sibTrans" cxnId="{068E539D-476A-4F38-9472-E7AF3B60F59B}">
      <dgm:prSet/>
      <dgm:spPr/>
      <dgm:t>
        <a:bodyPr/>
        <a:lstStyle/>
        <a:p>
          <a:endParaRPr lang="en-US"/>
        </a:p>
      </dgm:t>
    </dgm:pt>
    <dgm:pt modelId="{3D2E2707-261C-427F-9E10-0BED2BD9BAF0}">
      <dgm:prSet phldrT="[Text]"/>
      <dgm:spPr/>
      <dgm:t>
        <a:bodyPr/>
        <a:lstStyle/>
        <a:p>
          <a:r>
            <a:rPr lang="en-US" dirty="0"/>
            <a:t>Decide whether to provision for risks</a:t>
          </a:r>
        </a:p>
      </dgm:t>
    </dgm:pt>
    <dgm:pt modelId="{1AA8F5D7-7CD9-4DD8-97BC-B4259C3DCACF}" type="parTrans" cxnId="{77071196-49A6-46D2-BC82-30A90938C5E8}">
      <dgm:prSet/>
      <dgm:spPr/>
      <dgm:t>
        <a:bodyPr/>
        <a:lstStyle/>
        <a:p>
          <a:endParaRPr lang="en-US"/>
        </a:p>
      </dgm:t>
    </dgm:pt>
    <dgm:pt modelId="{17063A94-C835-4361-85ED-014B151E48A6}" type="sibTrans" cxnId="{77071196-49A6-46D2-BC82-30A90938C5E8}">
      <dgm:prSet/>
      <dgm:spPr/>
      <dgm:t>
        <a:bodyPr/>
        <a:lstStyle/>
        <a:p>
          <a:endParaRPr lang="en-US"/>
        </a:p>
      </dgm:t>
    </dgm:pt>
    <dgm:pt modelId="{92C47A2E-1FA3-43A5-BAD9-38CE9912676C}">
      <dgm:prSet phldrT="[Text]"/>
      <dgm:spPr/>
      <dgm:t>
        <a:bodyPr/>
        <a:lstStyle/>
        <a:p>
          <a:r>
            <a:rPr lang="en-US" dirty="0"/>
            <a:t>Expense fiscal costs in the budget</a:t>
          </a:r>
        </a:p>
      </dgm:t>
    </dgm:pt>
    <dgm:pt modelId="{C8B98EE3-FFC0-440A-BDA9-C44B12C26D44}" type="parTrans" cxnId="{A775CADE-5509-4926-86F4-4CB63EFF71B6}">
      <dgm:prSet/>
      <dgm:spPr/>
      <dgm:t>
        <a:bodyPr/>
        <a:lstStyle/>
        <a:p>
          <a:endParaRPr lang="en-US"/>
        </a:p>
      </dgm:t>
    </dgm:pt>
    <dgm:pt modelId="{FA64E7C5-F4C3-4918-8DBD-A4B6E5590437}" type="sibTrans" cxnId="{A775CADE-5509-4926-86F4-4CB63EFF71B6}">
      <dgm:prSet/>
      <dgm:spPr/>
      <dgm:t>
        <a:bodyPr/>
        <a:lstStyle/>
        <a:p>
          <a:endParaRPr lang="en-US"/>
        </a:p>
      </dgm:t>
    </dgm:pt>
    <dgm:pt modelId="{3B1AEE68-155E-4BC4-9C18-A0E80318D738}">
      <dgm:prSet phldrT="[Text]"/>
      <dgm:spPr/>
      <dgm:t>
        <a:bodyPr/>
        <a:lstStyle/>
        <a:p>
          <a:r>
            <a:rPr lang="en-US" dirty="0"/>
            <a:t>Budget contingencies</a:t>
          </a:r>
        </a:p>
      </dgm:t>
    </dgm:pt>
    <dgm:pt modelId="{8066A071-7066-444E-95DE-E600AA93A0C0}" type="parTrans" cxnId="{05DCBC19-1AB3-44F1-BAC7-C180A31ED8C4}">
      <dgm:prSet/>
      <dgm:spPr/>
      <dgm:t>
        <a:bodyPr/>
        <a:lstStyle/>
        <a:p>
          <a:endParaRPr lang="en-US"/>
        </a:p>
      </dgm:t>
    </dgm:pt>
    <dgm:pt modelId="{CD1C9626-0BF0-420E-8989-5289029D8B0B}" type="sibTrans" cxnId="{05DCBC19-1AB3-44F1-BAC7-C180A31ED8C4}">
      <dgm:prSet/>
      <dgm:spPr/>
      <dgm:t>
        <a:bodyPr/>
        <a:lstStyle/>
        <a:p>
          <a:endParaRPr lang="en-US"/>
        </a:p>
      </dgm:t>
    </dgm:pt>
    <dgm:pt modelId="{5709DE71-599E-4C13-B88F-39BD7309568B}">
      <dgm:prSet phldrT="[Text]"/>
      <dgm:spPr/>
      <dgm:t>
        <a:bodyPr/>
        <a:lstStyle/>
        <a:p>
          <a:r>
            <a:rPr lang="en-US" dirty="0"/>
            <a:t>Decide whether to accommodate residual risks</a:t>
          </a:r>
        </a:p>
      </dgm:t>
    </dgm:pt>
    <dgm:pt modelId="{7F41F45C-6C78-42B9-A3E0-1387DB4D4B64}" type="parTrans" cxnId="{118918C9-C189-4D41-BC59-0AE32B8015C8}">
      <dgm:prSet/>
      <dgm:spPr/>
      <dgm:t>
        <a:bodyPr/>
        <a:lstStyle/>
        <a:p>
          <a:endParaRPr lang="en-US"/>
        </a:p>
      </dgm:t>
    </dgm:pt>
    <dgm:pt modelId="{734E766C-614C-40E4-BD6E-CCCCD20A2917}" type="sibTrans" cxnId="{118918C9-C189-4D41-BC59-0AE32B8015C8}">
      <dgm:prSet/>
      <dgm:spPr/>
      <dgm:t>
        <a:bodyPr/>
        <a:lstStyle/>
        <a:p>
          <a:endParaRPr lang="en-US"/>
        </a:p>
      </dgm:t>
    </dgm:pt>
    <dgm:pt modelId="{19C63077-1BE6-4F2A-A50A-CD65669751C4}">
      <dgm:prSet phldrT="[Text]"/>
      <dgm:spPr/>
      <dgm:t>
        <a:bodyPr/>
        <a:lstStyle/>
        <a:p>
          <a:r>
            <a:rPr lang="en-US" dirty="0"/>
            <a:t>Estimate likelihood of realization</a:t>
          </a:r>
        </a:p>
      </dgm:t>
    </dgm:pt>
    <dgm:pt modelId="{9453C45B-472E-405C-BF70-406B836120CF}" type="parTrans" cxnId="{D84B4547-8564-4FC3-A3D5-9ECE373B041F}">
      <dgm:prSet/>
      <dgm:spPr/>
      <dgm:t>
        <a:bodyPr/>
        <a:lstStyle/>
        <a:p>
          <a:endParaRPr lang="en-US"/>
        </a:p>
      </dgm:t>
    </dgm:pt>
    <dgm:pt modelId="{D7736E0B-BEA1-4683-80A5-9BEF8E8D2078}" type="sibTrans" cxnId="{D84B4547-8564-4FC3-A3D5-9ECE373B041F}">
      <dgm:prSet/>
      <dgm:spPr/>
      <dgm:t>
        <a:bodyPr/>
        <a:lstStyle/>
        <a:p>
          <a:endParaRPr lang="en-US"/>
        </a:p>
      </dgm:t>
    </dgm:pt>
    <dgm:pt modelId="{080481CF-8269-4D6A-9C67-72250BA1DF76}">
      <dgm:prSet phldrT="[Text]"/>
      <dgm:spPr/>
      <dgm:t>
        <a:bodyPr/>
        <a:lstStyle/>
        <a:p>
          <a:r>
            <a:rPr lang="en-US" dirty="0"/>
            <a:t>Transfer and risk sharing mechanisms</a:t>
          </a:r>
        </a:p>
      </dgm:t>
    </dgm:pt>
    <dgm:pt modelId="{B4A2E9A8-61A5-429B-B4B5-43A92612ED6E}" type="parTrans" cxnId="{824ACD93-FEF0-4C6C-8447-1FA29E1A9AF2}">
      <dgm:prSet/>
      <dgm:spPr/>
      <dgm:t>
        <a:bodyPr/>
        <a:lstStyle/>
        <a:p>
          <a:endParaRPr lang="en-US"/>
        </a:p>
      </dgm:t>
    </dgm:pt>
    <dgm:pt modelId="{B9C99BF9-44DE-4CC2-8034-29E9F4A3F5EF}" type="sibTrans" cxnId="{824ACD93-FEF0-4C6C-8447-1FA29E1A9AF2}">
      <dgm:prSet/>
      <dgm:spPr/>
      <dgm:t>
        <a:bodyPr/>
        <a:lstStyle/>
        <a:p>
          <a:endParaRPr lang="en-US"/>
        </a:p>
      </dgm:t>
    </dgm:pt>
    <dgm:pt modelId="{AB05D889-6A2D-4396-835A-10B23B0116E7}">
      <dgm:prSet phldrT="[Text]"/>
      <dgm:spPr/>
      <dgm:t>
        <a:bodyPr/>
        <a:lstStyle/>
        <a:p>
          <a:r>
            <a:rPr lang="en-US" dirty="0"/>
            <a:t>Set aside financial assets in buffer funds</a:t>
          </a:r>
        </a:p>
      </dgm:t>
    </dgm:pt>
    <dgm:pt modelId="{69D61A96-5AA4-4500-A96D-39F691FC5D4F}" type="parTrans" cxnId="{4DF17280-B917-4FCF-BF65-F1269DD84C63}">
      <dgm:prSet/>
      <dgm:spPr/>
      <dgm:t>
        <a:bodyPr/>
        <a:lstStyle/>
        <a:p>
          <a:endParaRPr lang="en-US"/>
        </a:p>
      </dgm:t>
    </dgm:pt>
    <dgm:pt modelId="{7CD72CE2-F939-40D7-9380-BA0957E90C9A}" type="sibTrans" cxnId="{4DF17280-B917-4FCF-BF65-F1269DD84C63}">
      <dgm:prSet/>
      <dgm:spPr/>
      <dgm:t>
        <a:bodyPr/>
        <a:lstStyle/>
        <a:p>
          <a:endParaRPr lang="en-US"/>
        </a:p>
      </dgm:t>
    </dgm:pt>
    <dgm:pt modelId="{59FD3227-9114-4F23-B094-B62018A01E2B}">
      <dgm:prSet phldrT="[Text]"/>
      <dgm:spPr/>
      <dgm:t>
        <a:bodyPr/>
        <a:lstStyle/>
        <a:p>
          <a:r>
            <a:rPr lang="en-US" dirty="0"/>
            <a:t>Take into account in setting debt objectives</a:t>
          </a:r>
        </a:p>
      </dgm:t>
    </dgm:pt>
    <dgm:pt modelId="{85034C89-7D56-4D7F-9620-0A2429330A78}" type="parTrans" cxnId="{31540ACD-D291-4AB3-8340-DD22055F0BF5}">
      <dgm:prSet/>
      <dgm:spPr/>
      <dgm:t>
        <a:bodyPr/>
        <a:lstStyle/>
        <a:p>
          <a:endParaRPr lang="en-US"/>
        </a:p>
      </dgm:t>
    </dgm:pt>
    <dgm:pt modelId="{22FEBA32-BD35-4FEC-9A78-C5B5DD8B0E80}" type="sibTrans" cxnId="{31540ACD-D291-4AB3-8340-DD22055F0BF5}">
      <dgm:prSet/>
      <dgm:spPr/>
      <dgm:t>
        <a:bodyPr/>
        <a:lstStyle/>
        <a:p>
          <a:endParaRPr lang="en-US"/>
        </a:p>
      </dgm:t>
    </dgm:pt>
    <dgm:pt modelId="{74E40AC9-2928-4474-813F-59A898103D81}" type="pres">
      <dgm:prSet presAssocID="{4687A1E4-153B-43ED-BF40-6F70EEACD23D}" presName="Name0" presStyleCnt="0">
        <dgm:presLayoutVars>
          <dgm:dir/>
          <dgm:animLvl val="lvl"/>
          <dgm:resizeHandles val="exact"/>
        </dgm:presLayoutVars>
      </dgm:prSet>
      <dgm:spPr/>
    </dgm:pt>
    <dgm:pt modelId="{EA1BA831-DE5F-4A6D-8FC7-37B49EB1A65B}" type="pres">
      <dgm:prSet presAssocID="{BF8BECFD-4D63-4B17-9DCA-D739180522E4}" presName="linNode" presStyleCnt="0"/>
      <dgm:spPr/>
    </dgm:pt>
    <dgm:pt modelId="{CD69F963-25B4-4FA3-B66A-6F75A07CB778}" type="pres">
      <dgm:prSet presAssocID="{BF8BECFD-4D63-4B17-9DCA-D739180522E4}" presName="parentText" presStyleLbl="node1" presStyleIdx="0" presStyleCnt="4">
        <dgm:presLayoutVars>
          <dgm:chMax val="1"/>
          <dgm:bulletEnabled val="1"/>
        </dgm:presLayoutVars>
      </dgm:prSet>
      <dgm:spPr/>
    </dgm:pt>
    <dgm:pt modelId="{34494947-1BB8-4AE2-8466-2A0408152F8C}" type="pres">
      <dgm:prSet presAssocID="{BF8BECFD-4D63-4B17-9DCA-D739180522E4}" presName="descendantText" presStyleLbl="alignAccFollowNode1" presStyleIdx="0" presStyleCnt="4">
        <dgm:presLayoutVars>
          <dgm:bulletEnabled val="1"/>
        </dgm:presLayoutVars>
      </dgm:prSet>
      <dgm:spPr/>
    </dgm:pt>
    <dgm:pt modelId="{F3841EF6-F6A9-4F09-87D5-35B5CB5BCDF6}" type="pres">
      <dgm:prSet presAssocID="{A98786D1-552A-4E7A-92A4-464307E757E4}" presName="sp" presStyleCnt="0"/>
      <dgm:spPr/>
    </dgm:pt>
    <dgm:pt modelId="{771106EF-E919-4475-B8A2-933C2587A013}" type="pres">
      <dgm:prSet presAssocID="{366850EC-E7E5-48C1-BE33-D86FE4D986BE}" presName="linNode" presStyleCnt="0"/>
      <dgm:spPr/>
    </dgm:pt>
    <dgm:pt modelId="{68908F98-5CAC-4EF2-B0B1-7D95185CFD90}" type="pres">
      <dgm:prSet presAssocID="{366850EC-E7E5-48C1-BE33-D86FE4D986BE}" presName="parentText" presStyleLbl="node1" presStyleIdx="1" presStyleCnt="4">
        <dgm:presLayoutVars>
          <dgm:chMax val="1"/>
          <dgm:bulletEnabled val="1"/>
        </dgm:presLayoutVars>
      </dgm:prSet>
      <dgm:spPr/>
    </dgm:pt>
    <dgm:pt modelId="{9DDA82E3-6608-4796-931E-233560D0EE58}" type="pres">
      <dgm:prSet presAssocID="{366850EC-E7E5-48C1-BE33-D86FE4D986BE}" presName="descendantText" presStyleLbl="alignAccFollowNode1" presStyleIdx="1" presStyleCnt="4">
        <dgm:presLayoutVars>
          <dgm:bulletEnabled val="1"/>
        </dgm:presLayoutVars>
      </dgm:prSet>
      <dgm:spPr/>
    </dgm:pt>
    <dgm:pt modelId="{8E9AECF8-1030-428F-A7A2-8B4CEB59D9D1}" type="pres">
      <dgm:prSet presAssocID="{C4F684CE-B3E7-4F67-8DE1-84E27143D10B}" presName="sp" presStyleCnt="0"/>
      <dgm:spPr/>
    </dgm:pt>
    <dgm:pt modelId="{3D1887A5-7E7F-42A6-9C38-DC853186A54F}" type="pres">
      <dgm:prSet presAssocID="{3D2E2707-261C-427F-9E10-0BED2BD9BAF0}" presName="linNode" presStyleCnt="0"/>
      <dgm:spPr/>
    </dgm:pt>
    <dgm:pt modelId="{90C91B94-C571-4A8D-8500-40D9D41CC390}" type="pres">
      <dgm:prSet presAssocID="{3D2E2707-261C-427F-9E10-0BED2BD9BAF0}" presName="parentText" presStyleLbl="node1" presStyleIdx="2" presStyleCnt="4">
        <dgm:presLayoutVars>
          <dgm:chMax val="1"/>
          <dgm:bulletEnabled val="1"/>
        </dgm:presLayoutVars>
      </dgm:prSet>
      <dgm:spPr/>
    </dgm:pt>
    <dgm:pt modelId="{4F8AA425-B33B-47C2-9C85-0720E02EC9D9}" type="pres">
      <dgm:prSet presAssocID="{3D2E2707-261C-427F-9E10-0BED2BD9BAF0}" presName="descendantText" presStyleLbl="alignAccFollowNode1" presStyleIdx="2" presStyleCnt="4">
        <dgm:presLayoutVars>
          <dgm:bulletEnabled val="1"/>
        </dgm:presLayoutVars>
      </dgm:prSet>
      <dgm:spPr/>
    </dgm:pt>
    <dgm:pt modelId="{C7F04B8E-B209-4003-90DB-23AB485DB319}" type="pres">
      <dgm:prSet presAssocID="{17063A94-C835-4361-85ED-014B151E48A6}" presName="sp" presStyleCnt="0"/>
      <dgm:spPr/>
    </dgm:pt>
    <dgm:pt modelId="{3E678F9B-1758-411B-9733-DA5481EFD335}" type="pres">
      <dgm:prSet presAssocID="{5709DE71-599E-4C13-B88F-39BD7309568B}" presName="linNode" presStyleCnt="0"/>
      <dgm:spPr/>
    </dgm:pt>
    <dgm:pt modelId="{E743092B-4565-432B-ABDE-563670E0465D}" type="pres">
      <dgm:prSet presAssocID="{5709DE71-599E-4C13-B88F-39BD7309568B}" presName="parentText" presStyleLbl="node1" presStyleIdx="3" presStyleCnt="4">
        <dgm:presLayoutVars>
          <dgm:chMax val="1"/>
          <dgm:bulletEnabled val="1"/>
        </dgm:presLayoutVars>
      </dgm:prSet>
      <dgm:spPr/>
    </dgm:pt>
    <dgm:pt modelId="{E55022C0-7547-44A4-A11F-CB37D44E00B9}" type="pres">
      <dgm:prSet presAssocID="{5709DE71-599E-4C13-B88F-39BD7309568B}" presName="descendantText" presStyleLbl="alignAccFollowNode1" presStyleIdx="3" presStyleCnt="4">
        <dgm:presLayoutVars>
          <dgm:bulletEnabled val="1"/>
        </dgm:presLayoutVars>
      </dgm:prSet>
      <dgm:spPr/>
    </dgm:pt>
  </dgm:ptLst>
  <dgm:cxnLst>
    <dgm:cxn modelId="{3E6DBE00-6304-4406-979B-38EC745641A2}" type="presOf" srcId="{080481CF-8269-4D6A-9C67-72250BA1DF76}" destId="{9DDA82E3-6608-4796-931E-233560D0EE58}" srcOrd="0" destOrd="2" presId="urn:microsoft.com/office/officeart/2005/8/layout/vList5"/>
    <dgm:cxn modelId="{66913B08-9B9D-4BBD-B048-4598028F08D0}" type="presOf" srcId="{0335BD00-026F-480B-BF51-BB4A2FFFA319}" destId="{9DDA82E3-6608-4796-931E-233560D0EE58}" srcOrd="0" destOrd="1" presId="urn:microsoft.com/office/officeart/2005/8/layout/vList5"/>
    <dgm:cxn modelId="{0AD5AE12-8265-46D2-9594-C7BF151826A1}" type="presOf" srcId="{8085938C-014D-4F3A-9067-4D96D20019CA}" destId="{34494947-1BB8-4AE2-8466-2A0408152F8C}" srcOrd="0" destOrd="1" presId="urn:microsoft.com/office/officeart/2005/8/layout/vList5"/>
    <dgm:cxn modelId="{A2A92D17-339D-4485-A752-1C0EF0CD0DC6}" type="presOf" srcId="{59FD3227-9114-4F23-B094-B62018A01E2B}" destId="{E55022C0-7547-44A4-A11F-CB37D44E00B9}" srcOrd="0" destOrd="0" presId="urn:microsoft.com/office/officeart/2005/8/layout/vList5"/>
    <dgm:cxn modelId="{05DCBC19-1AB3-44F1-BAC7-C180A31ED8C4}" srcId="{3D2E2707-261C-427F-9E10-0BED2BD9BAF0}" destId="{3B1AEE68-155E-4BC4-9C18-A0E80318D738}" srcOrd="1" destOrd="0" parTransId="{8066A071-7066-444E-95DE-E600AA93A0C0}" sibTransId="{CD1C9626-0BF0-420E-8989-5289029D8B0B}"/>
    <dgm:cxn modelId="{657F6A1C-EC5A-48DA-97A8-BA566F45424C}" type="presOf" srcId="{19C63077-1BE6-4F2A-A50A-CD65669751C4}" destId="{34494947-1BB8-4AE2-8466-2A0408152F8C}" srcOrd="0" destOrd="2" presId="urn:microsoft.com/office/officeart/2005/8/layout/vList5"/>
    <dgm:cxn modelId="{7545A41C-D38B-4DD5-85CF-BDEB6D739654}" type="presOf" srcId="{AB05D889-6A2D-4396-835A-10B23B0116E7}" destId="{4F8AA425-B33B-47C2-9C85-0720E02EC9D9}" srcOrd="0" destOrd="2" presId="urn:microsoft.com/office/officeart/2005/8/layout/vList5"/>
    <dgm:cxn modelId="{D7AF3C27-E89A-4606-B089-43ED2B006845}" type="presOf" srcId="{32340E10-9C75-47DD-9E3C-B3B8D9A5B90B}" destId="{34494947-1BB8-4AE2-8466-2A0408152F8C}" srcOrd="0" destOrd="0" presId="urn:microsoft.com/office/officeart/2005/8/layout/vList5"/>
    <dgm:cxn modelId="{04B0B82E-9DED-49F4-887A-A20E0FB6F879}" srcId="{BF8BECFD-4D63-4B17-9DCA-D739180522E4}" destId="{32340E10-9C75-47DD-9E3C-B3B8D9A5B90B}" srcOrd="0" destOrd="0" parTransId="{7DCD578B-8CC2-4604-8BAB-71C9B30EBEDF}" sibTransId="{5D2AE296-03BD-4E18-A482-A6869E6B73C8}"/>
    <dgm:cxn modelId="{D84B4547-8564-4FC3-A3D5-9ECE373B041F}" srcId="{BF8BECFD-4D63-4B17-9DCA-D739180522E4}" destId="{19C63077-1BE6-4F2A-A50A-CD65669751C4}" srcOrd="2" destOrd="0" parTransId="{9453C45B-472E-405C-BF70-406B836120CF}" sibTransId="{D7736E0B-BEA1-4683-80A5-9BEF8E8D2078}"/>
    <dgm:cxn modelId="{2FB7A76B-9E06-4025-9AD9-7CDC18BF69C4}" type="presOf" srcId="{366850EC-E7E5-48C1-BE33-D86FE4D986BE}" destId="{68908F98-5CAC-4EF2-B0B1-7D95185CFD90}" srcOrd="0" destOrd="0" presId="urn:microsoft.com/office/officeart/2005/8/layout/vList5"/>
    <dgm:cxn modelId="{91C4DA4C-A361-4735-A911-926D24BB4F94}" type="presOf" srcId="{92C47A2E-1FA3-43A5-BAD9-38CE9912676C}" destId="{4F8AA425-B33B-47C2-9C85-0720E02EC9D9}" srcOrd="0" destOrd="0" presId="urn:microsoft.com/office/officeart/2005/8/layout/vList5"/>
    <dgm:cxn modelId="{801FAA70-BC22-44EB-988D-56733A562803}" srcId="{BF8BECFD-4D63-4B17-9DCA-D739180522E4}" destId="{8085938C-014D-4F3A-9067-4D96D20019CA}" srcOrd="1" destOrd="0" parTransId="{F1398C8A-63E0-4271-BCF9-0A1BCB8C5336}" sibTransId="{CD475DA6-0768-4058-9461-46CEABE87A48}"/>
    <dgm:cxn modelId="{86DCB875-BE61-4533-9EFC-D86CF208E6CF}" srcId="{4687A1E4-153B-43ED-BF40-6F70EEACD23D}" destId="{BF8BECFD-4D63-4B17-9DCA-D739180522E4}" srcOrd="0" destOrd="0" parTransId="{E90D829B-1B5D-47BB-BD7E-BA1405F6E221}" sibTransId="{A98786D1-552A-4E7A-92A4-464307E757E4}"/>
    <dgm:cxn modelId="{4DF17280-B917-4FCF-BF65-F1269DD84C63}" srcId="{3D2E2707-261C-427F-9E10-0BED2BD9BAF0}" destId="{AB05D889-6A2D-4396-835A-10B23B0116E7}" srcOrd="2" destOrd="0" parTransId="{69D61A96-5AA4-4500-A96D-39F691FC5D4F}" sibTransId="{7CD72CE2-F939-40D7-9380-BA0957E90C9A}"/>
    <dgm:cxn modelId="{824ACD93-FEF0-4C6C-8447-1FA29E1A9AF2}" srcId="{366850EC-E7E5-48C1-BE33-D86FE4D986BE}" destId="{080481CF-8269-4D6A-9C67-72250BA1DF76}" srcOrd="2" destOrd="0" parTransId="{B4A2E9A8-61A5-429B-B4B5-43A92612ED6E}" sibTransId="{B9C99BF9-44DE-4CC2-8034-29E9F4A3F5EF}"/>
    <dgm:cxn modelId="{77071196-49A6-46D2-BC82-30A90938C5E8}" srcId="{4687A1E4-153B-43ED-BF40-6F70EEACD23D}" destId="{3D2E2707-261C-427F-9E10-0BED2BD9BAF0}" srcOrd="2" destOrd="0" parTransId="{1AA8F5D7-7CD9-4DD8-97BC-B4259C3DCACF}" sibTransId="{17063A94-C835-4361-85ED-014B151E48A6}"/>
    <dgm:cxn modelId="{068E539D-476A-4F38-9472-E7AF3B60F59B}" srcId="{366850EC-E7E5-48C1-BE33-D86FE4D986BE}" destId="{0335BD00-026F-480B-BF51-BB4A2FFFA319}" srcOrd="1" destOrd="0" parTransId="{5364D56B-418F-4E0C-927D-4435A8D5CD76}" sibTransId="{7B9FFEA0-7FDE-4BBD-AB63-59E2A38620ED}"/>
    <dgm:cxn modelId="{EDAAB99E-4EE1-4F47-967E-F0D16DCDF287}" type="presOf" srcId="{3B1AEE68-155E-4BC4-9C18-A0E80318D738}" destId="{4F8AA425-B33B-47C2-9C85-0720E02EC9D9}" srcOrd="0" destOrd="1" presId="urn:microsoft.com/office/officeart/2005/8/layout/vList5"/>
    <dgm:cxn modelId="{C588FFB8-E299-419D-86FE-C4862395EA52}" type="presOf" srcId="{3D2E2707-261C-427F-9E10-0BED2BD9BAF0}" destId="{90C91B94-C571-4A8D-8500-40D9D41CC390}" srcOrd="0" destOrd="0" presId="urn:microsoft.com/office/officeart/2005/8/layout/vList5"/>
    <dgm:cxn modelId="{059302C1-0995-4CF4-BB40-59A20E44649E}" type="presOf" srcId="{BF8BECFD-4D63-4B17-9DCA-D739180522E4}" destId="{CD69F963-25B4-4FA3-B66A-6F75A07CB778}" srcOrd="0" destOrd="0" presId="urn:microsoft.com/office/officeart/2005/8/layout/vList5"/>
    <dgm:cxn modelId="{6124F6C6-5BAB-4906-9C9E-BF1F5BCE3FFD}" type="presOf" srcId="{5709DE71-599E-4C13-B88F-39BD7309568B}" destId="{E743092B-4565-432B-ABDE-563670E0465D}" srcOrd="0" destOrd="0" presId="urn:microsoft.com/office/officeart/2005/8/layout/vList5"/>
    <dgm:cxn modelId="{118918C9-C189-4D41-BC59-0AE32B8015C8}" srcId="{4687A1E4-153B-43ED-BF40-6F70EEACD23D}" destId="{5709DE71-599E-4C13-B88F-39BD7309568B}" srcOrd="3" destOrd="0" parTransId="{7F41F45C-6C78-42B9-A3E0-1387DB4D4B64}" sibTransId="{734E766C-614C-40E4-BD6E-CCCCD20A2917}"/>
    <dgm:cxn modelId="{31540ACD-D291-4AB3-8340-DD22055F0BF5}" srcId="{5709DE71-599E-4C13-B88F-39BD7309568B}" destId="{59FD3227-9114-4F23-B094-B62018A01E2B}" srcOrd="0" destOrd="0" parTransId="{85034C89-7D56-4D7F-9620-0A2429330A78}" sibTransId="{22FEBA32-BD35-4FEC-9A78-C5B5DD8B0E80}"/>
    <dgm:cxn modelId="{7EB3C9D1-7C57-4FEC-9BF7-A2C283CD5031}" type="presOf" srcId="{6F7F8490-27CE-4AA2-A444-227328911813}" destId="{9DDA82E3-6608-4796-931E-233560D0EE58}" srcOrd="0" destOrd="0" presId="urn:microsoft.com/office/officeart/2005/8/layout/vList5"/>
    <dgm:cxn modelId="{A1B67FD7-DED2-4E33-A8DD-DCB9C6741FC7}" type="presOf" srcId="{4687A1E4-153B-43ED-BF40-6F70EEACD23D}" destId="{74E40AC9-2928-4474-813F-59A898103D81}" srcOrd="0" destOrd="0" presId="urn:microsoft.com/office/officeart/2005/8/layout/vList5"/>
    <dgm:cxn modelId="{E61EBDD8-E28D-4444-9127-929EB50A8924}" srcId="{366850EC-E7E5-48C1-BE33-D86FE4D986BE}" destId="{6F7F8490-27CE-4AA2-A444-227328911813}" srcOrd="0" destOrd="0" parTransId="{7BF21D06-843E-4FD6-9709-07CBBDF6A529}" sibTransId="{0907D295-0975-4DEF-9952-B6E28362E234}"/>
    <dgm:cxn modelId="{A775CADE-5509-4926-86F4-4CB63EFF71B6}" srcId="{3D2E2707-261C-427F-9E10-0BED2BD9BAF0}" destId="{92C47A2E-1FA3-43A5-BAD9-38CE9912676C}" srcOrd="0" destOrd="0" parTransId="{C8B98EE3-FFC0-440A-BDA9-C44B12C26D44}" sibTransId="{FA64E7C5-F4C3-4918-8DBD-A4B6E5590437}"/>
    <dgm:cxn modelId="{423892DF-0292-4F93-8EF1-E80F8E8BC049}" srcId="{4687A1E4-153B-43ED-BF40-6F70EEACD23D}" destId="{366850EC-E7E5-48C1-BE33-D86FE4D986BE}" srcOrd="1" destOrd="0" parTransId="{6BE65298-839C-4B55-B08C-5215E0985B49}" sibTransId="{C4F684CE-B3E7-4F67-8DE1-84E27143D10B}"/>
    <dgm:cxn modelId="{24F1157B-0D72-4EF9-A322-CD4D309C7DDF}" type="presParOf" srcId="{74E40AC9-2928-4474-813F-59A898103D81}" destId="{EA1BA831-DE5F-4A6D-8FC7-37B49EB1A65B}" srcOrd="0" destOrd="0" presId="urn:microsoft.com/office/officeart/2005/8/layout/vList5"/>
    <dgm:cxn modelId="{E59A0CA2-7D73-4F90-8D1D-823F3DAA8DA9}" type="presParOf" srcId="{EA1BA831-DE5F-4A6D-8FC7-37B49EB1A65B}" destId="{CD69F963-25B4-4FA3-B66A-6F75A07CB778}" srcOrd="0" destOrd="0" presId="urn:microsoft.com/office/officeart/2005/8/layout/vList5"/>
    <dgm:cxn modelId="{88A6058D-5CEE-4309-9168-1871AE1546CC}" type="presParOf" srcId="{EA1BA831-DE5F-4A6D-8FC7-37B49EB1A65B}" destId="{34494947-1BB8-4AE2-8466-2A0408152F8C}" srcOrd="1" destOrd="0" presId="urn:microsoft.com/office/officeart/2005/8/layout/vList5"/>
    <dgm:cxn modelId="{B14004E8-3FCD-4BF9-976B-AB0FA5B22D89}" type="presParOf" srcId="{74E40AC9-2928-4474-813F-59A898103D81}" destId="{F3841EF6-F6A9-4F09-87D5-35B5CB5BCDF6}" srcOrd="1" destOrd="0" presId="urn:microsoft.com/office/officeart/2005/8/layout/vList5"/>
    <dgm:cxn modelId="{F5E3547C-0511-4EE2-ABFB-87BDA365D333}" type="presParOf" srcId="{74E40AC9-2928-4474-813F-59A898103D81}" destId="{771106EF-E919-4475-B8A2-933C2587A013}" srcOrd="2" destOrd="0" presId="urn:microsoft.com/office/officeart/2005/8/layout/vList5"/>
    <dgm:cxn modelId="{1BB6F48A-A84E-4658-BF51-BB0DF1649247}" type="presParOf" srcId="{771106EF-E919-4475-B8A2-933C2587A013}" destId="{68908F98-5CAC-4EF2-B0B1-7D95185CFD90}" srcOrd="0" destOrd="0" presId="urn:microsoft.com/office/officeart/2005/8/layout/vList5"/>
    <dgm:cxn modelId="{4F83D4D3-9934-41DA-A2D6-2A6FC9A7A442}" type="presParOf" srcId="{771106EF-E919-4475-B8A2-933C2587A013}" destId="{9DDA82E3-6608-4796-931E-233560D0EE58}" srcOrd="1" destOrd="0" presId="urn:microsoft.com/office/officeart/2005/8/layout/vList5"/>
    <dgm:cxn modelId="{6E635EFC-F9D4-497E-9E47-4FAF99CFA21C}" type="presParOf" srcId="{74E40AC9-2928-4474-813F-59A898103D81}" destId="{8E9AECF8-1030-428F-A7A2-8B4CEB59D9D1}" srcOrd="3" destOrd="0" presId="urn:microsoft.com/office/officeart/2005/8/layout/vList5"/>
    <dgm:cxn modelId="{2D1664D2-490A-4AE0-BCDC-61D37F61AFE7}" type="presParOf" srcId="{74E40AC9-2928-4474-813F-59A898103D81}" destId="{3D1887A5-7E7F-42A6-9C38-DC853186A54F}" srcOrd="4" destOrd="0" presId="urn:microsoft.com/office/officeart/2005/8/layout/vList5"/>
    <dgm:cxn modelId="{8C6F5D79-2FD5-4944-8FD9-C1FF089516AF}" type="presParOf" srcId="{3D1887A5-7E7F-42A6-9C38-DC853186A54F}" destId="{90C91B94-C571-4A8D-8500-40D9D41CC390}" srcOrd="0" destOrd="0" presId="urn:microsoft.com/office/officeart/2005/8/layout/vList5"/>
    <dgm:cxn modelId="{4024EF9C-B84C-4D1E-B679-9541DB7957A3}" type="presParOf" srcId="{3D1887A5-7E7F-42A6-9C38-DC853186A54F}" destId="{4F8AA425-B33B-47C2-9C85-0720E02EC9D9}" srcOrd="1" destOrd="0" presId="urn:microsoft.com/office/officeart/2005/8/layout/vList5"/>
    <dgm:cxn modelId="{A16925A0-AAB5-4B57-8113-9296F523FC18}" type="presParOf" srcId="{74E40AC9-2928-4474-813F-59A898103D81}" destId="{C7F04B8E-B209-4003-90DB-23AB485DB319}" srcOrd="5" destOrd="0" presId="urn:microsoft.com/office/officeart/2005/8/layout/vList5"/>
    <dgm:cxn modelId="{72242DEF-6F41-4FC5-B6EE-80647F746F3A}" type="presParOf" srcId="{74E40AC9-2928-4474-813F-59A898103D81}" destId="{3E678F9B-1758-411B-9733-DA5481EFD335}" srcOrd="6" destOrd="0" presId="urn:microsoft.com/office/officeart/2005/8/layout/vList5"/>
    <dgm:cxn modelId="{BCF2AEC5-0717-4DF2-9C22-93AF3E718404}" type="presParOf" srcId="{3E678F9B-1758-411B-9733-DA5481EFD335}" destId="{E743092B-4565-432B-ABDE-563670E0465D}" srcOrd="0" destOrd="0" presId="urn:microsoft.com/office/officeart/2005/8/layout/vList5"/>
    <dgm:cxn modelId="{CECB6A2D-A038-4B15-A369-54F718CCE054}" type="presParOf" srcId="{3E678F9B-1758-411B-9733-DA5481EFD335}" destId="{E55022C0-7547-44A4-A11F-CB37D44E00B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9CD9FA-15C3-489E-99A3-05AE1DF94B3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8CA25E8-2305-4F56-AFF8-B9370E71F592}">
      <dgm:prSet phldrT="[Text]"/>
      <dgm:spPr/>
      <dgm:t>
        <a:bodyPr/>
        <a:lstStyle/>
        <a:p>
          <a:r>
            <a:rPr lang="en-US" dirty="0"/>
            <a:t>Determining the size of Fiscal Buffers</a:t>
          </a:r>
        </a:p>
      </dgm:t>
    </dgm:pt>
    <dgm:pt modelId="{D094CC99-1A77-40D6-861C-7B8174682F38}" type="parTrans" cxnId="{FE0859D2-5139-4CFA-AAA8-92B1733413D6}">
      <dgm:prSet/>
      <dgm:spPr/>
      <dgm:t>
        <a:bodyPr/>
        <a:lstStyle/>
        <a:p>
          <a:endParaRPr lang="en-US"/>
        </a:p>
      </dgm:t>
    </dgm:pt>
    <dgm:pt modelId="{1A6B5535-663B-4566-9D73-A4DA4301C1F0}" type="sibTrans" cxnId="{FE0859D2-5139-4CFA-AAA8-92B1733413D6}">
      <dgm:prSet/>
      <dgm:spPr/>
      <dgm:t>
        <a:bodyPr/>
        <a:lstStyle/>
        <a:p>
          <a:endParaRPr lang="en-US"/>
        </a:p>
      </dgm:t>
    </dgm:pt>
    <dgm:pt modelId="{3B1FA022-0C4E-41A4-90AA-7D2A851128A5}">
      <dgm:prSet phldrT="[Text]"/>
      <dgm:spPr/>
      <dgm:t>
        <a:bodyPr/>
        <a:lstStyle/>
        <a:p>
          <a:r>
            <a:rPr lang="en-US" dirty="0"/>
            <a:t>Quantify vulnerabilities</a:t>
          </a:r>
        </a:p>
      </dgm:t>
    </dgm:pt>
    <dgm:pt modelId="{0C900341-C4BE-4FEC-9D7A-CC0EBA804C5B}" type="parTrans" cxnId="{EFE63E92-7D62-4367-958F-F733C053084D}">
      <dgm:prSet/>
      <dgm:spPr/>
      <dgm:t>
        <a:bodyPr/>
        <a:lstStyle/>
        <a:p>
          <a:endParaRPr lang="en-US"/>
        </a:p>
      </dgm:t>
    </dgm:pt>
    <dgm:pt modelId="{FE68A5E6-11C1-4917-984D-02E96833617D}" type="sibTrans" cxnId="{EFE63E92-7D62-4367-958F-F733C053084D}">
      <dgm:prSet/>
      <dgm:spPr/>
      <dgm:t>
        <a:bodyPr/>
        <a:lstStyle/>
        <a:p>
          <a:endParaRPr lang="en-US"/>
        </a:p>
      </dgm:t>
    </dgm:pt>
    <dgm:pt modelId="{4C34D6F1-221C-43BE-A6E6-B4D66BACACF2}">
      <dgm:prSet phldrT="[Text]"/>
      <dgm:spPr/>
      <dgm:t>
        <a:bodyPr/>
        <a:lstStyle/>
        <a:p>
          <a:r>
            <a:rPr lang="en-US" dirty="0"/>
            <a:t>Invest in risk reduction</a:t>
          </a:r>
        </a:p>
      </dgm:t>
    </dgm:pt>
    <dgm:pt modelId="{582CAE4B-4658-43BD-9874-014AB9118D30}" type="parTrans" cxnId="{00FD9FDA-34FB-43F5-B1C7-74E15B8040D5}">
      <dgm:prSet/>
      <dgm:spPr/>
      <dgm:t>
        <a:bodyPr/>
        <a:lstStyle/>
        <a:p>
          <a:endParaRPr lang="en-US"/>
        </a:p>
      </dgm:t>
    </dgm:pt>
    <dgm:pt modelId="{A30B5C12-ABC0-4B2B-8FC9-BB4A70428105}" type="sibTrans" cxnId="{00FD9FDA-34FB-43F5-B1C7-74E15B8040D5}">
      <dgm:prSet/>
      <dgm:spPr/>
      <dgm:t>
        <a:bodyPr/>
        <a:lstStyle/>
        <a:p>
          <a:endParaRPr lang="en-US"/>
        </a:p>
      </dgm:t>
    </dgm:pt>
    <dgm:pt modelId="{51853A59-5D83-4E4D-BD93-485AF44E412C}">
      <dgm:prSet phldrT="[Text]"/>
      <dgm:spPr/>
      <dgm:t>
        <a:bodyPr/>
        <a:lstStyle/>
        <a:p>
          <a:r>
            <a:rPr lang="en-US" dirty="0"/>
            <a:t>Building Fiscal Buffers Through Budgets</a:t>
          </a:r>
        </a:p>
      </dgm:t>
    </dgm:pt>
    <dgm:pt modelId="{A6647905-1AB6-411B-9858-ACE95C2E93CE}" type="parTrans" cxnId="{4CA97B30-420C-4ED9-9917-53AC4F7C730D}">
      <dgm:prSet/>
      <dgm:spPr/>
      <dgm:t>
        <a:bodyPr/>
        <a:lstStyle/>
        <a:p>
          <a:endParaRPr lang="en-US"/>
        </a:p>
      </dgm:t>
    </dgm:pt>
    <dgm:pt modelId="{19DC3529-1826-4B63-BEF6-A9CDF31F329C}" type="sibTrans" cxnId="{4CA97B30-420C-4ED9-9917-53AC4F7C730D}">
      <dgm:prSet/>
      <dgm:spPr/>
      <dgm:t>
        <a:bodyPr/>
        <a:lstStyle/>
        <a:p>
          <a:endParaRPr lang="en-US"/>
        </a:p>
      </dgm:t>
    </dgm:pt>
    <dgm:pt modelId="{3ABB3E66-991E-457F-9988-368FB7A89BFE}">
      <dgm:prSet phldrT="[Text]"/>
      <dgm:spPr/>
      <dgm:t>
        <a:bodyPr/>
        <a:lstStyle/>
        <a:p>
          <a:r>
            <a:rPr lang="en-US" dirty="0"/>
            <a:t>Medium-Term Fiscal Framework</a:t>
          </a:r>
        </a:p>
      </dgm:t>
    </dgm:pt>
    <dgm:pt modelId="{EFEE6B9D-D6DD-41D7-84B3-4587E6364971}" type="parTrans" cxnId="{2EEF1F7C-87C4-443C-9DBA-D7ADF17B042E}">
      <dgm:prSet/>
      <dgm:spPr/>
      <dgm:t>
        <a:bodyPr/>
        <a:lstStyle/>
        <a:p>
          <a:endParaRPr lang="en-US"/>
        </a:p>
      </dgm:t>
    </dgm:pt>
    <dgm:pt modelId="{FED774B8-AB9A-48A3-90DD-16EA7641767C}" type="sibTrans" cxnId="{2EEF1F7C-87C4-443C-9DBA-D7ADF17B042E}">
      <dgm:prSet/>
      <dgm:spPr/>
      <dgm:t>
        <a:bodyPr/>
        <a:lstStyle/>
        <a:p>
          <a:endParaRPr lang="en-US"/>
        </a:p>
      </dgm:t>
    </dgm:pt>
    <dgm:pt modelId="{2948407E-FF0D-4440-9782-7566CCF78269}">
      <dgm:prSet phldrT="[Text]"/>
      <dgm:spPr/>
      <dgm:t>
        <a:bodyPr/>
        <a:lstStyle/>
        <a:p>
          <a:r>
            <a:rPr lang="en-US" dirty="0"/>
            <a:t>Contingency Reserves in the Budget</a:t>
          </a:r>
        </a:p>
      </dgm:t>
    </dgm:pt>
    <dgm:pt modelId="{8BA394AD-1853-4516-96AC-68EEC4477266}" type="parTrans" cxnId="{82686021-AA8F-483B-84C7-EB08ED042D30}">
      <dgm:prSet/>
      <dgm:spPr/>
      <dgm:t>
        <a:bodyPr/>
        <a:lstStyle/>
        <a:p>
          <a:endParaRPr lang="en-US"/>
        </a:p>
      </dgm:t>
    </dgm:pt>
    <dgm:pt modelId="{79A6724E-9C9A-452B-AFA4-5AC625272AFF}" type="sibTrans" cxnId="{82686021-AA8F-483B-84C7-EB08ED042D30}">
      <dgm:prSet/>
      <dgm:spPr/>
      <dgm:t>
        <a:bodyPr/>
        <a:lstStyle/>
        <a:p>
          <a:endParaRPr lang="en-US"/>
        </a:p>
      </dgm:t>
    </dgm:pt>
    <dgm:pt modelId="{56D20B9D-0402-46AF-9009-AD8D069312A6}">
      <dgm:prSet phldrT="[Text]"/>
      <dgm:spPr/>
      <dgm:t>
        <a:bodyPr/>
        <a:lstStyle/>
        <a:p>
          <a:r>
            <a:rPr lang="en-US" dirty="0"/>
            <a:t>Using Fiscal Buffers Transparently</a:t>
          </a:r>
        </a:p>
      </dgm:t>
    </dgm:pt>
    <dgm:pt modelId="{6F268C8B-D3DD-4F0D-8B3A-CFBB57CC1F72}" type="parTrans" cxnId="{DBD4FC57-5A08-4D69-B729-FE520BA5BD75}">
      <dgm:prSet/>
      <dgm:spPr/>
      <dgm:t>
        <a:bodyPr/>
        <a:lstStyle/>
        <a:p>
          <a:endParaRPr lang="en-US"/>
        </a:p>
      </dgm:t>
    </dgm:pt>
    <dgm:pt modelId="{FCF0741F-1089-4A6D-8917-61A7E2D56BEE}" type="sibTrans" cxnId="{DBD4FC57-5A08-4D69-B729-FE520BA5BD75}">
      <dgm:prSet/>
      <dgm:spPr/>
      <dgm:t>
        <a:bodyPr/>
        <a:lstStyle/>
        <a:p>
          <a:endParaRPr lang="en-US"/>
        </a:p>
      </dgm:t>
    </dgm:pt>
    <dgm:pt modelId="{CB867613-2507-43CE-81DF-25D337FCF651}">
      <dgm:prSet phldrT="[Text]"/>
      <dgm:spPr/>
      <dgm:t>
        <a:bodyPr/>
        <a:lstStyle/>
        <a:p>
          <a:r>
            <a:rPr lang="en-US" dirty="0">
              <a:solidFill>
                <a:srgbClr val="C00000"/>
              </a:solidFill>
            </a:rPr>
            <a:t>Post disaster budget execution</a:t>
          </a:r>
        </a:p>
      </dgm:t>
    </dgm:pt>
    <dgm:pt modelId="{9FC65617-FD7F-406B-B9EC-F279E627B47F}" type="parTrans" cxnId="{4C86FD64-6167-4BB4-A3C5-E1DBA5171280}">
      <dgm:prSet/>
      <dgm:spPr/>
      <dgm:t>
        <a:bodyPr/>
        <a:lstStyle/>
        <a:p>
          <a:endParaRPr lang="en-US"/>
        </a:p>
      </dgm:t>
    </dgm:pt>
    <dgm:pt modelId="{58DD8817-FA38-49F3-A121-606E2B009049}" type="sibTrans" cxnId="{4C86FD64-6167-4BB4-A3C5-E1DBA5171280}">
      <dgm:prSet/>
      <dgm:spPr/>
      <dgm:t>
        <a:bodyPr/>
        <a:lstStyle/>
        <a:p>
          <a:endParaRPr lang="en-US"/>
        </a:p>
      </dgm:t>
    </dgm:pt>
    <dgm:pt modelId="{3BA65BB0-4DA0-4B76-9DCF-CF7DD2C573C0}">
      <dgm:prSet phldrT="[Text]"/>
      <dgm:spPr/>
      <dgm:t>
        <a:bodyPr/>
        <a:lstStyle/>
        <a:p>
          <a:r>
            <a:rPr lang="en-US" dirty="0"/>
            <a:t>Flexibility in Fiscal Rules</a:t>
          </a:r>
        </a:p>
      </dgm:t>
    </dgm:pt>
    <dgm:pt modelId="{5C08B76B-9094-4428-B8E4-1082CCA4A1FC}" type="parTrans" cxnId="{B6E80427-2472-4D89-9244-016664F83987}">
      <dgm:prSet/>
      <dgm:spPr/>
      <dgm:t>
        <a:bodyPr/>
        <a:lstStyle/>
        <a:p>
          <a:endParaRPr lang="en-US"/>
        </a:p>
      </dgm:t>
    </dgm:pt>
    <dgm:pt modelId="{07AC60C2-3841-44B8-9AC6-9CEF04F08DFF}" type="sibTrans" cxnId="{B6E80427-2472-4D89-9244-016664F83987}">
      <dgm:prSet/>
      <dgm:spPr/>
      <dgm:t>
        <a:bodyPr/>
        <a:lstStyle/>
        <a:p>
          <a:endParaRPr lang="en-US"/>
        </a:p>
      </dgm:t>
    </dgm:pt>
    <dgm:pt modelId="{9CB703E0-9B9B-4E58-ACFF-9B6BD51D0293}">
      <dgm:prSet phldrT="[Text]"/>
      <dgm:spPr/>
      <dgm:t>
        <a:bodyPr/>
        <a:lstStyle/>
        <a:p>
          <a:r>
            <a:rPr lang="en-US"/>
            <a:t>Adopt flexibility while preserving credibility</a:t>
          </a:r>
          <a:endParaRPr lang="en-US" dirty="0"/>
        </a:p>
      </dgm:t>
    </dgm:pt>
    <dgm:pt modelId="{D7CA51B2-B153-42D6-9CB6-1965DA80D634}" type="parTrans" cxnId="{ED93FCFF-4D63-4EDF-8B79-1407F71E9F73}">
      <dgm:prSet/>
      <dgm:spPr/>
      <dgm:t>
        <a:bodyPr/>
        <a:lstStyle/>
        <a:p>
          <a:endParaRPr lang="en-US"/>
        </a:p>
      </dgm:t>
    </dgm:pt>
    <dgm:pt modelId="{68664D26-2534-4B2A-B691-E7E99F2B513B}" type="sibTrans" cxnId="{ED93FCFF-4D63-4EDF-8B79-1407F71E9F73}">
      <dgm:prSet/>
      <dgm:spPr/>
      <dgm:t>
        <a:bodyPr/>
        <a:lstStyle/>
        <a:p>
          <a:endParaRPr lang="en-US"/>
        </a:p>
      </dgm:t>
    </dgm:pt>
    <dgm:pt modelId="{A0F404F9-1F15-4A0D-88AA-044367B0164A}">
      <dgm:prSet phldrT="[Text]"/>
      <dgm:spPr/>
      <dgm:t>
        <a:bodyPr/>
        <a:lstStyle/>
        <a:p>
          <a:r>
            <a:rPr lang="en-US"/>
            <a:t>Develop contingency financing plans</a:t>
          </a:r>
          <a:endParaRPr lang="en-US" dirty="0"/>
        </a:p>
      </dgm:t>
    </dgm:pt>
    <dgm:pt modelId="{0B7A8EB9-BF3E-47C4-8FE3-5080B993B9E3}" type="parTrans" cxnId="{C9B9A14D-13B5-4863-B8E6-3890FB06DD07}">
      <dgm:prSet/>
      <dgm:spPr/>
      <dgm:t>
        <a:bodyPr/>
        <a:lstStyle/>
        <a:p>
          <a:endParaRPr lang="en-US"/>
        </a:p>
      </dgm:t>
    </dgm:pt>
    <dgm:pt modelId="{DAA516F6-A9F6-4650-8EA3-12064FDBD67A}" type="sibTrans" cxnId="{C9B9A14D-13B5-4863-B8E6-3890FB06DD07}">
      <dgm:prSet/>
      <dgm:spPr/>
      <dgm:t>
        <a:bodyPr/>
        <a:lstStyle/>
        <a:p>
          <a:endParaRPr lang="en-US"/>
        </a:p>
      </dgm:t>
    </dgm:pt>
    <dgm:pt modelId="{0AFC81CD-B550-40F5-9DA1-3637FF6C026B}">
      <dgm:prSet phldrT="[Text]"/>
      <dgm:spPr/>
      <dgm:t>
        <a:bodyPr/>
        <a:lstStyle/>
        <a:p>
          <a:r>
            <a:rPr lang="en-US"/>
            <a:t>Build fiscal buffers</a:t>
          </a:r>
          <a:endParaRPr lang="en-US" dirty="0"/>
        </a:p>
      </dgm:t>
    </dgm:pt>
    <dgm:pt modelId="{00257CC7-18B3-43EE-9758-902729999619}" type="parTrans" cxnId="{13B57099-D7B7-474D-A337-8AA6BD2B2CF1}">
      <dgm:prSet/>
      <dgm:spPr/>
      <dgm:t>
        <a:bodyPr/>
        <a:lstStyle/>
        <a:p>
          <a:endParaRPr lang="en-US"/>
        </a:p>
      </dgm:t>
    </dgm:pt>
    <dgm:pt modelId="{22A8B5ED-94F9-430C-B7B4-CA4049D6CA98}" type="sibTrans" cxnId="{13B57099-D7B7-474D-A337-8AA6BD2B2CF1}">
      <dgm:prSet/>
      <dgm:spPr/>
      <dgm:t>
        <a:bodyPr/>
        <a:lstStyle/>
        <a:p>
          <a:endParaRPr lang="en-US"/>
        </a:p>
      </dgm:t>
    </dgm:pt>
    <dgm:pt modelId="{D1228E8C-054F-457F-AF0E-F74985AD6EDC}">
      <dgm:prSet phldrT="[Text]"/>
      <dgm:spPr/>
      <dgm:t>
        <a:bodyPr/>
        <a:lstStyle/>
        <a:p>
          <a:r>
            <a:rPr lang="en-US" dirty="0"/>
            <a:t>Natural Disaster Fund</a:t>
          </a:r>
        </a:p>
      </dgm:t>
    </dgm:pt>
    <dgm:pt modelId="{1ED1B1ED-A795-431A-B177-13C5A6835178}" type="parTrans" cxnId="{A27579B9-D25B-4242-8EC0-82C32E269863}">
      <dgm:prSet/>
      <dgm:spPr/>
      <dgm:t>
        <a:bodyPr/>
        <a:lstStyle/>
        <a:p>
          <a:endParaRPr lang="en-US"/>
        </a:p>
      </dgm:t>
    </dgm:pt>
    <dgm:pt modelId="{F13C6B8E-298F-48D8-91A2-F3740C0662ED}" type="sibTrans" cxnId="{A27579B9-D25B-4242-8EC0-82C32E269863}">
      <dgm:prSet/>
      <dgm:spPr/>
      <dgm:t>
        <a:bodyPr/>
        <a:lstStyle/>
        <a:p>
          <a:endParaRPr lang="en-US"/>
        </a:p>
      </dgm:t>
    </dgm:pt>
    <dgm:pt modelId="{A884F0E9-76FF-4885-9F92-DA0847F97F6C}" type="pres">
      <dgm:prSet presAssocID="{ED9CD9FA-15C3-489E-99A3-05AE1DF94B3D}" presName="Name0" presStyleCnt="0">
        <dgm:presLayoutVars>
          <dgm:dir/>
          <dgm:animLvl val="lvl"/>
          <dgm:resizeHandles val="exact"/>
        </dgm:presLayoutVars>
      </dgm:prSet>
      <dgm:spPr/>
    </dgm:pt>
    <dgm:pt modelId="{5B23ABE2-8103-44F7-9F73-4C9739E2A791}" type="pres">
      <dgm:prSet presAssocID="{08CA25E8-2305-4F56-AFF8-B9370E71F592}" presName="linNode" presStyleCnt="0"/>
      <dgm:spPr/>
    </dgm:pt>
    <dgm:pt modelId="{A5570CB6-F2C4-4855-A196-B8C759E073CF}" type="pres">
      <dgm:prSet presAssocID="{08CA25E8-2305-4F56-AFF8-B9370E71F592}" presName="parentText" presStyleLbl="node1" presStyleIdx="0" presStyleCnt="3">
        <dgm:presLayoutVars>
          <dgm:chMax val="1"/>
          <dgm:bulletEnabled val="1"/>
        </dgm:presLayoutVars>
      </dgm:prSet>
      <dgm:spPr/>
    </dgm:pt>
    <dgm:pt modelId="{1048E5BC-3B60-4A1B-84D0-7D8D8E0B6273}" type="pres">
      <dgm:prSet presAssocID="{08CA25E8-2305-4F56-AFF8-B9370E71F592}" presName="descendantText" presStyleLbl="alignAccFollowNode1" presStyleIdx="0" presStyleCnt="3">
        <dgm:presLayoutVars>
          <dgm:bulletEnabled val="1"/>
        </dgm:presLayoutVars>
      </dgm:prSet>
      <dgm:spPr/>
    </dgm:pt>
    <dgm:pt modelId="{09C7115E-807C-4391-8642-0ED5FA7FD24E}" type="pres">
      <dgm:prSet presAssocID="{1A6B5535-663B-4566-9D73-A4DA4301C1F0}" presName="sp" presStyleCnt="0"/>
      <dgm:spPr/>
    </dgm:pt>
    <dgm:pt modelId="{CB89E7C7-3158-4D99-AA63-05580A34B78B}" type="pres">
      <dgm:prSet presAssocID="{51853A59-5D83-4E4D-BD93-485AF44E412C}" presName="linNode" presStyleCnt="0"/>
      <dgm:spPr/>
    </dgm:pt>
    <dgm:pt modelId="{9138D1AA-40F1-4007-9B7F-53E5EBDD2D4F}" type="pres">
      <dgm:prSet presAssocID="{51853A59-5D83-4E4D-BD93-485AF44E412C}" presName="parentText" presStyleLbl="node1" presStyleIdx="1" presStyleCnt="3">
        <dgm:presLayoutVars>
          <dgm:chMax val="1"/>
          <dgm:bulletEnabled val="1"/>
        </dgm:presLayoutVars>
      </dgm:prSet>
      <dgm:spPr/>
    </dgm:pt>
    <dgm:pt modelId="{F5132E08-D733-46BD-B5EC-E247BE4D44FA}" type="pres">
      <dgm:prSet presAssocID="{51853A59-5D83-4E4D-BD93-485AF44E412C}" presName="descendantText" presStyleLbl="alignAccFollowNode1" presStyleIdx="1" presStyleCnt="3">
        <dgm:presLayoutVars>
          <dgm:bulletEnabled val="1"/>
        </dgm:presLayoutVars>
      </dgm:prSet>
      <dgm:spPr/>
    </dgm:pt>
    <dgm:pt modelId="{A5B1A9FD-78FC-41F9-B5F8-457A06CE3D4F}" type="pres">
      <dgm:prSet presAssocID="{19DC3529-1826-4B63-BEF6-A9CDF31F329C}" presName="sp" presStyleCnt="0"/>
      <dgm:spPr/>
    </dgm:pt>
    <dgm:pt modelId="{AB30F3CC-CBDF-4939-BD6D-EEBBF491D157}" type="pres">
      <dgm:prSet presAssocID="{56D20B9D-0402-46AF-9009-AD8D069312A6}" presName="linNode" presStyleCnt="0"/>
      <dgm:spPr/>
    </dgm:pt>
    <dgm:pt modelId="{0A3C8C57-84E9-4D0D-8E71-B8E7EFFF85DF}" type="pres">
      <dgm:prSet presAssocID="{56D20B9D-0402-46AF-9009-AD8D069312A6}" presName="parentText" presStyleLbl="node1" presStyleIdx="2" presStyleCnt="3">
        <dgm:presLayoutVars>
          <dgm:chMax val="1"/>
          <dgm:bulletEnabled val="1"/>
        </dgm:presLayoutVars>
      </dgm:prSet>
      <dgm:spPr/>
    </dgm:pt>
    <dgm:pt modelId="{4A0C09B0-5261-4114-8C9E-700A72C4CF34}" type="pres">
      <dgm:prSet presAssocID="{56D20B9D-0402-46AF-9009-AD8D069312A6}" presName="descendantText" presStyleLbl="alignAccFollowNode1" presStyleIdx="2" presStyleCnt="3">
        <dgm:presLayoutVars>
          <dgm:bulletEnabled val="1"/>
        </dgm:presLayoutVars>
      </dgm:prSet>
      <dgm:spPr/>
    </dgm:pt>
  </dgm:ptLst>
  <dgm:cxnLst>
    <dgm:cxn modelId="{DED12701-05C2-466C-809E-DB2264D94B52}" type="presOf" srcId="{4C34D6F1-221C-43BE-A6E6-B4D66BACACF2}" destId="{1048E5BC-3B60-4A1B-84D0-7D8D8E0B6273}" srcOrd="0" destOrd="1" presId="urn:microsoft.com/office/officeart/2005/8/layout/vList5"/>
    <dgm:cxn modelId="{B8A8CF1B-FF31-47E5-A7EB-E28D19B17EA9}" type="presOf" srcId="{56D20B9D-0402-46AF-9009-AD8D069312A6}" destId="{0A3C8C57-84E9-4D0D-8E71-B8E7EFFF85DF}" srcOrd="0" destOrd="0" presId="urn:microsoft.com/office/officeart/2005/8/layout/vList5"/>
    <dgm:cxn modelId="{82686021-AA8F-483B-84C7-EB08ED042D30}" srcId="{51853A59-5D83-4E4D-BD93-485AF44E412C}" destId="{2948407E-FF0D-4440-9782-7566CCF78269}" srcOrd="1" destOrd="0" parTransId="{8BA394AD-1853-4516-96AC-68EEC4477266}" sibTransId="{79A6724E-9C9A-452B-AFA4-5AC625272AFF}"/>
    <dgm:cxn modelId="{B6E80427-2472-4D89-9244-016664F83987}" srcId="{56D20B9D-0402-46AF-9009-AD8D069312A6}" destId="{3BA65BB0-4DA0-4B76-9DCF-CF7DD2C573C0}" srcOrd="1" destOrd="0" parTransId="{5C08B76B-9094-4428-B8E4-1082CCA4A1FC}" sibTransId="{07AC60C2-3841-44B8-9AC6-9CEF04F08DFF}"/>
    <dgm:cxn modelId="{4CA97B30-420C-4ED9-9917-53AC4F7C730D}" srcId="{ED9CD9FA-15C3-489E-99A3-05AE1DF94B3D}" destId="{51853A59-5D83-4E4D-BD93-485AF44E412C}" srcOrd="1" destOrd="0" parTransId="{A6647905-1AB6-411B-9858-ACE95C2E93CE}" sibTransId="{19DC3529-1826-4B63-BEF6-A9CDF31F329C}"/>
    <dgm:cxn modelId="{8B4FF044-A920-4B22-9B58-ECD528DED87F}" type="presOf" srcId="{3BA65BB0-4DA0-4B76-9DCF-CF7DD2C573C0}" destId="{4A0C09B0-5261-4114-8C9E-700A72C4CF34}" srcOrd="0" destOrd="1" presId="urn:microsoft.com/office/officeart/2005/8/layout/vList5"/>
    <dgm:cxn modelId="{4C86FD64-6167-4BB4-A3C5-E1DBA5171280}" srcId="{56D20B9D-0402-46AF-9009-AD8D069312A6}" destId="{CB867613-2507-43CE-81DF-25D337FCF651}" srcOrd="0" destOrd="0" parTransId="{9FC65617-FD7F-406B-B9EC-F279E627B47F}" sibTransId="{58DD8817-FA38-49F3-A121-606E2B009049}"/>
    <dgm:cxn modelId="{485DAE67-609D-4826-97D2-6A2BAFB4B843}" type="presOf" srcId="{9CB703E0-9B9B-4E58-ACFF-9B6BD51D0293}" destId="{1048E5BC-3B60-4A1B-84D0-7D8D8E0B6273}" srcOrd="0" destOrd="2" presId="urn:microsoft.com/office/officeart/2005/8/layout/vList5"/>
    <dgm:cxn modelId="{C9B9A14D-13B5-4863-B8E6-3890FB06DD07}" srcId="{08CA25E8-2305-4F56-AFF8-B9370E71F592}" destId="{A0F404F9-1F15-4A0D-88AA-044367B0164A}" srcOrd="3" destOrd="0" parTransId="{0B7A8EB9-BF3E-47C4-8FE3-5080B993B9E3}" sibTransId="{DAA516F6-A9F6-4650-8EA3-12064FDBD67A}"/>
    <dgm:cxn modelId="{39FE0251-FA31-4943-B9CF-80BDED2030E1}" type="presOf" srcId="{A0F404F9-1F15-4A0D-88AA-044367B0164A}" destId="{1048E5BC-3B60-4A1B-84D0-7D8D8E0B6273}" srcOrd="0" destOrd="3" presId="urn:microsoft.com/office/officeart/2005/8/layout/vList5"/>
    <dgm:cxn modelId="{DBD4FC57-5A08-4D69-B729-FE520BA5BD75}" srcId="{ED9CD9FA-15C3-489E-99A3-05AE1DF94B3D}" destId="{56D20B9D-0402-46AF-9009-AD8D069312A6}" srcOrd="2" destOrd="0" parTransId="{6F268C8B-D3DD-4F0D-8B3A-CFBB57CC1F72}" sibTransId="{FCF0741F-1089-4A6D-8917-61A7E2D56BEE}"/>
    <dgm:cxn modelId="{643BD55A-3AC5-4DEB-BFBE-77B712978702}" type="presOf" srcId="{CB867613-2507-43CE-81DF-25D337FCF651}" destId="{4A0C09B0-5261-4114-8C9E-700A72C4CF34}" srcOrd="0" destOrd="0" presId="urn:microsoft.com/office/officeart/2005/8/layout/vList5"/>
    <dgm:cxn modelId="{2EEF1F7C-87C4-443C-9DBA-D7ADF17B042E}" srcId="{51853A59-5D83-4E4D-BD93-485AF44E412C}" destId="{3ABB3E66-991E-457F-9988-368FB7A89BFE}" srcOrd="0" destOrd="0" parTransId="{EFEE6B9D-D6DD-41D7-84B3-4587E6364971}" sibTransId="{FED774B8-AB9A-48A3-90DD-16EA7641767C}"/>
    <dgm:cxn modelId="{865C1C7F-4388-48FB-825B-804AB58FA706}" type="presOf" srcId="{ED9CD9FA-15C3-489E-99A3-05AE1DF94B3D}" destId="{A884F0E9-76FF-4885-9F92-DA0847F97F6C}" srcOrd="0" destOrd="0" presId="urn:microsoft.com/office/officeart/2005/8/layout/vList5"/>
    <dgm:cxn modelId="{D3D16A8A-0170-4FD0-8D58-D436BC955EB7}" type="presOf" srcId="{51853A59-5D83-4E4D-BD93-485AF44E412C}" destId="{9138D1AA-40F1-4007-9B7F-53E5EBDD2D4F}" srcOrd="0" destOrd="0" presId="urn:microsoft.com/office/officeart/2005/8/layout/vList5"/>
    <dgm:cxn modelId="{EFE63E92-7D62-4367-958F-F733C053084D}" srcId="{08CA25E8-2305-4F56-AFF8-B9370E71F592}" destId="{3B1FA022-0C4E-41A4-90AA-7D2A851128A5}" srcOrd="0" destOrd="0" parTransId="{0C900341-C4BE-4FEC-9D7A-CC0EBA804C5B}" sibTransId="{FE68A5E6-11C1-4917-984D-02E96833617D}"/>
    <dgm:cxn modelId="{913BA393-DD92-42BD-84A0-45AFD8D2A625}" type="presOf" srcId="{08CA25E8-2305-4F56-AFF8-B9370E71F592}" destId="{A5570CB6-F2C4-4855-A196-B8C759E073CF}" srcOrd="0" destOrd="0" presId="urn:microsoft.com/office/officeart/2005/8/layout/vList5"/>
    <dgm:cxn modelId="{13B57099-D7B7-474D-A337-8AA6BD2B2CF1}" srcId="{08CA25E8-2305-4F56-AFF8-B9370E71F592}" destId="{0AFC81CD-B550-40F5-9DA1-3637FF6C026B}" srcOrd="4" destOrd="0" parTransId="{00257CC7-18B3-43EE-9758-902729999619}" sibTransId="{22A8B5ED-94F9-430C-B7B4-CA4049D6CA98}"/>
    <dgm:cxn modelId="{5BCC7B9A-666F-4A9D-9677-455C515AFF4D}" type="presOf" srcId="{0AFC81CD-B550-40F5-9DA1-3637FF6C026B}" destId="{1048E5BC-3B60-4A1B-84D0-7D8D8E0B6273}" srcOrd="0" destOrd="4" presId="urn:microsoft.com/office/officeart/2005/8/layout/vList5"/>
    <dgm:cxn modelId="{B453A0A0-F2EB-4606-A761-DB293448C1AF}" type="presOf" srcId="{3ABB3E66-991E-457F-9988-368FB7A89BFE}" destId="{F5132E08-D733-46BD-B5EC-E247BE4D44FA}" srcOrd="0" destOrd="0" presId="urn:microsoft.com/office/officeart/2005/8/layout/vList5"/>
    <dgm:cxn modelId="{96FD88A2-6D34-4C74-96EB-669742DCC3B1}" type="presOf" srcId="{2948407E-FF0D-4440-9782-7566CCF78269}" destId="{F5132E08-D733-46BD-B5EC-E247BE4D44FA}" srcOrd="0" destOrd="1" presId="urn:microsoft.com/office/officeart/2005/8/layout/vList5"/>
    <dgm:cxn modelId="{A27579B9-D25B-4242-8EC0-82C32E269863}" srcId="{51853A59-5D83-4E4D-BD93-485AF44E412C}" destId="{D1228E8C-054F-457F-AF0E-F74985AD6EDC}" srcOrd="2" destOrd="0" parTransId="{1ED1B1ED-A795-431A-B177-13C5A6835178}" sibTransId="{F13C6B8E-298F-48D8-91A2-F3740C0662ED}"/>
    <dgm:cxn modelId="{FE0859D2-5139-4CFA-AAA8-92B1733413D6}" srcId="{ED9CD9FA-15C3-489E-99A3-05AE1DF94B3D}" destId="{08CA25E8-2305-4F56-AFF8-B9370E71F592}" srcOrd="0" destOrd="0" parTransId="{D094CC99-1A77-40D6-861C-7B8174682F38}" sibTransId="{1A6B5535-663B-4566-9D73-A4DA4301C1F0}"/>
    <dgm:cxn modelId="{00FD9FDA-34FB-43F5-B1C7-74E15B8040D5}" srcId="{08CA25E8-2305-4F56-AFF8-B9370E71F592}" destId="{4C34D6F1-221C-43BE-A6E6-B4D66BACACF2}" srcOrd="1" destOrd="0" parTransId="{582CAE4B-4658-43BD-9874-014AB9118D30}" sibTransId="{A30B5C12-ABC0-4B2B-8FC9-BB4A70428105}"/>
    <dgm:cxn modelId="{1896E2E0-1965-4643-9B3E-0FA0E720DF8D}" type="presOf" srcId="{D1228E8C-054F-457F-AF0E-F74985AD6EDC}" destId="{F5132E08-D733-46BD-B5EC-E247BE4D44FA}" srcOrd="0" destOrd="2" presId="urn:microsoft.com/office/officeart/2005/8/layout/vList5"/>
    <dgm:cxn modelId="{21C294F0-DF11-4FFC-8BD7-755102D602F8}" type="presOf" srcId="{3B1FA022-0C4E-41A4-90AA-7D2A851128A5}" destId="{1048E5BC-3B60-4A1B-84D0-7D8D8E0B6273}" srcOrd="0" destOrd="0" presId="urn:microsoft.com/office/officeart/2005/8/layout/vList5"/>
    <dgm:cxn modelId="{ED93FCFF-4D63-4EDF-8B79-1407F71E9F73}" srcId="{08CA25E8-2305-4F56-AFF8-B9370E71F592}" destId="{9CB703E0-9B9B-4E58-ACFF-9B6BD51D0293}" srcOrd="2" destOrd="0" parTransId="{D7CA51B2-B153-42D6-9CB6-1965DA80D634}" sibTransId="{68664D26-2534-4B2A-B691-E7E99F2B513B}"/>
    <dgm:cxn modelId="{6E8E32AC-1D11-4A1D-AA35-4A472CA4F11A}" type="presParOf" srcId="{A884F0E9-76FF-4885-9F92-DA0847F97F6C}" destId="{5B23ABE2-8103-44F7-9F73-4C9739E2A791}" srcOrd="0" destOrd="0" presId="urn:microsoft.com/office/officeart/2005/8/layout/vList5"/>
    <dgm:cxn modelId="{F3AAB721-6B34-40E9-9157-0292A927F635}" type="presParOf" srcId="{5B23ABE2-8103-44F7-9F73-4C9739E2A791}" destId="{A5570CB6-F2C4-4855-A196-B8C759E073CF}" srcOrd="0" destOrd="0" presId="urn:microsoft.com/office/officeart/2005/8/layout/vList5"/>
    <dgm:cxn modelId="{CC0C4A48-B5E8-4F7E-8FB8-CE9E09368719}" type="presParOf" srcId="{5B23ABE2-8103-44F7-9F73-4C9739E2A791}" destId="{1048E5BC-3B60-4A1B-84D0-7D8D8E0B6273}" srcOrd="1" destOrd="0" presId="urn:microsoft.com/office/officeart/2005/8/layout/vList5"/>
    <dgm:cxn modelId="{BA7BDB01-75FE-46D6-B625-13DA49FE64F5}" type="presParOf" srcId="{A884F0E9-76FF-4885-9F92-DA0847F97F6C}" destId="{09C7115E-807C-4391-8642-0ED5FA7FD24E}" srcOrd="1" destOrd="0" presId="urn:microsoft.com/office/officeart/2005/8/layout/vList5"/>
    <dgm:cxn modelId="{C70E70E2-A60B-4AF2-8F0C-CCFCAD27DA70}" type="presParOf" srcId="{A884F0E9-76FF-4885-9F92-DA0847F97F6C}" destId="{CB89E7C7-3158-4D99-AA63-05580A34B78B}" srcOrd="2" destOrd="0" presId="urn:microsoft.com/office/officeart/2005/8/layout/vList5"/>
    <dgm:cxn modelId="{0693AADD-58D5-48E4-B459-680A3601400C}" type="presParOf" srcId="{CB89E7C7-3158-4D99-AA63-05580A34B78B}" destId="{9138D1AA-40F1-4007-9B7F-53E5EBDD2D4F}" srcOrd="0" destOrd="0" presId="urn:microsoft.com/office/officeart/2005/8/layout/vList5"/>
    <dgm:cxn modelId="{397C2019-8E56-4909-ACAC-E1C9BCEADD1B}" type="presParOf" srcId="{CB89E7C7-3158-4D99-AA63-05580A34B78B}" destId="{F5132E08-D733-46BD-B5EC-E247BE4D44FA}" srcOrd="1" destOrd="0" presId="urn:microsoft.com/office/officeart/2005/8/layout/vList5"/>
    <dgm:cxn modelId="{CA6CA619-0354-42D0-ADB2-A4050D6AC63C}" type="presParOf" srcId="{A884F0E9-76FF-4885-9F92-DA0847F97F6C}" destId="{A5B1A9FD-78FC-41F9-B5F8-457A06CE3D4F}" srcOrd="3" destOrd="0" presId="urn:microsoft.com/office/officeart/2005/8/layout/vList5"/>
    <dgm:cxn modelId="{B402777A-9DE0-4F46-9E7F-781564C3E3F5}" type="presParOf" srcId="{A884F0E9-76FF-4885-9F92-DA0847F97F6C}" destId="{AB30F3CC-CBDF-4939-BD6D-EEBBF491D157}" srcOrd="4" destOrd="0" presId="urn:microsoft.com/office/officeart/2005/8/layout/vList5"/>
    <dgm:cxn modelId="{9E04FBB3-9AF1-4FC6-97F9-E253C0AD94AB}" type="presParOf" srcId="{AB30F3CC-CBDF-4939-BD6D-EEBBF491D157}" destId="{0A3C8C57-84E9-4D0D-8E71-B8E7EFFF85DF}" srcOrd="0" destOrd="0" presId="urn:microsoft.com/office/officeart/2005/8/layout/vList5"/>
    <dgm:cxn modelId="{594D1BF0-BA44-434C-93B8-C3C315793994}" type="presParOf" srcId="{AB30F3CC-CBDF-4939-BD6D-EEBBF491D157}" destId="{4A0C09B0-5261-4114-8C9E-700A72C4CF3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3C73D8-92AB-45AD-A1A1-E90735DCABF1}"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US"/>
        </a:p>
      </dgm:t>
    </dgm:pt>
    <dgm:pt modelId="{625AEFC9-D3A5-47F1-93AC-510A55558A8D}">
      <dgm:prSet phldrT="[Text]" custT="1"/>
      <dgm:spPr>
        <a:xfrm>
          <a:off x="0" y="1942"/>
          <a:ext cx="868700" cy="849176"/>
        </a:xfrm>
        <a:prstGeom prst="roundRect">
          <a:avLst/>
        </a:prstGeom>
        <a:solidFill>
          <a:srgbClr val="6CAC1C"/>
        </a:solidFill>
      </dgm:spPr>
      <dgm:t>
        <a:bodyPr/>
        <a:lstStyle/>
        <a:p>
          <a:pPr>
            <a:buNone/>
          </a:pPr>
          <a:r>
            <a:rPr lang="en" sz="1800" b="1" dirty="0">
              <a:solidFill>
                <a:schemeClr val="bg1"/>
              </a:solidFill>
              <a:latin typeface="Calibri" panose="020F0502020204030204"/>
              <a:ea typeface="+mn-ea"/>
              <a:cs typeface="+mn-cs"/>
            </a:rPr>
            <a:t>C1. Planning </a:t>
          </a:r>
          <a:endParaRPr lang="en-US" sz="1800" b="1" dirty="0">
            <a:solidFill>
              <a:schemeClr val="bg1"/>
            </a:solidFill>
            <a:latin typeface="Calibri" panose="020F0502020204030204"/>
            <a:ea typeface="+mn-ea"/>
            <a:cs typeface="+mn-cs"/>
          </a:endParaRPr>
        </a:p>
      </dgm:t>
    </dgm:pt>
    <dgm:pt modelId="{629F908C-2160-4050-897B-A81678166783}" type="parTrans" cxnId="{5FBB6005-9B6D-420C-9E03-CE32058DA212}">
      <dgm:prSet/>
      <dgm:spPr/>
      <dgm:t>
        <a:bodyPr/>
        <a:lstStyle/>
        <a:p>
          <a:endParaRPr lang="en-US"/>
        </a:p>
      </dgm:t>
    </dgm:pt>
    <dgm:pt modelId="{0A0F5029-FF15-4230-91A3-6D64EFF74C28}" type="sibTrans" cxnId="{5FBB6005-9B6D-420C-9E03-CE32058DA212}">
      <dgm:prSet/>
      <dgm:spPr/>
      <dgm:t>
        <a:bodyPr/>
        <a:lstStyle/>
        <a:p>
          <a:endParaRPr lang="en-US"/>
        </a:p>
      </dgm:t>
    </dgm:pt>
    <dgm:pt modelId="{7DFAEBDA-E3B7-4932-80CD-9D1ED56EF8FE}">
      <dgm:prSet phldrT="[Text]" custT="1"/>
      <dgm:spPr>
        <a:xfrm rot="5400000">
          <a:off x="4473607" y="-3518047"/>
          <a:ext cx="679340" cy="7889154"/>
        </a:xfrm>
        <a:prstGeom prst="round2SameRect">
          <a:avLst/>
        </a:prstGeom>
        <a:solidFill>
          <a:srgbClr val="D9E9D0"/>
        </a:solidFill>
      </dgm:spPr>
      <dgm:t>
        <a:bodyPr/>
        <a:lstStyle/>
        <a:p>
          <a:pPr>
            <a:buFont typeface="Calibri Light" panose="020F0302020204030204"/>
            <a:buNone/>
          </a:pPr>
          <a:r>
            <a:rPr lang="en" sz="1600" dirty="0">
              <a:latin typeface="Calibri" panose="020F0502020204030204"/>
              <a:ea typeface="+mn-ea"/>
              <a:cs typeface="+mn-cs"/>
            </a:rPr>
            <a:t>1a: National and sectoral public investment strategies and plans</a:t>
          </a:r>
          <a:endParaRPr lang="en-US" sz="1600" u="none" dirty="0">
            <a:latin typeface="Calibri" panose="020F0502020204030204"/>
            <a:ea typeface="+mn-ea"/>
            <a:cs typeface="+mn-cs"/>
          </a:endParaRPr>
        </a:p>
      </dgm:t>
    </dgm:pt>
    <dgm:pt modelId="{B90F0763-980E-4632-8D41-C8F41560D104}" type="parTrans" cxnId="{F5E402AD-0C96-46E6-88FC-9C94607CB409}">
      <dgm:prSet/>
      <dgm:spPr/>
      <dgm:t>
        <a:bodyPr/>
        <a:lstStyle/>
        <a:p>
          <a:endParaRPr lang="en-US"/>
        </a:p>
      </dgm:t>
    </dgm:pt>
    <dgm:pt modelId="{F7A11677-BF5B-4110-AFB1-AE2712C20423}" type="sibTrans" cxnId="{F5E402AD-0C96-46E6-88FC-9C94607CB409}">
      <dgm:prSet/>
      <dgm:spPr/>
      <dgm:t>
        <a:bodyPr/>
        <a:lstStyle/>
        <a:p>
          <a:endParaRPr lang="en-US"/>
        </a:p>
      </dgm:t>
    </dgm:pt>
    <dgm:pt modelId="{6C56E8ED-C03B-4DA3-8E00-35EFCFCE00A0}">
      <dgm:prSet phldrT="[Text]" custT="1"/>
      <dgm:spPr>
        <a:xfrm flipH="1">
          <a:off x="0" y="893577"/>
          <a:ext cx="868672" cy="849176"/>
        </a:xfrm>
        <a:prstGeom prst="roundRect">
          <a:avLst/>
        </a:prstGeom>
        <a:solidFill>
          <a:srgbClr val="7BC62B"/>
        </a:solidFill>
      </dgm:spPr>
      <dgm:t>
        <a:bodyPr/>
        <a:lstStyle/>
        <a:p>
          <a:pPr>
            <a:buNone/>
          </a:pPr>
          <a:r>
            <a:rPr lang="en" sz="1800" b="1" kern="1200" noProof="0" dirty="0">
              <a:solidFill>
                <a:schemeClr val="bg1"/>
              </a:solidFill>
              <a:latin typeface="Calibri" panose="020F0502020204030204"/>
              <a:ea typeface="+mn-ea"/>
              <a:cs typeface="+mn-cs"/>
            </a:rPr>
            <a:t>C2. Coordination between entities</a:t>
          </a:r>
        </a:p>
      </dgm:t>
    </dgm:pt>
    <dgm:pt modelId="{300481FC-47A6-4281-9C81-89DCF12C1546}" type="parTrans" cxnId="{3528C5B0-020A-4D7E-95D7-9C5BF003D9F2}">
      <dgm:prSet/>
      <dgm:spPr/>
      <dgm:t>
        <a:bodyPr/>
        <a:lstStyle/>
        <a:p>
          <a:endParaRPr lang="en-US"/>
        </a:p>
      </dgm:t>
    </dgm:pt>
    <dgm:pt modelId="{A58D22D1-AEE2-438A-AD0F-4C497C7A55AF}" type="sibTrans" cxnId="{3528C5B0-020A-4D7E-95D7-9C5BF003D9F2}">
      <dgm:prSet/>
      <dgm:spPr/>
      <dgm:t>
        <a:bodyPr/>
        <a:lstStyle/>
        <a:p>
          <a:endParaRPr lang="en-US"/>
        </a:p>
      </dgm:t>
    </dgm:pt>
    <dgm:pt modelId="{DF8442C3-9FD6-4B93-B1E9-A882CC6B59D6}">
      <dgm:prSet phldrT="[Text]" custT="1"/>
      <dgm:spPr>
        <a:xfrm rot="5400000">
          <a:off x="4476165" y="-2628998"/>
          <a:ext cx="679340" cy="7894327"/>
        </a:xfrm>
        <a:prstGeom prst="round2SameRect">
          <a:avLst/>
        </a:prstGeom>
        <a:solidFill>
          <a:srgbClr val="D9E9D0"/>
        </a:solidFill>
      </dgm:spPr>
      <dgm:t>
        <a:bodyPr/>
        <a:lstStyle/>
        <a:p>
          <a:pPr>
            <a:buFont typeface="Calibri Light" panose="020F0302020204030204"/>
            <a:buNone/>
          </a:pPr>
          <a:r>
            <a:rPr lang="en" sz="1600" kern="1200" noProof="0" dirty="0">
              <a:latin typeface="Calibri" panose="020F0502020204030204"/>
              <a:ea typeface="+mn-ea"/>
              <a:cs typeface="+mn-cs"/>
            </a:rPr>
            <a:t>2a: Coordination at central government level</a:t>
          </a:r>
          <a:endParaRPr lang="pt-PT" sz="1600" u="none" kern="1200" noProof="0" dirty="0">
            <a:latin typeface="Calibri" panose="020F0502020204030204"/>
            <a:ea typeface="+mn-ea"/>
            <a:cs typeface="+mn-cs"/>
          </a:endParaRPr>
        </a:p>
      </dgm:t>
    </dgm:pt>
    <dgm:pt modelId="{AEA42586-ED3A-46AA-92B5-E261BD6194A6}" type="parTrans" cxnId="{096930A4-9BD5-4C4C-A34C-9F6CDE2B37C2}">
      <dgm:prSet/>
      <dgm:spPr/>
      <dgm:t>
        <a:bodyPr/>
        <a:lstStyle/>
        <a:p>
          <a:endParaRPr lang="en-US"/>
        </a:p>
      </dgm:t>
    </dgm:pt>
    <dgm:pt modelId="{6AC01D46-6BF3-40A7-9DFD-65F7EC0ECD4F}" type="sibTrans" cxnId="{096930A4-9BD5-4C4C-A34C-9F6CDE2B37C2}">
      <dgm:prSet/>
      <dgm:spPr/>
      <dgm:t>
        <a:bodyPr/>
        <a:lstStyle/>
        <a:p>
          <a:endParaRPr lang="en-US"/>
        </a:p>
      </dgm:t>
    </dgm:pt>
    <dgm:pt modelId="{115175A5-02F8-4EFE-8B07-8BF8B2CFEEEC}">
      <dgm:prSet phldrT="[Text]" custT="1"/>
      <dgm:spPr>
        <a:xfrm rot="5400000">
          <a:off x="4476165" y="-2628998"/>
          <a:ext cx="679340" cy="7894327"/>
        </a:xfrm>
        <a:prstGeom prst="round2SameRect">
          <a:avLst/>
        </a:prstGeom>
        <a:solidFill>
          <a:srgbClr val="D9E9D0"/>
        </a:solidFill>
      </dgm:spPr>
      <dgm:t>
        <a:bodyPr/>
        <a:lstStyle/>
        <a:p>
          <a:pPr>
            <a:buFont typeface="Calibri Light" panose="020F0302020204030204"/>
            <a:buNone/>
          </a:pPr>
          <a:r>
            <a:rPr lang="en" sz="1600" kern="1200" noProof="0" dirty="0">
              <a:latin typeface="Calibri" panose="020F0502020204030204"/>
              <a:ea typeface="+mn-ea"/>
              <a:cs typeface="+mn-cs"/>
            </a:rPr>
            <a:t>2b: Coordination with subnational authorities  </a:t>
          </a:r>
          <a:endParaRPr lang="pt-PT" sz="1600" kern="1200" noProof="0" dirty="0">
            <a:solidFill>
              <a:srgbClr val="000000">
                <a:hueOff val="0"/>
                <a:satOff val="0"/>
                <a:lumOff val="0"/>
                <a:alphaOff val="0"/>
              </a:srgbClr>
            </a:solidFill>
            <a:latin typeface="Calibri" panose="020F0502020204030204"/>
            <a:ea typeface="+mn-ea"/>
            <a:cs typeface="+mn-cs"/>
          </a:endParaRPr>
        </a:p>
      </dgm:t>
    </dgm:pt>
    <dgm:pt modelId="{B314A42C-6E1A-43CE-9258-C7C0701F7D31}" type="parTrans" cxnId="{610AF177-472C-4EB2-A2AF-3D2037DCF699}">
      <dgm:prSet/>
      <dgm:spPr/>
      <dgm:t>
        <a:bodyPr/>
        <a:lstStyle/>
        <a:p>
          <a:endParaRPr lang="en-US"/>
        </a:p>
      </dgm:t>
    </dgm:pt>
    <dgm:pt modelId="{95164312-0731-484E-91A1-A10C799215D9}" type="sibTrans" cxnId="{610AF177-472C-4EB2-A2AF-3D2037DCF699}">
      <dgm:prSet/>
      <dgm:spPr/>
      <dgm:t>
        <a:bodyPr/>
        <a:lstStyle/>
        <a:p>
          <a:endParaRPr lang="en-US"/>
        </a:p>
      </dgm:t>
    </dgm:pt>
    <dgm:pt modelId="{2F24D321-B1FD-4E69-BEC9-6B2E1CD2B3F6}">
      <dgm:prSet phldrT="[Text]" custT="1"/>
      <dgm:spPr>
        <a:xfrm>
          <a:off x="0" y="1785211"/>
          <a:ext cx="898589" cy="849176"/>
        </a:xfrm>
        <a:prstGeom prst="roundRect">
          <a:avLst/>
        </a:prstGeom>
        <a:solidFill>
          <a:srgbClr val="8ACE4C"/>
        </a:solidFill>
      </dgm:spPr>
      <dgm:t>
        <a:bodyPr/>
        <a:lstStyle/>
        <a:p>
          <a:pPr>
            <a:spcAft>
              <a:spcPts val="0"/>
            </a:spcAft>
            <a:buNone/>
          </a:pPr>
          <a:r>
            <a:rPr lang="en" sz="1800" b="1" kern="1200" dirty="0">
              <a:solidFill>
                <a:schemeClr val="bg1"/>
              </a:solidFill>
              <a:latin typeface="Calibri" panose="020F0502020204030204"/>
              <a:ea typeface="+mn-ea"/>
              <a:cs typeface="+mn-cs"/>
            </a:rPr>
            <a:t>C3. Evaluation </a:t>
          </a:r>
        </a:p>
        <a:p>
          <a:pPr>
            <a:spcAft>
              <a:spcPts val="0"/>
            </a:spcAft>
            <a:buNone/>
          </a:pPr>
          <a:r>
            <a:rPr lang="en" sz="1800" b="1" kern="1200" dirty="0">
              <a:solidFill>
                <a:schemeClr val="bg1"/>
              </a:solidFill>
              <a:latin typeface="Calibri" panose="020F0502020204030204"/>
              <a:ea typeface="+mn-ea"/>
              <a:cs typeface="+mn-cs"/>
            </a:rPr>
            <a:t>ex ante and </a:t>
          </a:r>
        </a:p>
        <a:p>
          <a:pPr>
            <a:spcAft>
              <a:spcPct val="35000"/>
            </a:spcAft>
            <a:buNone/>
          </a:pPr>
          <a:r>
            <a:rPr lang="en" sz="1800" b="1" kern="1200" dirty="0">
              <a:solidFill>
                <a:schemeClr val="bg1"/>
              </a:solidFill>
              <a:latin typeface="Calibri" panose="020F0502020204030204"/>
              <a:ea typeface="+mn-ea"/>
              <a:cs typeface="+mn-cs"/>
            </a:rPr>
            <a:t>Project selection</a:t>
          </a:r>
          <a:endParaRPr lang="en-US" sz="1800" b="1" kern="1200" dirty="0">
            <a:solidFill>
              <a:schemeClr val="bg1"/>
            </a:solidFill>
            <a:latin typeface="Calibri" panose="020F0502020204030204"/>
            <a:ea typeface="+mn-ea"/>
            <a:cs typeface="+mn-cs"/>
          </a:endParaRPr>
        </a:p>
      </dgm:t>
    </dgm:pt>
    <dgm:pt modelId="{A8042577-5F11-4AB1-BABD-1008F277B56D}" type="parTrans" cxnId="{1FBBB63C-894F-4D68-8B9D-16BD9FF3649A}">
      <dgm:prSet/>
      <dgm:spPr/>
      <dgm:t>
        <a:bodyPr/>
        <a:lstStyle/>
        <a:p>
          <a:endParaRPr lang="en-US"/>
        </a:p>
      </dgm:t>
    </dgm:pt>
    <dgm:pt modelId="{4E7448FB-B4E5-43EC-AB1F-EC658D56D118}" type="sibTrans" cxnId="{1FBBB63C-894F-4D68-8B9D-16BD9FF3649A}">
      <dgm:prSet/>
      <dgm:spPr/>
      <dgm:t>
        <a:bodyPr/>
        <a:lstStyle/>
        <a:p>
          <a:endParaRPr lang="en-US"/>
        </a:p>
      </dgm:t>
    </dgm:pt>
    <dgm:pt modelId="{311BD125-5944-4244-95A9-377F31378EE4}">
      <dgm:prSet phldrT="[Text]" custT="1"/>
      <dgm:spPr>
        <a:xfrm rot="5400000">
          <a:off x="4491476" y="-1750028"/>
          <a:ext cx="679340" cy="7863705"/>
        </a:xfrm>
        <a:prstGeom prst="round2SameRect">
          <a:avLst/>
        </a:prstGeom>
        <a:solidFill>
          <a:srgbClr val="D9E9D0"/>
        </a:solidFill>
      </dgm:spPr>
      <dgm:t>
        <a:bodyPr/>
        <a:lstStyle/>
        <a:p>
          <a:pPr>
            <a:buFont typeface="Calibri Light" panose="020F0302020204030204"/>
            <a:buNone/>
          </a:pPr>
          <a:r>
            <a:rPr lang="en" sz="1600" noProof="0" dirty="0">
              <a:latin typeface="Calibri" panose="020F0502020204030204"/>
              <a:ea typeface="+mn-ea"/>
              <a:cs typeface="+mn-cs"/>
            </a:rPr>
            <a:t>3rd: Ex-ante evaluation of major projects that integrate climate considerations</a:t>
          </a:r>
          <a:endParaRPr lang="fr-FR" sz="1600" noProof="0" dirty="0">
            <a:latin typeface="Calibri" panose="020F0502020204030204"/>
            <a:ea typeface="+mn-ea"/>
            <a:cs typeface="+mn-cs"/>
          </a:endParaRPr>
        </a:p>
      </dgm:t>
    </dgm:pt>
    <dgm:pt modelId="{E3D4FEF0-945F-47EE-B28E-33DD5E35C235}" type="parTrans" cxnId="{C23AEA3F-B419-4116-9AF2-D8ABE1897020}">
      <dgm:prSet/>
      <dgm:spPr/>
      <dgm:t>
        <a:bodyPr/>
        <a:lstStyle/>
        <a:p>
          <a:endParaRPr lang="en-US"/>
        </a:p>
      </dgm:t>
    </dgm:pt>
    <dgm:pt modelId="{41CCF90C-A08D-4638-841D-015FC461EEDD}" type="sibTrans" cxnId="{C23AEA3F-B419-4116-9AF2-D8ABE1897020}">
      <dgm:prSet/>
      <dgm:spPr/>
      <dgm:t>
        <a:bodyPr/>
        <a:lstStyle/>
        <a:p>
          <a:endParaRPr lang="en-US"/>
        </a:p>
      </dgm:t>
    </dgm:pt>
    <dgm:pt modelId="{58A5352F-6149-46A3-A89D-F8488689B44A}">
      <dgm:prSet custT="1"/>
      <dgm:spPr>
        <a:xfrm>
          <a:off x="0" y="2676846"/>
          <a:ext cx="868672" cy="849176"/>
        </a:xfrm>
        <a:prstGeom prst="roundRect">
          <a:avLst/>
        </a:prstGeom>
        <a:solidFill>
          <a:srgbClr val="9CCF73"/>
        </a:solidFill>
      </dgm:spPr>
      <dgm:t>
        <a:bodyPr/>
        <a:lstStyle/>
        <a:p>
          <a:pPr>
            <a:buNone/>
          </a:pPr>
          <a:r>
            <a:rPr lang="en" sz="1800" b="1" kern="1200" dirty="0">
              <a:solidFill>
                <a:schemeClr val="bg1"/>
              </a:solidFill>
              <a:latin typeface="Calibri" panose="020F0502020204030204"/>
              <a:ea typeface="+mn-ea"/>
              <a:cs typeface="+mn-cs"/>
            </a:rPr>
            <a:t>C4. Budgeting and project portfolio management</a:t>
          </a:r>
          <a:endParaRPr lang="en-US" sz="1800" b="1" kern="1200" dirty="0">
            <a:solidFill>
              <a:schemeClr val="bg1"/>
            </a:solidFill>
            <a:latin typeface="Calibri" panose="020F0502020204030204"/>
            <a:ea typeface="+mn-ea"/>
            <a:cs typeface="+mn-cs"/>
          </a:endParaRPr>
        </a:p>
      </dgm:t>
    </dgm:pt>
    <dgm:pt modelId="{10745781-353A-464E-81D7-2CF30E35419E}" type="parTrans" cxnId="{09A749AE-08C7-46EF-9B11-AACA2055E384}">
      <dgm:prSet/>
      <dgm:spPr/>
      <dgm:t>
        <a:bodyPr/>
        <a:lstStyle/>
        <a:p>
          <a:endParaRPr lang="en-US"/>
        </a:p>
      </dgm:t>
    </dgm:pt>
    <dgm:pt modelId="{319AA918-A475-4D87-BF5E-614CDA04E279}" type="sibTrans" cxnId="{09A749AE-08C7-46EF-9B11-AACA2055E384}">
      <dgm:prSet/>
      <dgm:spPr/>
      <dgm:t>
        <a:bodyPr/>
        <a:lstStyle/>
        <a:p>
          <a:endParaRPr lang="en-US"/>
        </a:p>
      </dgm:t>
    </dgm:pt>
    <dgm:pt modelId="{4E16BA2E-050E-412C-A8FE-D265BF610EC5}">
      <dgm:prSet custT="1"/>
      <dgm:spPr>
        <a:xfrm>
          <a:off x="0" y="3568481"/>
          <a:ext cx="867824" cy="849176"/>
        </a:xfrm>
        <a:prstGeom prst="roundRect">
          <a:avLst/>
        </a:prstGeom>
        <a:solidFill>
          <a:srgbClr val="B0D497"/>
        </a:solidFill>
      </dgm:spPr>
      <dgm:t>
        <a:bodyPr/>
        <a:lstStyle/>
        <a:p>
          <a:pPr>
            <a:buNone/>
          </a:pPr>
          <a:r>
            <a:rPr lang="en" sz="1800" b="1" kern="1200" dirty="0">
              <a:solidFill>
                <a:schemeClr val="bg1"/>
              </a:solidFill>
              <a:latin typeface="Calibri" panose="020F0502020204030204"/>
              <a:ea typeface="+mn-ea"/>
              <a:cs typeface="+mn-cs"/>
            </a:rPr>
            <a:t>C5. Risk management  </a:t>
          </a:r>
        </a:p>
      </dgm:t>
    </dgm:pt>
    <dgm:pt modelId="{9A75E27C-D5EA-461E-8BE2-AA9F02002251}" type="parTrans" cxnId="{934BB202-AFA6-4829-9ABF-77FDB031F373}">
      <dgm:prSet/>
      <dgm:spPr/>
      <dgm:t>
        <a:bodyPr/>
        <a:lstStyle/>
        <a:p>
          <a:endParaRPr lang="en-US"/>
        </a:p>
      </dgm:t>
    </dgm:pt>
    <dgm:pt modelId="{3E157E68-2507-4606-8A86-8DEB3E99704A}" type="sibTrans" cxnId="{934BB202-AFA6-4829-9ABF-77FDB031F373}">
      <dgm:prSet/>
      <dgm:spPr/>
      <dgm:t>
        <a:bodyPr/>
        <a:lstStyle/>
        <a:p>
          <a:endParaRPr lang="en-US"/>
        </a:p>
      </dgm:t>
    </dgm:pt>
    <dgm:pt modelId="{D7657266-AF31-4DA0-8715-D32823D4CA90}">
      <dgm:prSet custT="1"/>
      <dgm:spPr>
        <a:xfrm rot="5400000">
          <a:off x="4476165" y="-845728"/>
          <a:ext cx="679340" cy="7894327"/>
        </a:xfrm>
        <a:prstGeom prst="round2SameRect">
          <a:avLst/>
        </a:prstGeom>
        <a:solidFill>
          <a:srgbClr val="D9E9D0"/>
        </a:solidFill>
      </dgm:spPr>
      <dgm:t>
        <a:bodyPr/>
        <a:lstStyle/>
        <a:p>
          <a:pPr>
            <a:buFont typeface="Calibri Light" panose="020F0302020204030204"/>
            <a:buNone/>
          </a:pPr>
          <a:r>
            <a:rPr lang="en" sz="1600" kern="1200" dirty="0">
              <a:solidFill>
                <a:srgbClr val="000000">
                  <a:hueOff val="0"/>
                  <a:satOff val="0"/>
                  <a:lumOff val="0"/>
                  <a:alphaOff val="0"/>
                </a:srgbClr>
              </a:solidFill>
              <a:latin typeface="Calibri" panose="020F0502020204030204"/>
              <a:ea typeface="+mn-ea"/>
              <a:cs typeface="+mn-cs"/>
            </a:rPr>
            <a:t>4a: Identification of climate-related public investments</a:t>
          </a:r>
          <a:endParaRPr lang="en-US" sz="1600" kern="1200" dirty="0">
            <a:solidFill>
              <a:srgbClr val="000000">
                <a:hueOff val="0"/>
                <a:satOff val="0"/>
                <a:lumOff val="0"/>
                <a:alphaOff val="0"/>
              </a:srgbClr>
            </a:solidFill>
            <a:latin typeface="Calibri" panose="020F0502020204030204"/>
            <a:ea typeface="+mn-ea"/>
            <a:cs typeface="+mn-cs"/>
          </a:endParaRPr>
        </a:p>
      </dgm:t>
    </dgm:pt>
    <dgm:pt modelId="{88C4FCFC-925A-47A1-9865-C5E8492AAA60}" type="parTrans" cxnId="{5172EC9D-CF85-4378-81D0-170D1DBD606A}">
      <dgm:prSet/>
      <dgm:spPr/>
      <dgm:t>
        <a:bodyPr/>
        <a:lstStyle/>
        <a:p>
          <a:endParaRPr lang="en-US"/>
        </a:p>
      </dgm:t>
    </dgm:pt>
    <dgm:pt modelId="{A6981E1D-BCAB-4540-ACDE-EC2C5E611588}" type="sibTrans" cxnId="{5172EC9D-CF85-4378-81D0-170D1DBD606A}">
      <dgm:prSet/>
      <dgm:spPr/>
      <dgm:t>
        <a:bodyPr/>
        <a:lstStyle/>
        <a:p>
          <a:endParaRPr lang="en-US"/>
        </a:p>
      </dgm:t>
    </dgm:pt>
    <dgm:pt modelId="{E228AFD8-076B-4E52-86DE-E392A8C67F6D}">
      <dgm:prSet custT="1"/>
      <dgm:spPr>
        <a:xfrm rot="5400000">
          <a:off x="4475328" y="45894"/>
          <a:ext cx="679340" cy="7894349"/>
        </a:xfrm>
        <a:prstGeom prst="round2SameRect">
          <a:avLst/>
        </a:prstGeom>
        <a:solidFill>
          <a:srgbClr val="D9E9D0"/>
        </a:solidFill>
      </dgm:spPr>
      <dgm:t>
        <a:bodyPr/>
        <a:lstStyle/>
        <a:p>
          <a:pPr>
            <a:buFont typeface="Calibri Light" panose="020F0302020204030204"/>
            <a:buNone/>
          </a:pPr>
          <a:r>
            <a:rPr lang="en" sz="1600" u="none" kern="1200" noProof="0" dirty="0">
              <a:solidFill>
                <a:schemeClr val="tx1"/>
              </a:solidFill>
              <a:latin typeface="Calibri" panose="020F0502020204030204"/>
              <a:ea typeface="+mn-ea"/>
              <a:cs typeface="+mn-cs"/>
            </a:rPr>
            <a:t>5a: Disaster Risk Management Strategy</a:t>
          </a:r>
          <a:endParaRPr lang="fr-FR" sz="1600" u="none" kern="1200" noProof="0" dirty="0">
            <a:solidFill>
              <a:schemeClr val="tx1"/>
            </a:solidFill>
            <a:latin typeface="Calibri" panose="020F0502020204030204"/>
            <a:ea typeface="+mn-ea"/>
            <a:cs typeface="+mn-cs"/>
          </a:endParaRPr>
        </a:p>
      </dgm:t>
    </dgm:pt>
    <dgm:pt modelId="{68A20005-E328-4CA2-A589-A9AC38F90F22}" type="parTrans" cxnId="{1E692893-D2D2-4962-A319-55C7D2183FE3}">
      <dgm:prSet/>
      <dgm:spPr/>
      <dgm:t>
        <a:bodyPr/>
        <a:lstStyle/>
        <a:p>
          <a:endParaRPr lang="en-US"/>
        </a:p>
      </dgm:t>
    </dgm:pt>
    <dgm:pt modelId="{51E83DD3-B1B2-4F7F-A09A-4C5986FD9B77}" type="sibTrans" cxnId="{1E692893-D2D2-4962-A319-55C7D2183FE3}">
      <dgm:prSet/>
      <dgm:spPr/>
      <dgm:t>
        <a:bodyPr/>
        <a:lstStyle/>
        <a:p>
          <a:endParaRPr lang="en-US"/>
        </a:p>
      </dgm:t>
    </dgm:pt>
    <dgm:pt modelId="{9CCB001D-F14F-473F-B08A-9AB6D98D7361}">
      <dgm:prSet phldrT="[Text]" custT="1"/>
      <dgm:spPr>
        <a:xfrm rot="5400000">
          <a:off x="4476165" y="-2628998"/>
          <a:ext cx="679340" cy="7894327"/>
        </a:xfrm>
        <a:solidFill>
          <a:srgbClr val="D9E9D0"/>
        </a:solidFill>
      </dgm:spPr>
      <dgm:t>
        <a:bodyPr/>
        <a:lstStyle/>
        <a:p>
          <a:pPr>
            <a:buFont typeface="Calibri Light" panose="020F0302020204030204"/>
            <a:buNone/>
          </a:pPr>
          <a:r>
            <a:rPr lang="en" sz="1600" kern="1200" noProof="0" dirty="0">
              <a:latin typeface="Calibri" panose="020F0502020204030204"/>
              <a:ea typeface="+mn-ea"/>
              <a:cs typeface="+mn-cs"/>
            </a:rPr>
            <a:t>2c: Coordination with public enterprises </a:t>
          </a:r>
        </a:p>
      </dgm:t>
    </dgm:pt>
    <dgm:pt modelId="{59E5E751-3CEB-4B91-ACAA-64C7A3CB40C6}" type="parTrans" cxnId="{9BAEE8BB-F240-4CC6-9893-1CE50597648F}">
      <dgm:prSet/>
      <dgm:spPr/>
      <dgm:t>
        <a:bodyPr/>
        <a:lstStyle/>
        <a:p>
          <a:endParaRPr lang="en-US"/>
        </a:p>
      </dgm:t>
    </dgm:pt>
    <dgm:pt modelId="{62B15A35-DC84-4BEA-BA62-C6FFF4DEC7AD}" type="sibTrans" cxnId="{9BAEE8BB-F240-4CC6-9893-1CE50597648F}">
      <dgm:prSet/>
      <dgm:spPr/>
      <dgm:t>
        <a:bodyPr/>
        <a:lstStyle/>
        <a:p>
          <a:endParaRPr lang="en-US"/>
        </a:p>
      </dgm:t>
    </dgm:pt>
    <dgm:pt modelId="{BFC55581-30D8-4C46-92FF-DBA8002B9842}">
      <dgm:prSet custT="1"/>
      <dgm:spPr>
        <a:solidFill>
          <a:srgbClr val="D9E9D0"/>
        </a:solidFill>
      </dgm:spPr>
      <dgm:t>
        <a:bodyPr/>
        <a:lstStyle/>
        <a:p>
          <a:pPr>
            <a:buFont typeface="Calibri Light" panose="020F0302020204030204"/>
            <a:buNone/>
          </a:pPr>
          <a:r>
            <a:rPr lang="en" sz="1600" dirty="0">
              <a:latin typeface="Calibri" panose="020F0502020204030204"/>
              <a:ea typeface="+mn-ea"/>
              <a:cs typeface="+mn-cs"/>
            </a:rPr>
            <a:t>1b: Spatial planning and building codes</a:t>
          </a:r>
          <a:endParaRPr lang="en-US" sz="1600" dirty="0">
            <a:latin typeface="Calibri" panose="020F0502020204030204"/>
            <a:ea typeface="+mn-ea"/>
            <a:cs typeface="+mn-cs"/>
          </a:endParaRPr>
        </a:p>
      </dgm:t>
    </dgm:pt>
    <dgm:pt modelId="{61A99954-0F8D-43E6-8C3B-585B302F0B38}" type="parTrans" cxnId="{00C127BA-7FE1-4098-B896-641F0E1D6646}">
      <dgm:prSet/>
      <dgm:spPr/>
      <dgm:t>
        <a:bodyPr/>
        <a:lstStyle/>
        <a:p>
          <a:endParaRPr lang="en-US"/>
        </a:p>
      </dgm:t>
    </dgm:pt>
    <dgm:pt modelId="{ECDBCE71-D88B-4E88-8924-FA17F9415F05}" type="sibTrans" cxnId="{00C127BA-7FE1-4098-B896-641F0E1D6646}">
      <dgm:prSet/>
      <dgm:spPr/>
      <dgm:t>
        <a:bodyPr/>
        <a:lstStyle/>
        <a:p>
          <a:endParaRPr lang="en-US"/>
        </a:p>
      </dgm:t>
    </dgm:pt>
    <dgm:pt modelId="{BBDB37F9-1EB4-4267-AC5C-BCD4C9A9EDC4}">
      <dgm:prSet custT="1"/>
      <dgm:spPr>
        <a:solidFill>
          <a:srgbClr val="D9E9D0"/>
        </a:solidFill>
      </dgm:spPr>
      <dgm:t>
        <a:bodyPr/>
        <a:lstStyle/>
        <a:p>
          <a:pPr>
            <a:buFont typeface="Calibri Light" panose="020F0302020204030204"/>
            <a:buNone/>
          </a:pPr>
          <a:r>
            <a:rPr lang="en" sz="1600" dirty="0">
              <a:latin typeface="Calibri" panose="020F0502020204030204"/>
              <a:ea typeface="+mn-ea"/>
              <a:cs typeface="+mn-cs"/>
            </a:rPr>
            <a:t>1c: Central government support for climate-sensitive public investment planning</a:t>
          </a:r>
          <a:endParaRPr lang="en-US" sz="1600" dirty="0">
            <a:latin typeface="Calibri" panose="020F0502020204030204"/>
            <a:ea typeface="+mn-ea"/>
            <a:cs typeface="+mn-cs"/>
          </a:endParaRPr>
        </a:p>
      </dgm:t>
    </dgm:pt>
    <dgm:pt modelId="{013B07E4-26A2-42BE-8EDC-4C31575320CD}" type="parTrans" cxnId="{071EDC17-C696-4DCA-90F3-848FDBFDCAF3}">
      <dgm:prSet/>
      <dgm:spPr/>
      <dgm:t>
        <a:bodyPr/>
        <a:lstStyle/>
        <a:p>
          <a:endParaRPr lang="en-US"/>
        </a:p>
      </dgm:t>
    </dgm:pt>
    <dgm:pt modelId="{8C1EB1B5-FB7B-4E56-9132-BE57BC86781D}" type="sibTrans" cxnId="{071EDC17-C696-4DCA-90F3-848FDBFDCAF3}">
      <dgm:prSet/>
      <dgm:spPr/>
      <dgm:t>
        <a:bodyPr/>
        <a:lstStyle/>
        <a:p>
          <a:endParaRPr lang="en-US"/>
        </a:p>
      </dgm:t>
    </dgm:pt>
    <dgm:pt modelId="{2510217F-D8C0-46B8-8539-8D7E98564635}">
      <dgm:prSet custT="1"/>
      <dgm:spPr>
        <a:solidFill>
          <a:srgbClr val="D9E9D0"/>
        </a:solidFill>
      </dgm:spPr>
      <dgm:t>
        <a:bodyPr/>
        <a:lstStyle/>
        <a:p>
          <a:pPr>
            <a:buFont typeface="Calibri Light" panose="020F0302020204030204"/>
            <a:buNone/>
          </a:pPr>
          <a:r>
            <a:rPr lang="en" sz="1600" noProof="0" dirty="0">
              <a:latin typeface="Calibri" panose="020F0502020204030204"/>
              <a:ea typeface="+mn-ea"/>
              <a:cs typeface="+mn-cs"/>
            </a:rPr>
            <a:t>3b: PPP framework and climate risk sharing</a:t>
          </a:r>
          <a:endParaRPr lang="en-US" sz="1600" noProof="0" dirty="0">
            <a:latin typeface="Calibri" panose="020F0502020204030204"/>
            <a:ea typeface="+mn-ea"/>
            <a:cs typeface="+mn-cs"/>
          </a:endParaRPr>
        </a:p>
      </dgm:t>
    </dgm:pt>
    <dgm:pt modelId="{EEB6F415-166E-4204-8020-337408E95E2F}" type="parTrans" cxnId="{25D9816D-A23B-4420-B969-EB33D36FBAB8}">
      <dgm:prSet/>
      <dgm:spPr/>
      <dgm:t>
        <a:bodyPr/>
        <a:lstStyle/>
        <a:p>
          <a:endParaRPr lang="en-US"/>
        </a:p>
      </dgm:t>
    </dgm:pt>
    <dgm:pt modelId="{79C09500-F73B-43D3-81DE-032951FAE7BF}" type="sibTrans" cxnId="{25D9816D-A23B-4420-B969-EB33D36FBAB8}">
      <dgm:prSet/>
      <dgm:spPr/>
      <dgm:t>
        <a:bodyPr/>
        <a:lstStyle/>
        <a:p>
          <a:endParaRPr lang="en-US"/>
        </a:p>
      </dgm:t>
    </dgm:pt>
    <dgm:pt modelId="{F2114282-3373-406B-BC0B-18E5F8E2B7C4}">
      <dgm:prSet custT="1"/>
      <dgm:spPr>
        <a:solidFill>
          <a:srgbClr val="D9E9D0"/>
        </a:solidFill>
      </dgm:spPr>
      <dgm:t>
        <a:bodyPr/>
        <a:lstStyle/>
        <a:p>
          <a:pPr>
            <a:buFont typeface="Calibri Light" panose="020F0302020204030204"/>
            <a:buNone/>
          </a:pPr>
          <a:r>
            <a:rPr lang="en" sz="1600" noProof="0" dirty="0">
              <a:latin typeface="Calibri" panose="020F0502020204030204"/>
              <a:ea typeface="+mn-ea"/>
              <a:cs typeface="+mn-cs"/>
            </a:rPr>
            <a:t>3c: Project selection based on climate considerations</a:t>
          </a:r>
          <a:endParaRPr lang="en-US" sz="1600" noProof="0" dirty="0">
            <a:latin typeface="Calibri" panose="020F0502020204030204"/>
            <a:ea typeface="+mn-ea"/>
            <a:cs typeface="+mn-cs"/>
          </a:endParaRPr>
        </a:p>
      </dgm:t>
    </dgm:pt>
    <dgm:pt modelId="{E34650FF-D466-4CB5-A39B-C4388F9B607B}" type="parTrans" cxnId="{F38D1F5A-FC6B-4516-9D8D-A18C74B429B4}">
      <dgm:prSet/>
      <dgm:spPr/>
      <dgm:t>
        <a:bodyPr/>
        <a:lstStyle/>
        <a:p>
          <a:endParaRPr lang="en-US"/>
        </a:p>
      </dgm:t>
    </dgm:pt>
    <dgm:pt modelId="{C64EA72C-DD2A-433A-A8C3-ED84BDCBA15D}" type="sibTrans" cxnId="{F38D1F5A-FC6B-4516-9D8D-A18C74B429B4}">
      <dgm:prSet/>
      <dgm:spPr/>
      <dgm:t>
        <a:bodyPr/>
        <a:lstStyle/>
        <a:p>
          <a:endParaRPr lang="en-US"/>
        </a:p>
      </dgm:t>
    </dgm:pt>
    <dgm:pt modelId="{6C74F8B8-D51F-43A0-917B-F5D8EEB997C9}">
      <dgm:prSet custT="1"/>
      <dgm:spPr>
        <a:xfrm rot="5400000">
          <a:off x="4476165" y="-845728"/>
          <a:ext cx="679340" cy="7894327"/>
        </a:xfrm>
        <a:solidFill>
          <a:srgbClr val="D9E9D0"/>
        </a:solidFill>
      </dgm:spPr>
      <dgm:t>
        <a:bodyPr/>
        <a:lstStyle/>
        <a:p>
          <a:pPr>
            <a:buFont typeface="Calibri Light" panose="020F0302020204030204"/>
            <a:buNone/>
          </a:pPr>
          <a:r>
            <a:rPr lang="en" sz="1600" kern="1200" dirty="0">
              <a:solidFill>
                <a:srgbClr val="000000">
                  <a:hueOff val="0"/>
                  <a:satOff val="0"/>
                  <a:lumOff val="0"/>
                  <a:alphaOff val="0"/>
                </a:srgbClr>
              </a:solidFill>
              <a:latin typeface="Calibri" panose="020F0502020204030204"/>
              <a:ea typeface="+mn-ea"/>
              <a:cs typeface="+mn-cs"/>
            </a:rPr>
            <a:t>4b: Ex-post evaluation of public investments in climate change adaptation and mitigation</a:t>
          </a:r>
          <a:endParaRPr lang="en-US" sz="1600" kern="1200" dirty="0">
            <a:solidFill>
              <a:srgbClr val="000000">
                <a:hueOff val="0"/>
                <a:satOff val="0"/>
                <a:lumOff val="0"/>
                <a:alphaOff val="0"/>
              </a:srgbClr>
            </a:solidFill>
            <a:latin typeface="Calibri" panose="020F0502020204030204"/>
            <a:ea typeface="+mn-ea"/>
            <a:cs typeface="+mn-cs"/>
          </a:endParaRPr>
        </a:p>
      </dgm:t>
    </dgm:pt>
    <dgm:pt modelId="{95AED4C5-727E-4A8D-A446-D2EC0C0191BE}" type="parTrans" cxnId="{EA1C508C-B669-4B6D-B042-A4E62F50CE26}">
      <dgm:prSet/>
      <dgm:spPr/>
      <dgm:t>
        <a:bodyPr/>
        <a:lstStyle/>
        <a:p>
          <a:endParaRPr lang="en-US"/>
        </a:p>
      </dgm:t>
    </dgm:pt>
    <dgm:pt modelId="{ED0CFA1F-0538-4501-B5DE-9BF1BC798515}" type="sibTrans" cxnId="{EA1C508C-B669-4B6D-B042-A4E62F50CE26}">
      <dgm:prSet/>
      <dgm:spPr/>
      <dgm:t>
        <a:bodyPr/>
        <a:lstStyle/>
        <a:p>
          <a:endParaRPr lang="en-US"/>
        </a:p>
      </dgm:t>
    </dgm:pt>
    <dgm:pt modelId="{FEC96690-21C8-4B13-A8E6-AC2B325475D3}">
      <dgm:prSet custT="1"/>
      <dgm:spPr>
        <a:xfrm rot="5400000">
          <a:off x="4476165" y="-845728"/>
          <a:ext cx="679340" cy="7894327"/>
        </a:xfrm>
        <a:solidFill>
          <a:srgbClr val="D9E9D0"/>
        </a:solidFill>
      </dgm:spPr>
      <dgm:t>
        <a:bodyPr/>
        <a:lstStyle/>
        <a:p>
          <a:pPr>
            <a:buFont typeface="Calibri Light" panose="020F0302020204030204"/>
            <a:buNone/>
          </a:pPr>
          <a:r>
            <a:rPr lang="en" sz="1600" kern="1200" dirty="0">
              <a:solidFill>
                <a:srgbClr val="000000">
                  <a:hueOff val="0"/>
                  <a:satOff val="0"/>
                  <a:lumOff val="0"/>
                  <a:alphaOff val="0"/>
                </a:srgbClr>
              </a:solidFill>
              <a:latin typeface="Calibri" panose="020F0502020204030204"/>
              <a:ea typeface="+mn-ea"/>
              <a:cs typeface="+mn-cs"/>
            </a:rPr>
            <a:t>4c: Management and maintenance of climate-sensitive assets</a:t>
          </a:r>
          <a:endParaRPr lang="en-US" sz="1600" kern="1200" dirty="0">
            <a:solidFill>
              <a:srgbClr val="000000">
                <a:hueOff val="0"/>
                <a:satOff val="0"/>
                <a:lumOff val="0"/>
                <a:alphaOff val="0"/>
              </a:srgbClr>
            </a:solidFill>
            <a:latin typeface="Calibri" panose="020F0502020204030204"/>
            <a:ea typeface="+mn-ea"/>
            <a:cs typeface="+mn-cs"/>
          </a:endParaRPr>
        </a:p>
      </dgm:t>
    </dgm:pt>
    <dgm:pt modelId="{FDCCD70B-1CF0-4D91-9F08-0DABE1EA636D}" type="parTrans" cxnId="{82CA67E2-CBF1-4475-BA1C-807A72525FF5}">
      <dgm:prSet/>
      <dgm:spPr/>
      <dgm:t>
        <a:bodyPr/>
        <a:lstStyle/>
        <a:p>
          <a:endParaRPr lang="en-US"/>
        </a:p>
      </dgm:t>
    </dgm:pt>
    <dgm:pt modelId="{205FAF34-FD6D-4527-9D0F-11D592790280}" type="sibTrans" cxnId="{82CA67E2-CBF1-4475-BA1C-807A72525FF5}">
      <dgm:prSet/>
      <dgm:spPr/>
      <dgm:t>
        <a:bodyPr/>
        <a:lstStyle/>
        <a:p>
          <a:endParaRPr lang="en-US"/>
        </a:p>
      </dgm:t>
    </dgm:pt>
    <dgm:pt modelId="{14839083-7E67-4887-BD8E-1EEC56E7D6C5}">
      <dgm:prSet custT="1"/>
      <dgm:spPr>
        <a:solidFill>
          <a:srgbClr val="D9E9D0"/>
        </a:solidFill>
      </dgm:spPr>
      <dgm:t>
        <a:bodyPr/>
        <a:lstStyle/>
        <a:p>
          <a:pPr>
            <a:buFont typeface="Calibri Light" panose="020F0302020204030204"/>
            <a:buNone/>
          </a:pPr>
          <a:r>
            <a:rPr lang="en" sz="1600" u="none" kern="1200" noProof="0" dirty="0">
              <a:solidFill>
                <a:schemeClr val="tx1"/>
              </a:solidFill>
              <a:latin typeface="Calibri" panose="020F0502020204030204"/>
              <a:ea typeface="+mn-ea"/>
              <a:cs typeface="+mn-cs"/>
            </a:rPr>
            <a:t>5b: Ex-ante financing to manage climate risks</a:t>
          </a:r>
          <a:endParaRPr lang="en-US" sz="1600" u="none" kern="1200" noProof="0" dirty="0">
            <a:solidFill>
              <a:schemeClr val="tx1"/>
            </a:solidFill>
            <a:latin typeface="Calibri" panose="020F0502020204030204"/>
            <a:ea typeface="+mn-ea"/>
            <a:cs typeface="+mn-cs"/>
          </a:endParaRPr>
        </a:p>
      </dgm:t>
    </dgm:pt>
    <dgm:pt modelId="{34E85F9A-32B5-40D4-BEAD-B3F91DE078FA}" type="parTrans" cxnId="{54E31C8C-2A49-4C2C-AE62-5492CBF3FAFB}">
      <dgm:prSet/>
      <dgm:spPr/>
      <dgm:t>
        <a:bodyPr/>
        <a:lstStyle/>
        <a:p>
          <a:endParaRPr lang="en-US"/>
        </a:p>
      </dgm:t>
    </dgm:pt>
    <dgm:pt modelId="{E1D4B579-4F2A-4D65-97D4-661F1AE94CF7}" type="sibTrans" cxnId="{54E31C8C-2A49-4C2C-AE62-5492CBF3FAFB}">
      <dgm:prSet/>
      <dgm:spPr/>
      <dgm:t>
        <a:bodyPr/>
        <a:lstStyle/>
        <a:p>
          <a:endParaRPr lang="en-US"/>
        </a:p>
      </dgm:t>
    </dgm:pt>
    <dgm:pt modelId="{ECA45B3F-1106-4A33-9B4E-86994FF6183C}">
      <dgm:prSet custT="1"/>
      <dgm:spPr>
        <a:solidFill>
          <a:srgbClr val="D9E9D0"/>
        </a:solidFill>
      </dgm:spPr>
      <dgm:t>
        <a:bodyPr/>
        <a:lstStyle/>
        <a:p>
          <a:pPr>
            <a:buFont typeface="Calibri Light" panose="020F0302020204030204"/>
            <a:buNone/>
          </a:pPr>
          <a:r>
            <a:rPr lang="en" sz="1600" u="none" kern="1200" noProof="0" dirty="0">
              <a:solidFill>
                <a:schemeClr val="tx1"/>
              </a:solidFill>
              <a:latin typeface="Calibri" panose="020F0502020204030204"/>
              <a:ea typeface="+mn-ea"/>
              <a:cs typeface="+mn-cs"/>
            </a:rPr>
            <a:t>5c: Fiscal risks, including climate-related risks</a:t>
          </a:r>
          <a:endParaRPr lang="en-US" sz="1600" u="none" kern="1200" noProof="0" dirty="0">
            <a:solidFill>
              <a:schemeClr val="tx1"/>
            </a:solidFill>
            <a:latin typeface="Calibri" panose="020F0502020204030204"/>
            <a:ea typeface="+mn-ea"/>
            <a:cs typeface="+mn-cs"/>
          </a:endParaRPr>
        </a:p>
      </dgm:t>
    </dgm:pt>
    <dgm:pt modelId="{1CD6B49C-3B5C-48F9-8D41-D7C89C347753}" type="parTrans" cxnId="{B080F191-B153-4273-9825-462FA892CD04}">
      <dgm:prSet/>
      <dgm:spPr/>
      <dgm:t>
        <a:bodyPr/>
        <a:lstStyle/>
        <a:p>
          <a:endParaRPr lang="en-US"/>
        </a:p>
      </dgm:t>
    </dgm:pt>
    <dgm:pt modelId="{E8C0165C-D8DF-4501-BA00-E4B5A909DAEB}" type="sibTrans" cxnId="{B080F191-B153-4273-9825-462FA892CD04}">
      <dgm:prSet/>
      <dgm:spPr/>
      <dgm:t>
        <a:bodyPr/>
        <a:lstStyle/>
        <a:p>
          <a:endParaRPr lang="en-US"/>
        </a:p>
      </dgm:t>
    </dgm:pt>
    <dgm:pt modelId="{243D9363-141E-49C4-9E9E-69BD06D7804A}" type="pres">
      <dgm:prSet presAssocID="{9E3C73D8-92AB-45AD-A1A1-E90735DCABF1}" presName="Name0" presStyleCnt="0">
        <dgm:presLayoutVars>
          <dgm:dir/>
          <dgm:animLvl val="lvl"/>
          <dgm:resizeHandles val="exact"/>
        </dgm:presLayoutVars>
      </dgm:prSet>
      <dgm:spPr/>
    </dgm:pt>
    <dgm:pt modelId="{EB6C37D0-071E-4FDC-A09F-8758D88FAED6}" type="pres">
      <dgm:prSet presAssocID="{625AEFC9-D3A5-47F1-93AC-510A55558A8D}" presName="linNode" presStyleCnt="0"/>
      <dgm:spPr/>
    </dgm:pt>
    <dgm:pt modelId="{9E14CA59-B53E-4FD5-8AC2-07BC4CA4F621}" type="pres">
      <dgm:prSet presAssocID="{625AEFC9-D3A5-47F1-93AC-510A55558A8D}" presName="parentText" presStyleLbl="node1" presStyleIdx="0" presStyleCnt="5" custScaleX="74798" custScaleY="101113">
        <dgm:presLayoutVars>
          <dgm:chMax val="1"/>
          <dgm:bulletEnabled val="1"/>
        </dgm:presLayoutVars>
      </dgm:prSet>
      <dgm:spPr/>
    </dgm:pt>
    <dgm:pt modelId="{D0FC7DD4-6B1A-4A08-A2E2-7F8F709EA7A7}" type="pres">
      <dgm:prSet presAssocID="{625AEFC9-D3A5-47F1-93AC-510A55558A8D}" presName="descendantText" presStyleLbl="alignAccFollowNode1" presStyleIdx="0" presStyleCnt="5" custScaleX="141359" custScaleY="136616">
        <dgm:presLayoutVars>
          <dgm:bulletEnabled val="1"/>
        </dgm:presLayoutVars>
      </dgm:prSet>
      <dgm:spPr>
        <a:prstGeom prst="round2SameRect">
          <a:avLst/>
        </a:prstGeom>
      </dgm:spPr>
    </dgm:pt>
    <dgm:pt modelId="{CC47A2ED-6CDD-4F15-B9FF-B0F8CF31B7C1}" type="pres">
      <dgm:prSet presAssocID="{0A0F5029-FF15-4230-91A3-6D64EFF74C28}" presName="sp" presStyleCnt="0"/>
      <dgm:spPr/>
    </dgm:pt>
    <dgm:pt modelId="{2E00E258-659A-4B23-B0AB-788BD2EA9F5E}" type="pres">
      <dgm:prSet presAssocID="{6C56E8ED-C03B-4DA3-8E00-35EFCFCE00A0}" presName="linNode" presStyleCnt="0"/>
      <dgm:spPr/>
    </dgm:pt>
    <dgm:pt modelId="{3BE52FFE-9FA1-4F2D-94BC-243B8DFD05F8}" type="pres">
      <dgm:prSet presAssocID="{6C56E8ED-C03B-4DA3-8E00-35EFCFCE00A0}" presName="parentText" presStyleLbl="node1" presStyleIdx="1" presStyleCnt="5" custFlipHor="1" custScaleX="75773">
        <dgm:presLayoutVars>
          <dgm:chMax val="1"/>
          <dgm:bulletEnabled val="1"/>
        </dgm:presLayoutVars>
      </dgm:prSet>
      <dgm:spPr/>
    </dgm:pt>
    <dgm:pt modelId="{7327EDD0-F0F0-4972-907B-D5D14A41BB61}" type="pres">
      <dgm:prSet presAssocID="{6C56E8ED-C03B-4DA3-8E00-35EFCFCE00A0}" presName="descendantText" presStyleLbl="alignAccFollowNode1" presStyleIdx="1" presStyleCnt="5" custScaleX="140761" custLinFactNeighborX="0" custLinFactNeighborY="0">
        <dgm:presLayoutVars>
          <dgm:bulletEnabled val="1"/>
        </dgm:presLayoutVars>
      </dgm:prSet>
      <dgm:spPr>
        <a:prstGeom prst="round2SameRect">
          <a:avLst/>
        </a:prstGeom>
      </dgm:spPr>
    </dgm:pt>
    <dgm:pt modelId="{B0D337A7-9C89-4F50-A24E-55E395B53F34}" type="pres">
      <dgm:prSet presAssocID="{A58D22D1-AEE2-438A-AD0F-4C497C7A55AF}" presName="sp" presStyleCnt="0"/>
      <dgm:spPr/>
    </dgm:pt>
    <dgm:pt modelId="{C405D68B-E548-4CCF-85FD-793C269E81E5}" type="pres">
      <dgm:prSet presAssocID="{2F24D321-B1FD-4E69-BEC9-6B2E1CD2B3F6}" presName="linNode" presStyleCnt="0"/>
      <dgm:spPr/>
    </dgm:pt>
    <dgm:pt modelId="{63FBD117-C692-485D-87D8-2CCBC25018BC}" type="pres">
      <dgm:prSet presAssocID="{2F24D321-B1FD-4E69-BEC9-6B2E1CD2B3F6}" presName="parentText" presStyleLbl="node1" presStyleIdx="2" presStyleCnt="5" custScaleX="81726">
        <dgm:presLayoutVars>
          <dgm:chMax val="1"/>
          <dgm:bulletEnabled val="1"/>
        </dgm:presLayoutVars>
      </dgm:prSet>
      <dgm:spPr/>
    </dgm:pt>
    <dgm:pt modelId="{9D1CA95E-6811-4735-9A4D-AC8BA620AADF}" type="pres">
      <dgm:prSet presAssocID="{2F24D321-B1FD-4E69-BEC9-6B2E1CD2B3F6}" presName="descendantText" presStyleLbl="alignAccFollowNode1" presStyleIdx="2" presStyleCnt="5" custScaleX="154720" custScaleY="119001" custLinFactNeighborX="16281" custLinFactNeighborY="-4118">
        <dgm:presLayoutVars>
          <dgm:bulletEnabled val="1"/>
        </dgm:presLayoutVars>
      </dgm:prSet>
      <dgm:spPr>
        <a:prstGeom prst="round2SameRect">
          <a:avLst/>
        </a:prstGeom>
      </dgm:spPr>
    </dgm:pt>
    <dgm:pt modelId="{9380A314-7695-4143-B799-54D90CEB7812}" type="pres">
      <dgm:prSet presAssocID="{4E7448FB-B4E5-43EC-AB1F-EC658D56D118}" presName="sp" presStyleCnt="0"/>
      <dgm:spPr/>
    </dgm:pt>
    <dgm:pt modelId="{D0A62F6C-3DAF-487B-BAFD-362325986008}" type="pres">
      <dgm:prSet presAssocID="{58A5352F-6149-46A3-A89D-F8488689B44A}" presName="linNode" presStyleCnt="0"/>
      <dgm:spPr/>
    </dgm:pt>
    <dgm:pt modelId="{C76B1C5A-90AA-4AED-83F1-78411C295DF8}" type="pres">
      <dgm:prSet presAssocID="{58A5352F-6149-46A3-A89D-F8488689B44A}" presName="parentText" presStyleLbl="node1" presStyleIdx="3" presStyleCnt="5" custScaleX="73870" custLinFactNeighborX="193" custLinFactNeighborY="381">
        <dgm:presLayoutVars>
          <dgm:chMax val="1"/>
          <dgm:bulletEnabled val="1"/>
        </dgm:presLayoutVars>
      </dgm:prSet>
      <dgm:spPr/>
    </dgm:pt>
    <dgm:pt modelId="{27A174FA-FC72-4700-AC15-9F6FD47D5622}" type="pres">
      <dgm:prSet presAssocID="{58A5352F-6149-46A3-A89D-F8488689B44A}" presName="descendantText" presStyleLbl="alignAccFollowNode1" presStyleIdx="3" presStyleCnt="5" custScaleX="142829" custScaleY="129096">
        <dgm:presLayoutVars>
          <dgm:bulletEnabled val="1"/>
        </dgm:presLayoutVars>
      </dgm:prSet>
      <dgm:spPr>
        <a:prstGeom prst="round2SameRect">
          <a:avLst/>
        </a:prstGeom>
      </dgm:spPr>
    </dgm:pt>
    <dgm:pt modelId="{3B1DED6F-4767-4A80-8E90-83DBB60C018E}" type="pres">
      <dgm:prSet presAssocID="{319AA918-A475-4D87-BF5E-614CDA04E279}" presName="sp" presStyleCnt="0"/>
      <dgm:spPr/>
    </dgm:pt>
    <dgm:pt modelId="{30E5BB88-41B4-4E0B-B34F-5113DB372F90}" type="pres">
      <dgm:prSet presAssocID="{4E16BA2E-050E-412C-A8FE-D265BF610EC5}" presName="linNode" presStyleCnt="0"/>
      <dgm:spPr/>
    </dgm:pt>
    <dgm:pt modelId="{37F1C31F-048F-444C-B9AA-BFD3093913AA}" type="pres">
      <dgm:prSet presAssocID="{4E16BA2E-050E-412C-A8FE-D265BF610EC5}" presName="parentText" presStyleLbl="node1" presStyleIdx="4" presStyleCnt="5" custScaleX="76398">
        <dgm:presLayoutVars>
          <dgm:chMax val="1"/>
          <dgm:bulletEnabled val="1"/>
        </dgm:presLayoutVars>
      </dgm:prSet>
      <dgm:spPr/>
    </dgm:pt>
    <dgm:pt modelId="{7CEA8365-738D-4B04-993F-DCE95CA1F7F3}" type="pres">
      <dgm:prSet presAssocID="{4E16BA2E-050E-412C-A8FE-D265BF610EC5}" presName="descendantText" presStyleLbl="alignAccFollowNode1" presStyleIdx="4" presStyleCnt="5" custScaleX="140899" custScaleY="117292">
        <dgm:presLayoutVars>
          <dgm:bulletEnabled val="1"/>
        </dgm:presLayoutVars>
      </dgm:prSet>
      <dgm:spPr>
        <a:prstGeom prst="round2SameRect">
          <a:avLst/>
        </a:prstGeom>
      </dgm:spPr>
    </dgm:pt>
  </dgm:ptLst>
  <dgm:cxnLst>
    <dgm:cxn modelId="{934BB202-AFA6-4829-9ABF-77FDB031F373}" srcId="{9E3C73D8-92AB-45AD-A1A1-E90735DCABF1}" destId="{4E16BA2E-050E-412C-A8FE-D265BF610EC5}" srcOrd="4" destOrd="0" parTransId="{9A75E27C-D5EA-461E-8BE2-AA9F02002251}" sibTransId="{3E157E68-2507-4606-8A86-8DEB3E99704A}"/>
    <dgm:cxn modelId="{5FBB6005-9B6D-420C-9E03-CE32058DA212}" srcId="{9E3C73D8-92AB-45AD-A1A1-E90735DCABF1}" destId="{625AEFC9-D3A5-47F1-93AC-510A55558A8D}" srcOrd="0" destOrd="0" parTransId="{629F908C-2160-4050-897B-A81678166783}" sibTransId="{0A0F5029-FF15-4230-91A3-6D64EFF74C28}"/>
    <dgm:cxn modelId="{071EDC17-C696-4DCA-90F3-848FDBFDCAF3}" srcId="{625AEFC9-D3A5-47F1-93AC-510A55558A8D}" destId="{BBDB37F9-1EB4-4267-AC5C-BCD4C9A9EDC4}" srcOrd="2" destOrd="0" parTransId="{013B07E4-26A2-42BE-8EDC-4C31575320CD}" sibTransId="{8C1EB1B5-FB7B-4E56-9132-BE57BC86781D}"/>
    <dgm:cxn modelId="{C5E7EA28-8D3F-49C8-B3BD-095B45624F0E}" type="presOf" srcId="{311BD125-5944-4244-95A9-377F31378EE4}" destId="{9D1CA95E-6811-4735-9A4D-AC8BA620AADF}" srcOrd="0" destOrd="0" presId="urn:microsoft.com/office/officeart/2005/8/layout/vList5"/>
    <dgm:cxn modelId="{1FBBB63C-894F-4D68-8B9D-16BD9FF3649A}" srcId="{9E3C73D8-92AB-45AD-A1A1-E90735DCABF1}" destId="{2F24D321-B1FD-4E69-BEC9-6B2E1CD2B3F6}" srcOrd="2" destOrd="0" parTransId="{A8042577-5F11-4AB1-BABD-1008F277B56D}" sibTransId="{4E7448FB-B4E5-43EC-AB1F-EC658D56D118}"/>
    <dgm:cxn modelId="{C23AEA3F-B419-4116-9AF2-D8ABE1897020}" srcId="{2F24D321-B1FD-4E69-BEC9-6B2E1CD2B3F6}" destId="{311BD125-5944-4244-95A9-377F31378EE4}" srcOrd="0" destOrd="0" parTransId="{E3D4FEF0-945F-47EE-B28E-33DD5E35C235}" sibTransId="{41CCF90C-A08D-4638-841D-015FC461EEDD}"/>
    <dgm:cxn modelId="{BF984B64-1FF4-4428-A19A-95999C321A7D}" type="presOf" srcId="{D7657266-AF31-4DA0-8715-D32823D4CA90}" destId="{27A174FA-FC72-4700-AC15-9F6FD47D5622}" srcOrd="0" destOrd="0" presId="urn:microsoft.com/office/officeart/2005/8/layout/vList5"/>
    <dgm:cxn modelId="{25D9816D-A23B-4420-B969-EB33D36FBAB8}" srcId="{2F24D321-B1FD-4E69-BEC9-6B2E1CD2B3F6}" destId="{2510217F-D8C0-46B8-8539-8D7E98564635}" srcOrd="1" destOrd="0" parTransId="{EEB6F415-166E-4204-8020-337408E95E2F}" sibTransId="{79C09500-F73B-43D3-81DE-032951FAE7BF}"/>
    <dgm:cxn modelId="{652D154E-8393-4841-890E-FD67BBE7E8FA}" type="presOf" srcId="{BBDB37F9-1EB4-4267-AC5C-BCD4C9A9EDC4}" destId="{D0FC7DD4-6B1A-4A08-A2E2-7F8F709EA7A7}" srcOrd="0" destOrd="2" presId="urn:microsoft.com/office/officeart/2005/8/layout/vList5"/>
    <dgm:cxn modelId="{21324453-48F4-4776-BA42-B59C4009D7AF}" type="presOf" srcId="{115175A5-02F8-4EFE-8B07-8BF8B2CFEEEC}" destId="{7327EDD0-F0F0-4972-907B-D5D14A41BB61}" srcOrd="0" destOrd="1" presId="urn:microsoft.com/office/officeart/2005/8/layout/vList5"/>
    <dgm:cxn modelId="{610AF177-472C-4EB2-A2AF-3D2037DCF699}" srcId="{6C56E8ED-C03B-4DA3-8E00-35EFCFCE00A0}" destId="{115175A5-02F8-4EFE-8B07-8BF8B2CFEEEC}" srcOrd="1" destOrd="0" parTransId="{B314A42C-6E1A-43CE-9258-C7C0701F7D31}" sibTransId="{95164312-0731-484E-91A1-A10C799215D9}"/>
    <dgm:cxn modelId="{F38D1F5A-FC6B-4516-9D8D-A18C74B429B4}" srcId="{2F24D321-B1FD-4E69-BEC9-6B2E1CD2B3F6}" destId="{F2114282-3373-406B-BC0B-18E5F8E2B7C4}" srcOrd="2" destOrd="0" parTransId="{E34650FF-D466-4CB5-A39B-C4388F9B607B}" sibTransId="{C64EA72C-DD2A-433A-A8C3-ED84BDCBA15D}"/>
    <dgm:cxn modelId="{901F137C-F1C2-4065-8A24-7D73FDC6F377}" type="presOf" srcId="{9CCB001D-F14F-473F-B08A-9AB6D98D7361}" destId="{7327EDD0-F0F0-4972-907B-D5D14A41BB61}" srcOrd="0" destOrd="2" presId="urn:microsoft.com/office/officeart/2005/8/layout/vList5"/>
    <dgm:cxn modelId="{54E31C8C-2A49-4C2C-AE62-5492CBF3FAFB}" srcId="{4E16BA2E-050E-412C-A8FE-D265BF610EC5}" destId="{14839083-7E67-4887-BD8E-1EEC56E7D6C5}" srcOrd="1" destOrd="0" parTransId="{34E85F9A-32B5-40D4-BEAD-B3F91DE078FA}" sibTransId="{E1D4B579-4F2A-4D65-97D4-661F1AE94CF7}"/>
    <dgm:cxn modelId="{EA1C508C-B669-4B6D-B042-A4E62F50CE26}" srcId="{58A5352F-6149-46A3-A89D-F8488689B44A}" destId="{6C74F8B8-D51F-43A0-917B-F5D8EEB997C9}" srcOrd="1" destOrd="0" parTransId="{95AED4C5-727E-4A8D-A446-D2EC0C0191BE}" sibTransId="{ED0CFA1F-0538-4501-B5DE-9BF1BC798515}"/>
    <dgm:cxn modelId="{B080F191-B153-4273-9825-462FA892CD04}" srcId="{4E16BA2E-050E-412C-A8FE-D265BF610EC5}" destId="{ECA45B3F-1106-4A33-9B4E-86994FF6183C}" srcOrd="2" destOrd="0" parTransId="{1CD6B49C-3B5C-48F9-8D41-D7C89C347753}" sibTransId="{E8C0165C-D8DF-4501-BA00-E4B5A909DAEB}"/>
    <dgm:cxn modelId="{1E692893-D2D2-4962-A319-55C7D2183FE3}" srcId="{4E16BA2E-050E-412C-A8FE-D265BF610EC5}" destId="{E228AFD8-076B-4E52-86DE-E392A8C67F6D}" srcOrd="0" destOrd="0" parTransId="{68A20005-E328-4CA2-A589-A9AC38F90F22}" sibTransId="{51E83DD3-B1B2-4F7F-A09A-4C5986FD9B77}"/>
    <dgm:cxn modelId="{D8F49A94-045C-4B6D-9E4E-639AE0873B48}" type="presOf" srcId="{2F24D321-B1FD-4E69-BEC9-6B2E1CD2B3F6}" destId="{63FBD117-C692-485D-87D8-2CCBC25018BC}" srcOrd="0" destOrd="0" presId="urn:microsoft.com/office/officeart/2005/8/layout/vList5"/>
    <dgm:cxn modelId="{5172EC9D-CF85-4378-81D0-170D1DBD606A}" srcId="{58A5352F-6149-46A3-A89D-F8488689B44A}" destId="{D7657266-AF31-4DA0-8715-D32823D4CA90}" srcOrd="0" destOrd="0" parTransId="{88C4FCFC-925A-47A1-9865-C5E8492AAA60}" sibTransId="{A6981E1D-BCAB-4540-ACDE-EC2C5E611588}"/>
    <dgm:cxn modelId="{096930A4-9BD5-4C4C-A34C-9F6CDE2B37C2}" srcId="{6C56E8ED-C03B-4DA3-8E00-35EFCFCE00A0}" destId="{DF8442C3-9FD6-4B93-B1E9-A882CC6B59D6}" srcOrd="0" destOrd="0" parTransId="{AEA42586-ED3A-46AA-92B5-E261BD6194A6}" sibTransId="{6AC01D46-6BF3-40A7-9DFD-65F7EC0ECD4F}"/>
    <dgm:cxn modelId="{AA46D5AB-C61C-442A-BA3C-F95AE435A624}" type="presOf" srcId="{2510217F-D8C0-46B8-8539-8D7E98564635}" destId="{9D1CA95E-6811-4735-9A4D-AC8BA620AADF}" srcOrd="0" destOrd="1" presId="urn:microsoft.com/office/officeart/2005/8/layout/vList5"/>
    <dgm:cxn modelId="{F5E402AD-0C96-46E6-88FC-9C94607CB409}" srcId="{625AEFC9-D3A5-47F1-93AC-510A55558A8D}" destId="{7DFAEBDA-E3B7-4932-80CD-9D1ED56EF8FE}" srcOrd="0" destOrd="0" parTransId="{B90F0763-980E-4632-8D41-C8F41560D104}" sibTransId="{F7A11677-BF5B-4110-AFB1-AE2712C20423}"/>
    <dgm:cxn modelId="{09A749AE-08C7-46EF-9B11-AACA2055E384}" srcId="{9E3C73D8-92AB-45AD-A1A1-E90735DCABF1}" destId="{58A5352F-6149-46A3-A89D-F8488689B44A}" srcOrd="3" destOrd="0" parTransId="{10745781-353A-464E-81D7-2CF30E35419E}" sibTransId="{319AA918-A475-4D87-BF5E-614CDA04E279}"/>
    <dgm:cxn modelId="{3528C5B0-020A-4D7E-95D7-9C5BF003D9F2}" srcId="{9E3C73D8-92AB-45AD-A1A1-E90735DCABF1}" destId="{6C56E8ED-C03B-4DA3-8E00-35EFCFCE00A0}" srcOrd="1" destOrd="0" parTransId="{300481FC-47A6-4281-9C81-89DCF12C1546}" sibTransId="{A58D22D1-AEE2-438A-AD0F-4C497C7A55AF}"/>
    <dgm:cxn modelId="{B50FECB0-CAF9-411F-AF11-EAF4B85882DB}" type="presOf" srcId="{6C56E8ED-C03B-4DA3-8E00-35EFCFCE00A0}" destId="{3BE52FFE-9FA1-4F2D-94BC-243B8DFD05F8}" srcOrd="0" destOrd="0" presId="urn:microsoft.com/office/officeart/2005/8/layout/vList5"/>
    <dgm:cxn modelId="{E45A0FB9-B373-40D8-9419-9145BBD040AC}" type="presOf" srcId="{DF8442C3-9FD6-4B93-B1E9-A882CC6B59D6}" destId="{7327EDD0-F0F0-4972-907B-D5D14A41BB61}" srcOrd="0" destOrd="0" presId="urn:microsoft.com/office/officeart/2005/8/layout/vList5"/>
    <dgm:cxn modelId="{00C127BA-7FE1-4098-B896-641F0E1D6646}" srcId="{625AEFC9-D3A5-47F1-93AC-510A55558A8D}" destId="{BFC55581-30D8-4C46-92FF-DBA8002B9842}" srcOrd="1" destOrd="0" parTransId="{61A99954-0F8D-43E6-8C3B-585B302F0B38}" sibTransId="{ECDBCE71-D88B-4E88-8924-FA17F9415F05}"/>
    <dgm:cxn modelId="{9BAEE8BB-F240-4CC6-9893-1CE50597648F}" srcId="{6C56E8ED-C03B-4DA3-8E00-35EFCFCE00A0}" destId="{9CCB001D-F14F-473F-B08A-9AB6D98D7361}" srcOrd="2" destOrd="0" parTransId="{59E5E751-3CEB-4B91-ACAA-64C7A3CB40C6}" sibTransId="{62B15A35-DC84-4BEA-BA62-C6FFF4DEC7AD}"/>
    <dgm:cxn modelId="{A9EFD8BC-61DF-43A9-961B-BB498747569B}" type="presOf" srcId="{6C74F8B8-D51F-43A0-917B-F5D8EEB997C9}" destId="{27A174FA-FC72-4700-AC15-9F6FD47D5622}" srcOrd="0" destOrd="1" presId="urn:microsoft.com/office/officeart/2005/8/layout/vList5"/>
    <dgm:cxn modelId="{B2DFB4C1-68AC-4DEF-8792-3C06B89CE712}" type="presOf" srcId="{58A5352F-6149-46A3-A89D-F8488689B44A}" destId="{C76B1C5A-90AA-4AED-83F1-78411C295DF8}" srcOrd="0" destOrd="0" presId="urn:microsoft.com/office/officeart/2005/8/layout/vList5"/>
    <dgm:cxn modelId="{72C87BCE-6B21-4A6D-B4A2-A11278C4B9D7}" type="presOf" srcId="{14839083-7E67-4887-BD8E-1EEC56E7D6C5}" destId="{7CEA8365-738D-4B04-993F-DCE95CA1F7F3}" srcOrd="0" destOrd="1" presId="urn:microsoft.com/office/officeart/2005/8/layout/vList5"/>
    <dgm:cxn modelId="{C742C4D1-3D8E-4516-8119-AE2FF66F7DE9}" type="presOf" srcId="{625AEFC9-D3A5-47F1-93AC-510A55558A8D}" destId="{9E14CA59-B53E-4FD5-8AC2-07BC4CA4F621}" srcOrd="0" destOrd="0" presId="urn:microsoft.com/office/officeart/2005/8/layout/vList5"/>
    <dgm:cxn modelId="{66A8FDD1-AF81-450A-A498-5D31369A2892}" type="presOf" srcId="{FEC96690-21C8-4B13-A8E6-AC2B325475D3}" destId="{27A174FA-FC72-4700-AC15-9F6FD47D5622}" srcOrd="0" destOrd="2" presId="urn:microsoft.com/office/officeart/2005/8/layout/vList5"/>
    <dgm:cxn modelId="{8DA3F5D6-4C47-4967-82DD-A5275CF105D0}" type="presOf" srcId="{4E16BA2E-050E-412C-A8FE-D265BF610EC5}" destId="{37F1C31F-048F-444C-B9AA-BFD3093913AA}" srcOrd="0" destOrd="0" presId="urn:microsoft.com/office/officeart/2005/8/layout/vList5"/>
    <dgm:cxn modelId="{82CA67E2-CBF1-4475-BA1C-807A72525FF5}" srcId="{58A5352F-6149-46A3-A89D-F8488689B44A}" destId="{FEC96690-21C8-4B13-A8E6-AC2B325475D3}" srcOrd="2" destOrd="0" parTransId="{FDCCD70B-1CF0-4D91-9F08-0DABE1EA636D}" sibTransId="{205FAF34-FD6D-4527-9D0F-11D592790280}"/>
    <dgm:cxn modelId="{76CA1BE7-572D-482A-BD7F-89E81CCDBFBD}" type="presOf" srcId="{F2114282-3373-406B-BC0B-18E5F8E2B7C4}" destId="{9D1CA95E-6811-4735-9A4D-AC8BA620AADF}" srcOrd="0" destOrd="2" presId="urn:microsoft.com/office/officeart/2005/8/layout/vList5"/>
    <dgm:cxn modelId="{AC074BE9-BABA-45F2-97CD-413F8ACE050A}" type="presOf" srcId="{7DFAEBDA-E3B7-4932-80CD-9D1ED56EF8FE}" destId="{D0FC7DD4-6B1A-4A08-A2E2-7F8F709EA7A7}" srcOrd="0" destOrd="0" presId="urn:microsoft.com/office/officeart/2005/8/layout/vList5"/>
    <dgm:cxn modelId="{910018EB-211F-40AC-9C21-C3041C4F6F94}" type="presOf" srcId="{BFC55581-30D8-4C46-92FF-DBA8002B9842}" destId="{D0FC7DD4-6B1A-4A08-A2E2-7F8F709EA7A7}" srcOrd="0" destOrd="1" presId="urn:microsoft.com/office/officeart/2005/8/layout/vList5"/>
    <dgm:cxn modelId="{2A234AF7-7639-4005-BEAD-FE51C5E903E8}" type="presOf" srcId="{E228AFD8-076B-4E52-86DE-E392A8C67F6D}" destId="{7CEA8365-738D-4B04-993F-DCE95CA1F7F3}" srcOrd="0" destOrd="0" presId="urn:microsoft.com/office/officeart/2005/8/layout/vList5"/>
    <dgm:cxn modelId="{1E29D5F9-CFA6-4381-A34A-206FE75AA455}" type="presOf" srcId="{ECA45B3F-1106-4A33-9B4E-86994FF6183C}" destId="{7CEA8365-738D-4B04-993F-DCE95CA1F7F3}" srcOrd="0" destOrd="2" presId="urn:microsoft.com/office/officeart/2005/8/layout/vList5"/>
    <dgm:cxn modelId="{7DFEBFFF-26C8-4C42-9170-88D506E6618B}" type="presOf" srcId="{9E3C73D8-92AB-45AD-A1A1-E90735DCABF1}" destId="{243D9363-141E-49C4-9E9E-69BD06D7804A}" srcOrd="0" destOrd="0" presId="urn:microsoft.com/office/officeart/2005/8/layout/vList5"/>
    <dgm:cxn modelId="{1C38C146-4BA0-45AA-8658-445B5CF7E98E}" type="presParOf" srcId="{243D9363-141E-49C4-9E9E-69BD06D7804A}" destId="{EB6C37D0-071E-4FDC-A09F-8758D88FAED6}" srcOrd="0" destOrd="0" presId="urn:microsoft.com/office/officeart/2005/8/layout/vList5"/>
    <dgm:cxn modelId="{C99ED73C-BA24-43EA-BBDE-95A4888D0BB2}" type="presParOf" srcId="{EB6C37D0-071E-4FDC-A09F-8758D88FAED6}" destId="{9E14CA59-B53E-4FD5-8AC2-07BC4CA4F621}" srcOrd="0" destOrd="0" presId="urn:microsoft.com/office/officeart/2005/8/layout/vList5"/>
    <dgm:cxn modelId="{5DA85101-D344-4BB7-A593-5F9B2DF532B8}" type="presParOf" srcId="{EB6C37D0-071E-4FDC-A09F-8758D88FAED6}" destId="{D0FC7DD4-6B1A-4A08-A2E2-7F8F709EA7A7}" srcOrd="1" destOrd="0" presId="urn:microsoft.com/office/officeart/2005/8/layout/vList5"/>
    <dgm:cxn modelId="{043B6C6E-CD0C-406B-914A-2FC427298F46}" type="presParOf" srcId="{243D9363-141E-49C4-9E9E-69BD06D7804A}" destId="{CC47A2ED-6CDD-4F15-B9FF-B0F8CF31B7C1}" srcOrd="1" destOrd="0" presId="urn:microsoft.com/office/officeart/2005/8/layout/vList5"/>
    <dgm:cxn modelId="{6F25C267-7BEA-49F0-9833-4A555797F69E}" type="presParOf" srcId="{243D9363-141E-49C4-9E9E-69BD06D7804A}" destId="{2E00E258-659A-4B23-B0AB-788BD2EA9F5E}" srcOrd="2" destOrd="0" presId="urn:microsoft.com/office/officeart/2005/8/layout/vList5"/>
    <dgm:cxn modelId="{1A563D53-7153-4556-B2F5-E813EC4AA289}" type="presParOf" srcId="{2E00E258-659A-4B23-B0AB-788BD2EA9F5E}" destId="{3BE52FFE-9FA1-4F2D-94BC-243B8DFD05F8}" srcOrd="0" destOrd="0" presId="urn:microsoft.com/office/officeart/2005/8/layout/vList5"/>
    <dgm:cxn modelId="{0EF4426F-1DFE-4CBD-93B1-E6E1A70396A4}" type="presParOf" srcId="{2E00E258-659A-4B23-B0AB-788BD2EA9F5E}" destId="{7327EDD0-F0F0-4972-907B-D5D14A41BB61}" srcOrd="1" destOrd="0" presId="urn:microsoft.com/office/officeart/2005/8/layout/vList5"/>
    <dgm:cxn modelId="{F82C4CF3-76C4-4232-9A09-7A10AEA2D8D3}" type="presParOf" srcId="{243D9363-141E-49C4-9E9E-69BD06D7804A}" destId="{B0D337A7-9C89-4F50-A24E-55E395B53F34}" srcOrd="3" destOrd="0" presId="urn:microsoft.com/office/officeart/2005/8/layout/vList5"/>
    <dgm:cxn modelId="{C9E0E398-7B15-48BF-9557-47182B829A0A}" type="presParOf" srcId="{243D9363-141E-49C4-9E9E-69BD06D7804A}" destId="{C405D68B-E548-4CCF-85FD-793C269E81E5}" srcOrd="4" destOrd="0" presId="urn:microsoft.com/office/officeart/2005/8/layout/vList5"/>
    <dgm:cxn modelId="{E1E7C854-7032-4EB2-9F59-FB60D14FF181}" type="presParOf" srcId="{C405D68B-E548-4CCF-85FD-793C269E81E5}" destId="{63FBD117-C692-485D-87D8-2CCBC25018BC}" srcOrd="0" destOrd="0" presId="urn:microsoft.com/office/officeart/2005/8/layout/vList5"/>
    <dgm:cxn modelId="{3A35E0B4-EAA2-4EA8-ADF6-638F417F7212}" type="presParOf" srcId="{C405D68B-E548-4CCF-85FD-793C269E81E5}" destId="{9D1CA95E-6811-4735-9A4D-AC8BA620AADF}" srcOrd="1" destOrd="0" presId="urn:microsoft.com/office/officeart/2005/8/layout/vList5"/>
    <dgm:cxn modelId="{2EDB8EBF-4450-477D-9B68-9A948B1E8229}" type="presParOf" srcId="{243D9363-141E-49C4-9E9E-69BD06D7804A}" destId="{9380A314-7695-4143-B799-54D90CEB7812}" srcOrd="5" destOrd="0" presId="urn:microsoft.com/office/officeart/2005/8/layout/vList5"/>
    <dgm:cxn modelId="{C5E04C81-0426-43C5-B090-03928BD604B1}" type="presParOf" srcId="{243D9363-141E-49C4-9E9E-69BD06D7804A}" destId="{D0A62F6C-3DAF-487B-BAFD-362325986008}" srcOrd="6" destOrd="0" presId="urn:microsoft.com/office/officeart/2005/8/layout/vList5"/>
    <dgm:cxn modelId="{BAC5BF7A-E7CC-4D19-8193-C4753E521F65}" type="presParOf" srcId="{D0A62F6C-3DAF-487B-BAFD-362325986008}" destId="{C76B1C5A-90AA-4AED-83F1-78411C295DF8}" srcOrd="0" destOrd="0" presId="urn:microsoft.com/office/officeart/2005/8/layout/vList5"/>
    <dgm:cxn modelId="{D87BB00D-D154-4775-8C92-4CCDAE6364F3}" type="presParOf" srcId="{D0A62F6C-3DAF-487B-BAFD-362325986008}" destId="{27A174FA-FC72-4700-AC15-9F6FD47D5622}" srcOrd="1" destOrd="0" presId="urn:microsoft.com/office/officeart/2005/8/layout/vList5"/>
    <dgm:cxn modelId="{E7D63E94-5691-44EB-84B2-392BAC34C969}" type="presParOf" srcId="{243D9363-141E-49C4-9E9E-69BD06D7804A}" destId="{3B1DED6F-4767-4A80-8E90-83DBB60C018E}" srcOrd="7" destOrd="0" presId="urn:microsoft.com/office/officeart/2005/8/layout/vList5"/>
    <dgm:cxn modelId="{CC0B0C88-758D-43E0-8F7D-80DF4CAA39F3}" type="presParOf" srcId="{243D9363-141E-49C4-9E9E-69BD06D7804A}" destId="{30E5BB88-41B4-4E0B-B34F-5113DB372F90}" srcOrd="8" destOrd="0" presId="urn:microsoft.com/office/officeart/2005/8/layout/vList5"/>
    <dgm:cxn modelId="{CB3C6470-DE9C-45EE-B434-4D5BE69F60EE}" type="presParOf" srcId="{30E5BB88-41B4-4E0B-B34F-5113DB372F90}" destId="{37F1C31F-048F-444C-B9AA-BFD3093913AA}" srcOrd="0" destOrd="0" presId="urn:microsoft.com/office/officeart/2005/8/layout/vList5"/>
    <dgm:cxn modelId="{0330A47D-AE9B-4EC3-BEC7-3B1601C42033}" type="presParOf" srcId="{30E5BB88-41B4-4E0B-B34F-5113DB372F90}" destId="{7CEA8365-738D-4B04-993F-DCE95CA1F7F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44C5F3-C83B-414A-B2A1-E1E8CAA94B9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824B1BC9-1BEE-40A8-99EF-6F3652971DDA}">
      <dgm:prSet phldrT="[Text]"/>
      <dgm:spPr/>
      <dgm:t>
        <a:bodyPr/>
        <a:lstStyle/>
        <a:p>
          <a:r>
            <a:rPr lang="en-US" dirty="0"/>
            <a:t>Green fiscal policies</a:t>
          </a:r>
        </a:p>
      </dgm:t>
    </dgm:pt>
    <dgm:pt modelId="{46FCFC27-4EB1-465F-8162-BCBB072D64C7}" type="parTrans" cxnId="{14D23A3E-71F9-47CE-8F71-EEB8DB452F08}">
      <dgm:prSet/>
      <dgm:spPr/>
      <dgm:t>
        <a:bodyPr/>
        <a:lstStyle/>
        <a:p>
          <a:endParaRPr lang="en-US"/>
        </a:p>
      </dgm:t>
    </dgm:pt>
    <dgm:pt modelId="{BC7BE8A4-F487-4CA9-92BF-894B9ABD4D46}" type="sibTrans" cxnId="{14D23A3E-71F9-47CE-8F71-EEB8DB452F08}">
      <dgm:prSet/>
      <dgm:spPr/>
      <dgm:t>
        <a:bodyPr/>
        <a:lstStyle/>
        <a:p>
          <a:endParaRPr lang="en-US"/>
        </a:p>
      </dgm:t>
    </dgm:pt>
    <dgm:pt modelId="{1FFD7348-0E43-4685-9F1E-A18CB517E331}">
      <dgm:prSet phldrT="[Text]"/>
      <dgm:spPr/>
      <dgm:t>
        <a:bodyPr/>
        <a:lstStyle/>
        <a:p>
          <a:r>
            <a:rPr lang="en-US" dirty="0"/>
            <a:t>Adopt and lead policies to curb climate change</a:t>
          </a:r>
        </a:p>
      </dgm:t>
    </dgm:pt>
    <dgm:pt modelId="{22EFF5D8-9AEC-4F73-9021-7AE09066CD6E}" type="parTrans" cxnId="{67405BE4-43DC-4A2D-9D33-358FD4E25A71}">
      <dgm:prSet/>
      <dgm:spPr/>
      <dgm:t>
        <a:bodyPr/>
        <a:lstStyle/>
        <a:p>
          <a:endParaRPr lang="en-US"/>
        </a:p>
      </dgm:t>
    </dgm:pt>
    <dgm:pt modelId="{ABC0A0C1-B9BC-4606-861C-235AC009D380}" type="sibTrans" cxnId="{67405BE4-43DC-4A2D-9D33-358FD4E25A71}">
      <dgm:prSet/>
      <dgm:spPr/>
      <dgm:t>
        <a:bodyPr/>
        <a:lstStyle/>
        <a:p>
          <a:endParaRPr lang="en-US"/>
        </a:p>
      </dgm:t>
    </dgm:pt>
    <dgm:pt modelId="{98AB6122-714A-4BD2-9EBF-C810B1367131}">
      <dgm:prSet phldrT="[Text]"/>
      <dgm:spPr/>
      <dgm:t>
        <a:bodyPr/>
        <a:lstStyle/>
        <a:p>
          <a:r>
            <a:rPr lang="en-US" dirty="0"/>
            <a:t>Green PFM</a:t>
          </a:r>
        </a:p>
      </dgm:t>
    </dgm:pt>
    <dgm:pt modelId="{DF8ECFC7-0092-450F-92D8-D8C937B8FD33}" type="parTrans" cxnId="{D9BBA6E8-CD9A-4541-B78F-7B2B57AC2DD6}">
      <dgm:prSet/>
      <dgm:spPr/>
      <dgm:t>
        <a:bodyPr/>
        <a:lstStyle/>
        <a:p>
          <a:endParaRPr lang="en-US"/>
        </a:p>
      </dgm:t>
    </dgm:pt>
    <dgm:pt modelId="{3DE043DD-1112-47F2-AADF-EF351348C583}" type="sibTrans" cxnId="{D9BBA6E8-CD9A-4541-B78F-7B2B57AC2DD6}">
      <dgm:prSet/>
      <dgm:spPr/>
      <dgm:t>
        <a:bodyPr/>
        <a:lstStyle/>
        <a:p>
          <a:endParaRPr lang="en-US"/>
        </a:p>
      </dgm:t>
    </dgm:pt>
    <dgm:pt modelId="{D1E28F01-2DBA-4199-903B-29ED6CA72E6A}">
      <dgm:prSet phldrT="[Text]"/>
      <dgm:spPr/>
      <dgm:t>
        <a:bodyPr/>
        <a:lstStyle/>
        <a:p>
          <a:r>
            <a:rPr lang="en-US" dirty="0"/>
            <a:t>Ensure that said policies are optimally designed and implemented</a:t>
          </a:r>
        </a:p>
      </dgm:t>
    </dgm:pt>
    <dgm:pt modelId="{08E625A0-1416-443F-8987-A6CA7CC3A6A1}" type="parTrans" cxnId="{C6CA0164-0D58-44B6-A1A6-B599DCBF5686}">
      <dgm:prSet/>
      <dgm:spPr/>
      <dgm:t>
        <a:bodyPr/>
        <a:lstStyle/>
        <a:p>
          <a:endParaRPr lang="en-US"/>
        </a:p>
      </dgm:t>
    </dgm:pt>
    <dgm:pt modelId="{0968EC24-62A8-441A-A50B-9593A4A43740}" type="sibTrans" cxnId="{C6CA0164-0D58-44B6-A1A6-B599DCBF5686}">
      <dgm:prSet/>
      <dgm:spPr/>
      <dgm:t>
        <a:bodyPr/>
        <a:lstStyle/>
        <a:p>
          <a:endParaRPr lang="en-US"/>
        </a:p>
      </dgm:t>
    </dgm:pt>
    <dgm:pt modelId="{7BEE5899-AB19-4ECD-8DBB-A6B22AB55F26}" type="pres">
      <dgm:prSet presAssocID="{6A44C5F3-C83B-414A-B2A1-E1E8CAA94B98}" presName="diagram" presStyleCnt="0">
        <dgm:presLayoutVars>
          <dgm:chPref val="1"/>
          <dgm:dir/>
          <dgm:animOne val="branch"/>
          <dgm:animLvl val="lvl"/>
          <dgm:resizeHandles/>
        </dgm:presLayoutVars>
      </dgm:prSet>
      <dgm:spPr/>
    </dgm:pt>
    <dgm:pt modelId="{C806A249-3396-4E65-BF20-E92707CF8387}" type="pres">
      <dgm:prSet presAssocID="{824B1BC9-1BEE-40A8-99EF-6F3652971DDA}" presName="root" presStyleCnt="0"/>
      <dgm:spPr/>
    </dgm:pt>
    <dgm:pt modelId="{4CEC9300-9C59-43F0-A58E-31ADD66E947D}" type="pres">
      <dgm:prSet presAssocID="{824B1BC9-1BEE-40A8-99EF-6F3652971DDA}" presName="rootComposite" presStyleCnt="0"/>
      <dgm:spPr/>
    </dgm:pt>
    <dgm:pt modelId="{C9B6A19F-15BA-4D4D-B038-C6A35B67262F}" type="pres">
      <dgm:prSet presAssocID="{824B1BC9-1BEE-40A8-99EF-6F3652971DDA}" presName="rootText" presStyleLbl="node1" presStyleIdx="0" presStyleCnt="2"/>
      <dgm:spPr/>
    </dgm:pt>
    <dgm:pt modelId="{599BC502-2809-42BA-9286-6FDDFC3DA9B8}" type="pres">
      <dgm:prSet presAssocID="{824B1BC9-1BEE-40A8-99EF-6F3652971DDA}" presName="rootConnector" presStyleLbl="node1" presStyleIdx="0" presStyleCnt="2"/>
      <dgm:spPr/>
    </dgm:pt>
    <dgm:pt modelId="{54A3D5C4-29A2-4315-A51A-CB425615694C}" type="pres">
      <dgm:prSet presAssocID="{824B1BC9-1BEE-40A8-99EF-6F3652971DDA}" presName="childShape" presStyleCnt="0"/>
      <dgm:spPr/>
    </dgm:pt>
    <dgm:pt modelId="{2F4514A6-4F82-454D-8718-877E7113F7D3}" type="pres">
      <dgm:prSet presAssocID="{22EFF5D8-9AEC-4F73-9021-7AE09066CD6E}" presName="Name13" presStyleLbl="parChTrans1D2" presStyleIdx="0" presStyleCnt="2"/>
      <dgm:spPr/>
    </dgm:pt>
    <dgm:pt modelId="{3B27A2BB-DD39-47E7-B843-E75263095069}" type="pres">
      <dgm:prSet presAssocID="{1FFD7348-0E43-4685-9F1E-A18CB517E331}" presName="childText" presStyleLbl="bgAcc1" presStyleIdx="0" presStyleCnt="2">
        <dgm:presLayoutVars>
          <dgm:bulletEnabled val="1"/>
        </dgm:presLayoutVars>
      </dgm:prSet>
      <dgm:spPr/>
    </dgm:pt>
    <dgm:pt modelId="{8A5D579B-D14A-4D04-AAE5-0DFDCD659F81}" type="pres">
      <dgm:prSet presAssocID="{98AB6122-714A-4BD2-9EBF-C810B1367131}" presName="root" presStyleCnt="0"/>
      <dgm:spPr/>
    </dgm:pt>
    <dgm:pt modelId="{E2877690-3BAA-457D-B7C8-EE13CFA213F5}" type="pres">
      <dgm:prSet presAssocID="{98AB6122-714A-4BD2-9EBF-C810B1367131}" presName="rootComposite" presStyleCnt="0"/>
      <dgm:spPr/>
    </dgm:pt>
    <dgm:pt modelId="{F6903866-9150-4343-B6FD-5F05B1CD27BB}" type="pres">
      <dgm:prSet presAssocID="{98AB6122-714A-4BD2-9EBF-C810B1367131}" presName="rootText" presStyleLbl="node1" presStyleIdx="1" presStyleCnt="2"/>
      <dgm:spPr/>
    </dgm:pt>
    <dgm:pt modelId="{E81EA3B7-CE80-4273-BF50-9AE044D3BF10}" type="pres">
      <dgm:prSet presAssocID="{98AB6122-714A-4BD2-9EBF-C810B1367131}" presName="rootConnector" presStyleLbl="node1" presStyleIdx="1" presStyleCnt="2"/>
      <dgm:spPr/>
    </dgm:pt>
    <dgm:pt modelId="{9EC042E7-D34F-4224-8100-B172626AB8C1}" type="pres">
      <dgm:prSet presAssocID="{98AB6122-714A-4BD2-9EBF-C810B1367131}" presName="childShape" presStyleCnt="0"/>
      <dgm:spPr/>
    </dgm:pt>
    <dgm:pt modelId="{D211DE2B-ECDF-4945-AA7C-1B3D1126B2D3}" type="pres">
      <dgm:prSet presAssocID="{08E625A0-1416-443F-8987-A6CA7CC3A6A1}" presName="Name13" presStyleLbl="parChTrans1D2" presStyleIdx="1" presStyleCnt="2"/>
      <dgm:spPr/>
    </dgm:pt>
    <dgm:pt modelId="{0B10F4A1-F038-46BE-A165-32C4D7C8D56E}" type="pres">
      <dgm:prSet presAssocID="{D1E28F01-2DBA-4199-903B-29ED6CA72E6A}" presName="childText" presStyleLbl="bgAcc1" presStyleIdx="1" presStyleCnt="2">
        <dgm:presLayoutVars>
          <dgm:bulletEnabled val="1"/>
        </dgm:presLayoutVars>
      </dgm:prSet>
      <dgm:spPr/>
    </dgm:pt>
  </dgm:ptLst>
  <dgm:cxnLst>
    <dgm:cxn modelId="{71A0CB0F-9C5D-4EC1-9846-CF79DC3FDB5E}" type="presOf" srcId="{6A44C5F3-C83B-414A-B2A1-E1E8CAA94B98}" destId="{7BEE5899-AB19-4ECD-8DBB-A6B22AB55F26}" srcOrd="0" destOrd="0" presId="urn:microsoft.com/office/officeart/2005/8/layout/hierarchy3"/>
    <dgm:cxn modelId="{913C7820-D96E-4C97-8BF3-1BD02504AC36}" type="presOf" srcId="{824B1BC9-1BEE-40A8-99EF-6F3652971DDA}" destId="{599BC502-2809-42BA-9286-6FDDFC3DA9B8}" srcOrd="1" destOrd="0" presId="urn:microsoft.com/office/officeart/2005/8/layout/hierarchy3"/>
    <dgm:cxn modelId="{14D23A3E-71F9-47CE-8F71-EEB8DB452F08}" srcId="{6A44C5F3-C83B-414A-B2A1-E1E8CAA94B98}" destId="{824B1BC9-1BEE-40A8-99EF-6F3652971DDA}" srcOrd="0" destOrd="0" parTransId="{46FCFC27-4EB1-465F-8162-BCBB072D64C7}" sibTransId="{BC7BE8A4-F487-4CA9-92BF-894B9ABD4D46}"/>
    <dgm:cxn modelId="{F39B535C-59F2-4B64-822A-7D072D11AB3E}" type="presOf" srcId="{08E625A0-1416-443F-8987-A6CA7CC3A6A1}" destId="{D211DE2B-ECDF-4945-AA7C-1B3D1126B2D3}" srcOrd="0" destOrd="0" presId="urn:microsoft.com/office/officeart/2005/8/layout/hierarchy3"/>
    <dgm:cxn modelId="{C6CA0164-0D58-44B6-A1A6-B599DCBF5686}" srcId="{98AB6122-714A-4BD2-9EBF-C810B1367131}" destId="{D1E28F01-2DBA-4199-903B-29ED6CA72E6A}" srcOrd="0" destOrd="0" parTransId="{08E625A0-1416-443F-8987-A6CA7CC3A6A1}" sibTransId="{0968EC24-62A8-441A-A50B-9593A4A43740}"/>
    <dgm:cxn modelId="{8F54B850-F003-4291-9B94-C50C06665D07}" type="presOf" srcId="{98AB6122-714A-4BD2-9EBF-C810B1367131}" destId="{E81EA3B7-CE80-4273-BF50-9AE044D3BF10}" srcOrd="1" destOrd="0" presId="urn:microsoft.com/office/officeart/2005/8/layout/hierarchy3"/>
    <dgm:cxn modelId="{4BD71395-D26B-4AB4-8C8F-0819D31F5AAF}" type="presOf" srcId="{22EFF5D8-9AEC-4F73-9021-7AE09066CD6E}" destId="{2F4514A6-4F82-454D-8718-877E7113F7D3}" srcOrd="0" destOrd="0" presId="urn:microsoft.com/office/officeart/2005/8/layout/hierarchy3"/>
    <dgm:cxn modelId="{744A4EA8-8765-4CCC-AB50-D83FF44326F8}" type="presOf" srcId="{1FFD7348-0E43-4685-9F1E-A18CB517E331}" destId="{3B27A2BB-DD39-47E7-B843-E75263095069}" srcOrd="0" destOrd="0" presId="urn:microsoft.com/office/officeart/2005/8/layout/hierarchy3"/>
    <dgm:cxn modelId="{CC4B5BA9-D8BA-4B10-BAA5-E6EC789E01E6}" type="presOf" srcId="{98AB6122-714A-4BD2-9EBF-C810B1367131}" destId="{F6903866-9150-4343-B6FD-5F05B1CD27BB}" srcOrd="0" destOrd="0" presId="urn:microsoft.com/office/officeart/2005/8/layout/hierarchy3"/>
    <dgm:cxn modelId="{E8E662D1-5F11-4E18-876F-F724550A8BA8}" type="presOf" srcId="{D1E28F01-2DBA-4199-903B-29ED6CA72E6A}" destId="{0B10F4A1-F038-46BE-A165-32C4D7C8D56E}" srcOrd="0" destOrd="0" presId="urn:microsoft.com/office/officeart/2005/8/layout/hierarchy3"/>
    <dgm:cxn modelId="{67405BE4-43DC-4A2D-9D33-358FD4E25A71}" srcId="{824B1BC9-1BEE-40A8-99EF-6F3652971DDA}" destId="{1FFD7348-0E43-4685-9F1E-A18CB517E331}" srcOrd="0" destOrd="0" parTransId="{22EFF5D8-9AEC-4F73-9021-7AE09066CD6E}" sibTransId="{ABC0A0C1-B9BC-4606-861C-235AC009D380}"/>
    <dgm:cxn modelId="{32807BE8-1D7F-4DB7-9369-BDCF8A214CE1}" type="presOf" srcId="{824B1BC9-1BEE-40A8-99EF-6F3652971DDA}" destId="{C9B6A19F-15BA-4D4D-B038-C6A35B67262F}" srcOrd="0" destOrd="0" presId="urn:microsoft.com/office/officeart/2005/8/layout/hierarchy3"/>
    <dgm:cxn modelId="{D9BBA6E8-CD9A-4541-B78F-7B2B57AC2DD6}" srcId="{6A44C5F3-C83B-414A-B2A1-E1E8CAA94B98}" destId="{98AB6122-714A-4BD2-9EBF-C810B1367131}" srcOrd="1" destOrd="0" parTransId="{DF8ECFC7-0092-450F-92D8-D8C937B8FD33}" sibTransId="{3DE043DD-1112-47F2-AADF-EF351348C583}"/>
    <dgm:cxn modelId="{F1950C43-5E6F-454B-9BB1-92109200A4D2}" type="presParOf" srcId="{7BEE5899-AB19-4ECD-8DBB-A6B22AB55F26}" destId="{C806A249-3396-4E65-BF20-E92707CF8387}" srcOrd="0" destOrd="0" presId="urn:microsoft.com/office/officeart/2005/8/layout/hierarchy3"/>
    <dgm:cxn modelId="{CA0AEFB9-135F-4665-B659-EFAA6D30485A}" type="presParOf" srcId="{C806A249-3396-4E65-BF20-E92707CF8387}" destId="{4CEC9300-9C59-43F0-A58E-31ADD66E947D}" srcOrd="0" destOrd="0" presId="urn:microsoft.com/office/officeart/2005/8/layout/hierarchy3"/>
    <dgm:cxn modelId="{0E909FB7-B716-4788-BE77-9B776F146364}" type="presParOf" srcId="{4CEC9300-9C59-43F0-A58E-31ADD66E947D}" destId="{C9B6A19F-15BA-4D4D-B038-C6A35B67262F}" srcOrd="0" destOrd="0" presId="urn:microsoft.com/office/officeart/2005/8/layout/hierarchy3"/>
    <dgm:cxn modelId="{BE98D5D8-9A26-4F17-A289-6C7997E0EF65}" type="presParOf" srcId="{4CEC9300-9C59-43F0-A58E-31ADD66E947D}" destId="{599BC502-2809-42BA-9286-6FDDFC3DA9B8}" srcOrd="1" destOrd="0" presId="urn:microsoft.com/office/officeart/2005/8/layout/hierarchy3"/>
    <dgm:cxn modelId="{173E3E36-6FA9-4254-A616-46E69D814358}" type="presParOf" srcId="{C806A249-3396-4E65-BF20-E92707CF8387}" destId="{54A3D5C4-29A2-4315-A51A-CB425615694C}" srcOrd="1" destOrd="0" presId="urn:microsoft.com/office/officeart/2005/8/layout/hierarchy3"/>
    <dgm:cxn modelId="{C059F25A-203A-42D1-A2BD-4AF73E530D3F}" type="presParOf" srcId="{54A3D5C4-29A2-4315-A51A-CB425615694C}" destId="{2F4514A6-4F82-454D-8718-877E7113F7D3}" srcOrd="0" destOrd="0" presId="urn:microsoft.com/office/officeart/2005/8/layout/hierarchy3"/>
    <dgm:cxn modelId="{6D3381E7-E361-45E7-82BB-94134965DDAA}" type="presParOf" srcId="{54A3D5C4-29A2-4315-A51A-CB425615694C}" destId="{3B27A2BB-DD39-47E7-B843-E75263095069}" srcOrd="1" destOrd="0" presId="urn:microsoft.com/office/officeart/2005/8/layout/hierarchy3"/>
    <dgm:cxn modelId="{53A33ED2-0DF6-4B2F-83CD-8F22B6D0DDB3}" type="presParOf" srcId="{7BEE5899-AB19-4ECD-8DBB-A6B22AB55F26}" destId="{8A5D579B-D14A-4D04-AAE5-0DFDCD659F81}" srcOrd="1" destOrd="0" presId="urn:microsoft.com/office/officeart/2005/8/layout/hierarchy3"/>
    <dgm:cxn modelId="{C1419680-BAFC-426B-AE43-3DBD84E81C2A}" type="presParOf" srcId="{8A5D579B-D14A-4D04-AAE5-0DFDCD659F81}" destId="{E2877690-3BAA-457D-B7C8-EE13CFA213F5}" srcOrd="0" destOrd="0" presId="urn:microsoft.com/office/officeart/2005/8/layout/hierarchy3"/>
    <dgm:cxn modelId="{49C5C81A-C9A1-43AC-BC7E-AF65E73BA1B9}" type="presParOf" srcId="{E2877690-3BAA-457D-B7C8-EE13CFA213F5}" destId="{F6903866-9150-4343-B6FD-5F05B1CD27BB}" srcOrd="0" destOrd="0" presId="urn:microsoft.com/office/officeart/2005/8/layout/hierarchy3"/>
    <dgm:cxn modelId="{6CACBC62-9546-441E-829D-2320A866E46E}" type="presParOf" srcId="{E2877690-3BAA-457D-B7C8-EE13CFA213F5}" destId="{E81EA3B7-CE80-4273-BF50-9AE044D3BF10}" srcOrd="1" destOrd="0" presId="urn:microsoft.com/office/officeart/2005/8/layout/hierarchy3"/>
    <dgm:cxn modelId="{BF826071-046B-497E-9EC0-0B618FF73817}" type="presParOf" srcId="{8A5D579B-D14A-4D04-AAE5-0DFDCD659F81}" destId="{9EC042E7-D34F-4224-8100-B172626AB8C1}" srcOrd="1" destOrd="0" presId="urn:microsoft.com/office/officeart/2005/8/layout/hierarchy3"/>
    <dgm:cxn modelId="{FF5280F8-F5BB-4BAB-90CF-4F4290DE5918}" type="presParOf" srcId="{9EC042E7-D34F-4224-8100-B172626AB8C1}" destId="{D211DE2B-ECDF-4945-AA7C-1B3D1126B2D3}" srcOrd="0" destOrd="0" presId="urn:microsoft.com/office/officeart/2005/8/layout/hierarchy3"/>
    <dgm:cxn modelId="{E4931936-4C3B-48F9-8E1C-5342CF07CC4F}" type="presParOf" srcId="{9EC042E7-D34F-4224-8100-B172626AB8C1}" destId="{0B10F4A1-F038-46BE-A165-32C4D7C8D56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BCE7E-B3BA-46B1-A5D7-5B613933C703}">
      <dsp:nvSpPr>
        <dsp:cNvPr id="0" name=""/>
        <dsp:cNvSpPr/>
      </dsp:nvSpPr>
      <dsp:spPr>
        <a:xfrm>
          <a:off x="0" y="0"/>
          <a:ext cx="2482949" cy="50159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Sectoral </a:t>
          </a:r>
        </a:p>
      </dsp:txBody>
      <dsp:txXfrm>
        <a:off x="0" y="0"/>
        <a:ext cx="2482949" cy="1504784"/>
      </dsp:txXfrm>
    </dsp:sp>
    <dsp:sp modelId="{1A34DE6B-7EA1-49E4-964A-46C486934B86}">
      <dsp:nvSpPr>
        <dsp:cNvPr id="0" name=""/>
        <dsp:cNvSpPr/>
      </dsp:nvSpPr>
      <dsp:spPr>
        <a:xfrm>
          <a:off x="249249" y="1504906"/>
          <a:ext cx="1986359" cy="730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dirty="0">
              <a:latin typeface="Sylfaen" panose="010A0502050306030303" pitchFamily="18" charset="0"/>
            </a:rPr>
            <a:t>Desertification </a:t>
          </a:r>
        </a:p>
      </dsp:txBody>
      <dsp:txXfrm>
        <a:off x="270651" y="1526308"/>
        <a:ext cx="1943555" cy="687912"/>
      </dsp:txXfrm>
    </dsp:sp>
    <dsp:sp modelId="{7C5EA9DB-C86C-4A06-966E-1E4FF4509283}">
      <dsp:nvSpPr>
        <dsp:cNvPr id="0" name=""/>
        <dsp:cNvSpPr/>
      </dsp:nvSpPr>
      <dsp:spPr>
        <a:xfrm>
          <a:off x="249249" y="2348041"/>
          <a:ext cx="1986359" cy="730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dirty="0">
              <a:latin typeface="Sylfaen" panose="010A0502050306030303" pitchFamily="18" charset="0"/>
            </a:rPr>
            <a:t>Reduced agricultural yields</a:t>
          </a:r>
        </a:p>
      </dsp:txBody>
      <dsp:txXfrm>
        <a:off x="270651" y="2369443"/>
        <a:ext cx="1943555" cy="687912"/>
      </dsp:txXfrm>
    </dsp:sp>
    <dsp:sp modelId="{D7C2F74B-7CBD-434E-AD83-07225E081ACD}">
      <dsp:nvSpPr>
        <dsp:cNvPr id="0" name=""/>
        <dsp:cNvSpPr/>
      </dsp:nvSpPr>
      <dsp:spPr>
        <a:xfrm>
          <a:off x="249249" y="3191176"/>
          <a:ext cx="1986359" cy="730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dirty="0">
              <a:latin typeface="Sylfaen" panose="010A0502050306030303" pitchFamily="18" charset="0"/>
            </a:rPr>
            <a:t>Hydro generation capacity</a:t>
          </a:r>
        </a:p>
      </dsp:txBody>
      <dsp:txXfrm>
        <a:off x="270651" y="3212578"/>
        <a:ext cx="1943555" cy="687912"/>
      </dsp:txXfrm>
    </dsp:sp>
    <dsp:sp modelId="{920BD78E-0AA4-4ED7-AF78-B8B91F21A651}">
      <dsp:nvSpPr>
        <dsp:cNvPr id="0" name=""/>
        <dsp:cNvSpPr/>
      </dsp:nvSpPr>
      <dsp:spPr>
        <a:xfrm>
          <a:off x="249249" y="4034311"/>
          <a:ext cx="1986359" cy="730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dirty="0">
              <a:latin typeface="Sylfaen" panose="010A0502050306030303" pitchFamily="18" charset="0"/>
            </a:rPr>
            <a:t>Tourism</a:t>
          </a:r>
          <a:endParaRPr lang="en-US" sz="1900" kern="1200" dirty="0"/>
        </a:p>
      </dsp:txBody>
      <dsp:txXfrm>
        <a:off x="270651" y="4055713"/>
        <a:ext cx="1943555" cy="687912"/>
      </dsp:txXfrm>
    </dsp:sp>
    <dsp:sp modelId="{FC9646D0-0363-406C-A208-E3D1226FA9C0}">
      <dsp:nvSpPr>
        <dsp:cNvPr id="0" name=""/>
        <dsp:cNvSpPr/>
      </dsp:nvSpPr>
      <dsp:spPr>
        <a:xfrm>
          <a:off x="2670125" y="0"/>
          <a:ext cx="2482949" cy="50159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Productivity</a:t>
          </a:r>
        </a:p>
      </dsp:txBody>
      <dsp:txXfrm>
        <a:off x="2670125" y="0"/>
        <a:ext cx="2482949" cy="1504784"/>
      </dsp:txXfrm>
    </dsp:sp>
    <dsp:sp modelId="{B4A64448-2CC2-42F3-860B-63D3C34EEA70}">
      <dsp:nvSpPr>
        <dsp:cNvPr id="0" name=""/>
        <dsp:cNvSpPr/>
      </dsp:nvSpPr>
      <dsp:spPr>
        <a:xfrm>
          <a:off x="2918420" y="1506253"/>
          <a:ext cx="1986359" cy="1512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Sylfaen" panose="010A0502050306030303" pitchFamily="18" charset="0"/>
            </a:rPr>
            <a:t>Weakened human capital</a:t>
          </a:r>
        </a:p>
      </dsp:txBody>
      <dsp:txXfrm>
        <a:off x="2962716" y="1550549"/>
        <a:ext cx="1897767" cy="1423784"/>
      </dsp:txXfrm>
    </dsp:sp>
    <dsp:sp modelId="{4AAFE523-785E-44E5-B2F7-55B25084842C}">
      <dsp:nvSpPr>
        <dsp:cNvPr id="0" name=""/>
        <dsp:cNvSpPr/>
      </dsp:nvSpPr>
      <dsp:spPr>
        <a:xfrm>
          <a:off x="2918420" y="3251304"/>
          <a:ext cx="1986359" cy="1512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Sylfaen" panose="010A0502050306030303" pitchFamily="18" charset="0"/>
            </a:rPr>
            <a:t>Declining capital productivity</a:t>
          </a:r>
        </a:p>
      </dsp:txBody>
      <dsp:txXfrm>
        <a:off x="2962716" y="3295600"/>
        <a:ext cx="1897767" cy="1423784"/>
      </dsp:txXfrm>
    </dsp:sp>
    <dsp:sp modelId="{03C0FA7C-E257-4E78-8959-1484E85BEB24}">
      <dsp:nvSpPr>
        <dsp:cNvPr id="0" name=""/>
        <dsp:cNvSpPr/>
      </dsp:nvSpPr>
      <dsp:spPr>
        <a:xfrm>
          <a:off x="5339295" y="0"/>
          <a:ext cx="2482949" cy="50159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Vulnerabilities</a:t>
          </a:r>
        </a:p>
      </dsp:txBody>
      <dsp:txXfrm>
        <a:off x="5339295" y="0"/>
        <a:ext cx="2482949" cy="1504784"/>
      </dsp:txXfrm>
    </dsp:sp>
    <dsp:sp modelId="{7CD228FA-CEE3-4507-8732-BCFD98BD044F}">
      <dsp:nvSpPr>
        <dsp:cNvPr id="0" name=""/>
        <dsp:cNvSpPr/>
      </dsp:nvSpPr>
      <dsp:spPr>
        <a:xfrm>
          <a:off x="5587590" y="1505213"/>
          <a:ext cx="1986359" cy="9854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Sylfaen" panose="010A0502050306030303" pitchFamily="18" charset="0"/>
            </a:rPr>
            <a:t>Social vulnerabilities</a:t>
          </a:r>
        </a:p>
      </dsp:txBody>
      <dsp:txXfrm>
        <a:off x="5616452" y="1534075"/>
        <a:ext cx="1928635" cy="927708"/>
      </dsp:txXfrm>
    </dsp:sp>
    <dsp:sp modelId="{975BB32A-0506-4AA4-B82D-524332618D00}">
      <dsp:nvSpPr>
        <dsp:cNvPr id="0" name=""/>
        <dsp:cNvSpPr/>
      </dsp:nvSpPr>
      <dsp:spPr>
        <a:xfrm>
          <a:off x="5587590" y="2642251"/>
          <a:ext cx="1986359" cy="9854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Sylfaen" panose="010A0502050306030303" pitchFamily="18" charset="0"/>
            </a:rPr>
            <a:t>Environmental degradation</a:t>
          </a:r>
        </a:p>
      </dsp:txBody>
      <dsp:txXfrm>
        <a:off x="5616452" y="2671113"/>
        <a:ext cx="1928635" cy="927708"/>
      </dsp:txXfrm>
    </dsp:sp>
    <dsp:sp modelId="{9B011116-862D-4E3B-A1C2-73CB3EEB6D9A}">
      <dsp:nvSpPr>
        <dsp:cNvPr id="0" name=""/>
        <dsp:cNvSpPr/>
      </dsp:nvSpPr>
      <dsp:spPr>
        <a:xfrm>
          <a:off x="5587590" y="3779289"/>
          <a:ext cx="1986359" cy="9854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Sylfaen" panose="010A0502050306030303" pitchFamily="18" charset="0"/>
            </a:rPr>
            <a:t>Propagation of diseases</a:t>
          </a:r>
        </a:p>
      </dsp:txBody>
      <dsp:txXfrm>
        <a:off x="5616452" y="3808151"/>
        <a:ext cx="1928635" cy="927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29225-941C-42F4-9E16-3A81A93F346D}">
      <dsp:nvSpPr>
        <dsp:cNvPr id="0" name=""/>
        <dsp:cNvSpPr/>
      </dsp:nvSpPr>
      <dsp:spPr>
        <a:xfrm>
          <a:off x="4685080" y="3316224"/>
          <a:ext cx="2409139" cy="15605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External</a:t>
          </a:r>
        </a:p>
      </dsp:txBody>
      <dsp:txXfrm>
        <a:off x="5442103" y="3740649"/>
        <a:ext cx="1617835" cy="1101870"/>
      </dsp:txXfrm>
    </dsp:sp>
    <dsp:sp modelId="{ACEEB3BB-BD1E-4BDB-9747-AC371CC15C94}">
      <dsp:nvSpPr>
        <dsp:cNvPr id="0" name=""/>
        <dsp:cNvSpPr/>
      </dsp:nvSpPr>
      <dsp:spPr>
        <a:xfrm>
          <a:off x="754379" y="3316224"/>
          <a:ext cx="2409139" cy="15605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Monetary</a:t>
          </a:r>
        </a:p>
      </dsp:txBody>
      <dsp:txXfrm>
        <a:off x="788660" y="3740649"/>
        <a:ext cx="1617835" cy="1101870"/>
      </dsp:txXfrm>
    </dsp:sp>
    <dsp:sp modelId="{E2D4B589-46CF-470F-9A18-BAFF86762EAD}">
      <dsp:nvSpPr>
        <dsp:cNvPr id="0" name=""/>
        <dsp:cNvSpPr/>
      </dsp:nvSpPr>
      <dsp:spPr>
        <a:xfrm>
          <a:off x="4685080" y="0"/>
          <a:ext cx="2409139" cy="15605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Fiscal</a:t>
          </a:r>
        </a:p>
      </dsp:txBody>
      <dsp:txXfrm>
        <a:off x="5442103" y="34281"/>
        <a:ext cx="1617835" cy="1101870"/>
      </dsp:txXfrm>
    </dsp:sp>
    <dsp:sp modelId="{332487C6-B2BB-466E-B127-B7DA5D61CD2D}">
      <dsp:nvSpPr>
        <dsp:cNvPr id="0" name=""/>
        <dsp:cNvSpPr/>
      </dsp:nvSpPr>
      <dsp:spPr>
        <a:xfrm>
          <a:off x="754379" y="0"/>
          <a:ext cx="2409139" cy="15605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Real</a:t>
          </a:r>
        </a:p>
      </dsp:txBody>
      <dsp:txXfrm>
        <a:off x="788660" y="34281"/>
        <a:ext cx="1617835" cy="1101870"/>
      </dsp:txXfrm>
    </dsp:sp>
    <dsp:sp modelId="{CF9D45CE-029B-4941-9AD6-178D49D56168}">
      <dsp:nvSpPr>
        <dsp:cNvPr id="0" name=""/>
        <dsp:cNvSpPr/>
      </dsp:nvSpPr>
      <dsp:spPr>
        <a:xfrm>
          <a:off x="1763877" y="277977"/>
          <a:ext cx="2111654" cy="211165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Growth; Inflation; Investment</a:t>
          </a:r>
        </a:p>
      </dsp:txBody>
      <dsp:txXfrm>
        <a:off x="2382366" y="896466"/>
        <a:ext cx="1493165" cy="1493165"/>
      </dsp:txXfrm>
    </dsp:sp>
    <dsp:sp modelId="{418D9CE1-C3CD-455B-A918-F7C5E011DE14}">
      <dsp:nvSpPr>
        <dsp:cNvPr id="0" name=""/>
        <dsp:cNvSpPr/>
      </dsp:nvSpPr>
      <dsp:spPr>
        <a:xfrm rot="5400000">
          <a:off x="3973068" y="277977"/>
          <a:ext cx="2111654" cy="211165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Revenue; Expenditure; Deficit; Debt</a:t>
          </a:r>
        </a:p>
      </dsp:txBody>
      <dsp:txXfrm rot="-5400000">
        <a:off x="3973068" y="896466"/>
        <a:ext cx="1493165" cy="1493165"/>
      </dsp:txXfrm>
    </dsp:sp>
    <dsp:sp modelId="{F12B1E63-5740-4637-878A-761924488ECD}">
      <dsp:nvSpPr>
        <dsp:cNvPr id="0" name=""/>
        <dsp:cNvSpPr/>
      </dsp:nvSpPr>
      <dsp:spPr>
        <a:xfrm rot="10800000">
          <a:off x="3973068" y="2487168"/>
          <a:ext cx="2111654" cy="211165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Exports; Imports; External financing</a:t>
          </a:r>
        </a:p>
      </dsp:txBody>
      <dsp:txXfrm rot="10800000">
        <a:off x="3973068" y="2487168"/>
        <a:ext cx="1493165" cy="1493165"/>
      </dsp:txXfrm>
    </dsp:sp>
    <dsp:sp modelId="{0D3A7898-6EB3-449C-9C54-20EC892FE8C9}">
      <dsp:nvSpPr>
        <dsp:cNvPr id="0" name=""/>
        <dsp:cNvSpPr/>
      </dsp:nvSpPr>
      <dsp:spPr>
        <a:xfrm rot="16200000">
          <a:off x="1763877" y="2487168"/>
          <a:ext cx="2111654" cy="211165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Interest rates; Domestic financing</a:t>
          </a:r>
        </a:p>
      </dsp:txBody>
      <dsp:txXfrm rot="5400000">
        <a:off x="2382366" y="2487168"/>
        <a:ext cx="1493165" cy="1493165"/>
      </dsp:txXfrm>
    </dsp:sp>
    <dsp:sp modelId="{CC9B6791-46BB-4700-B759-2CFF982314F4}">
      <dsp:nvSpPr>
        <dsp:cNvPr id="0" name=""/>
        <dsp:cNvSpPr/>
      </dsp:nvSpPr>
      <dsp:spPr>
        <a:xfrm>
          <a:off x="3559759" y="1999488"/>
          <a:ext cx="729081" cy="63398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34801E-1E9A-45DD-982C-A45BC1CE8073}">
      <dsp:nvSpPr>
        <dsp:cNvPr id="0" name=""/>
        <dsp:cNvSpPr/>
      </dsp:nvSpPr>
      <dsp:spPr>
        <a:xfrm rot="10800000">
          <a:off x="3559759" y="2243328"/>
          <a:ext cx="729081" cy="63398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30694-EC04-4187-BB9B-1DEEEB3AB23E}">
      <dsp:nvSpPr>
        <dsp:cNvPr id="0" name=""/>
        <dsp:cNvSpPr/>
      </dsp:nvSpPr>
      <dsp:spPr>
        <a:xfrm rot="5400000">
          <a:off x="3390995" y="-1145982"/>
          <a:ext cx="1361498" cy="383223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Arial"/>
              <a:cs typeface="Arial"/>
            </a:rPr>
            <a:t>Macroeconomic</a:t>
          </a:r>
          <a:r>
            <a:rPr lang="en-US" sz="1600" kern="1200" spc="-100" dirty="0">
              <a:latin typeface="Arial"/>
              <a:cs typeface="Arial"/>
            </a:rPr>
            <a:t> </a:t>
          </a:r>
          <a:r>
            <a:rPr lang="en-US" sz="1600" kern="1200" spc="-10" dirty="0">
              <a:latin typeface="Arial"/>
              <a:cs typeface="Arial"/>
            </a:rPr>
            <a:t>Risks</a:t>
          </a:r>
          <a:endParaRPr lang="en-US" sz="1600" kern="1200" dirty="0"/>
        </a:p>
        <a:p>
          <a:pPr marL="171450" lvl="1" indent="-171450" algn="l" defTabSz="711200">
            <a:lnSpc>
              <a:spcPct val="90000"/>
            </a:lnSpc>
            <a:spcBef>
              <a:spcPct val="0"/>
            </a:spcBef>
            <a:spcAft>
              <a:spcPct val="15000"/>
            </a:spcAft>
            <a:buChar char="•"/>
          </a:pPr>
          <a:r>
            <a:rPr lang="en-US" sz="1600" kern="1200" dirty="0">
              <a:solidFill>
                <a:schemeClr val="accent4"/>
              </a:solidFill>
              <a:latin typeface="Arial"/>
              <a:cs typeface="Arial"/>
            </a:rPr>
            <a:t>Specific</a:t>
          </a:r>
          <a:r>
            <a:rPr lang="en-US" sz="1600" kern="1200" spc="-10" dirty="0">
              <a:solidFill>
                <a:schemeClr val="accent4"/>
              </a:solidFill>
              <a:latin typeface="Arial"/>
              <a:cs typeface="Arial"/>
            </a:rPr>
            <a:t> </a:t>
          </a:r>
          <a:r>
            <a:rPr lang="en-US" sz="1600" kern="1200" dirty="0">
              <a:solidFill>
                <a:schemeClr val="accent4"/>
              </a:solidFill>
              <a:latin typeface="Arial"/>
              <a:cs typeface="Arial"/>
            </a:rPr>
            <a:t>Fiscal</a:t>
          </a:r>
          <a:r>
            <a:rPr lang="en-US" sz="1600" kern="1200" spc="-10" dirty="0">
              <a:solidFill>
                <a:schemeClr val="accent4"/>
              </a:solidFill>
              <a:latin typeface="Arial"/>
              <a:cs typeface="Arial"/>
            </a:rPr>
            <a:t> Risks</a:t>
          </a:r>
          <a:endParaRPr lang="en-US" sz="1600" kern="1200" dirty="0">
            <a:solidFill>
              <a:schemeClr val="accent4"/>
            </a:solidFill>
          </a:endParaRPr>
        </a:p>
        <a:p>
          <a:pPr marL="171450" lvl="1" indent="-171450" algn="l" defTabSz="711200">
            <a:lnSpc>
              <a:spcPct val="90000"/>
            </a:lnSpc>
            <a:spcBef>
              <a:spcPct val="0"/>
            </a:spcBef>
            <a:spcAft>
              <a:spcPct val="15000"/>
            </a:spcAft>
            <a:buChar char="•"/>
          </a:pPr>
          <a:r>
            <a:rPr lang="en-US" sz="1600" kern="1200" spc="-10" dirty="0">
              <a:latin typeface="Arial"/>
              <a:cs typeface="Arial"/>
            </a:rPr>
            <a:t>Long-</a:t>
          </a:r>
          <a:r>
            <a:rPr lang="en-US" sz="1600" kern="1200" spc="-30" dirty="0">
              <a:latin typeface="Arial"/>
              <a:cs typeface="Arial"/>
            </a:rPr>
            <a:t>Term</a:t>
          </a:r>
          <a:r>
            <a:rPr lang="en-US" sz="1600" kern="1200" spc="-65" dirty="0">
              <a:latin typeface="Arial"/>
              <a:cs typeface="Arial"/>
            </a:rPr>
            <a:t> </a:t>
          </a:r>
          <a:r>
            <a:rPr lang="en-US" sz="1600" kern="1200" spc="-10" dirty="0">
              <a:latin typeface="Arial"/>
              <a:cs typeface="Arial"/>
            </a:rPr>
            <a:t>Sustainability</a:t>
          </a:r>
          <a:endParaRPr lang="en-US" sz="1600" kern="1200" dirty="0"/>
        </a:p>
      </dsp:txBody>
      <dsp:txXfrm rot="-5400000">
        <a:off x="2155630" y="155846"/>
        <a:ext cx="3765767" cy="1228572"/>
      </dsp:txXfrm>
    </dsp:sp>
    <dsp:sp modelId="{B0008D0E-3BE7-437A-9475-77A4FCBB13A1}">
      <dsp:nvSpPr>
        <dsp:cNvPr id="0" name=""/>
        <dsp:cNvSpPr/>
      </dsp:nvSpPr>
      <dsp:spPr>
        <a:xfrm>
          <a:off x="0" y="954"/>
          <a:ext cx="2155629" cy="1538356"/>
        </a:xfrm>
        <a:prstGeom prst="roundRect">
          <a:avLst/>
        </a:prstGeom>
        <a:solidFill>
          <a:srgbClr val="92D050"/>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Risk analysis &amp; Disclosure</a:t>
          </a:r>
        </a:p>
      </dsp:txBody>
      <dsp:txXfrm>
        <a:off x="75096" y="76050"/>
        <a:ext cx="2005437" cy="1388164"/>
      </dsp:txXfrm>
    </dsp:sp>
    <dsp:sp modelId="{F41AEE7D-F674-4D43-BA22-98C43422C699}">
      <dsp:nvSpPr>
        <dsp:cNvPr id="0" name=""/>
        <dsp:cNvSpPr/>
      </dsp:nvSpPr>
      <dsp:spPr>
        <a:xfrm rot="5400000">
          <a:off x="3110825" y="667103"/>
          <a:ext cx="1913885" cy="38284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Arial"/>
              <a:cs typeface="Arial"/>
            </a:rPr>
            <a:t>Budgetary</a:t>
          </a:r>
          <a:r>
            <a:rPr lang="en-US" sz="1600" kern="1200" spc="-55" dirty="0">
              <a:latin typeface="Arial"/>
              <a:cs typeface="Arial"/>
            </a:rPr>
            <a:t> </a:t>
          </a:r>
          <a:r>
            <a:rPr lang="en-US" sz="1600" kern="1200" spc="-10" dirty="0">
              <a:latin typeface="Arial"/>
              <a:cs typeface="Arial"/>
            </a:rPr>
            <a:t>Contingencies</a:t>
          </a:r>
          <a:endParaRPr lang="en-US" sz="1600" kern="1200" dirty="0"/>
        </a:p>
        <a:p>
          <a:pPr marL="171450" lvl="1" indent="-171450" algn="l" defTabSz="711200">
            <a:lnSpc>
              <a:spcPct val="90000"/>
            </a:lnSpc>
            <a:spcBef>
              <a:spcPct val="0"/>
            </a:spcBef>
            <a:spcAft>
              <a:spcPct val="15000"/>
            </a:spcAft>
            <a:buChar char="•"/>
          </a:pPr>
          <a:r>
            <a:rPr lang="en-US" sz="1600" kern="1200" dirty="0">
              <a:latin typeface="Arial"/>
              <a:cs typeface="Arial"/>
            </a:rPr>
            <a:t>Asset</a:t>
          </a:r>
          <a:r>
            <a:rPr lang="en-US" sz="1600" kern="1200" spc="-25" dirty="0">
              <a:latin typeface="Arial"/>
              <a:cs typeface="Arial"/>
            </a:rPr>
            <a:t> </a:t>
          </a:r>
          <a:r>
            <a:rPr lang="en-US" sz="1600" kern="1200" dirty="0">
              <a:latin typeface="Arial"/>
              <a:cs typeface="Arial"/>
            </a:rPr>
            <a:t>and Liability</a:t>
          </a:r>
          <a:r>
            <a:rPr lang="en-US" sz="1600" kern="1200" spc="-20" dirty="0">
              <a:latin typeface="Arial"/>
              <a:cs typeface="Arial"/>
            </a:rPr>
            <a:t> </a:t>
          </a:r>
          <a:r>
            <a:rPr lang="en-US" sz="1600" kern="1200" spc="-10" dirty="0">
              <a:latin typeface="Arial"/>
              <a:cs typeface="Arial"/>
            </a:rPr>
            <a:t>Management</a:t>
          </a:r>
          <a:endParaRPr lang="en-US" sz="1600" kern="1200" dirty="0"/>
        </a:p>
        <a:p>
          <a:pPr marL="171450" lvl="1" indent="-171450" algn="l" defTabSz="711200">
            <a:lnSpc>
              <a:spcPct val="90000"/>
            </a:lnSpc>
            <a:spcBef>
              <a:spcPct val="0"/>
            </a:spcBef>
            <a:spcAft>
              <a:spcPct val="15000"/>
            </a:spcAft>
            <a:buChar char="•"/>
          </a:pPr>
          <a:r>
            <a:rPr lang="en-US" sz="1600" kern="1200" dirty="0">
              <a:latin typeface="Arial"/>
              <a:cs typeface="Arial"/>
            </a:rPr>
            <a:t>Guarantees</a:t>
          </a:r>
          <a:r>
            <a:rPr lang="en-US" sz="1600" kern="1200" spc="-25" dirty="0">
              <a:latin typeface="Arial"/>
              <a:cs typeface="Arial"/>
            </a:rPr>
            <a:t> </a:t>
          </a:r>
          <a:endParaRPr lang="en-US" sz="1600" kern="1200" dirty="0"/>
        </a:p>
        <a:p>
          <a:pPr marL="171450" lvl="1" indent="-171450" algn="l" defTabSz="711200">
            <a:lnSpc>
              <a:spcPct val="90000"/>
            </a:lnSpc>
            <a:spcBef>
              <a:spcPct val="0"/>
            </a:spcBef>
            <a:spcAft>
              <a:spcPct val="15000"/>
            </a:spcAft>
            <a:buChar char="•"/>
          </a:pPr>
          <a:r>
            <a:rPr lang="en-US" sz="1600" kern="1200" dirty="0">
              <a:latin typeface="Arial"/>
              <a:cs typeface="Arial"/>
            </a:rPr>
            <a:t>PPPs</a:t>
          </a:r>
          <a:endParaRPr lang="en-US" sz="1600" kern="1200" dirty="0"/>
        </a:p>
        <a:p>
          <a:pPr marL="171450" lvl="1" indent="-171450" algn="l" defTabSz="711200">
            <a:lnSpc>
              <a:spcPct val="90000"/>
            </a:lnSpc>
            <a:spcBef>
              <a:spcPct val="0"/>
            </a:spcBef>
            <a:spcAft>
              <a:spcPct val="15000"/>
            </a:spcAft>
            <a:buChar char="•"/>
          </a:pPr>
          <a:r>
            <a:rPr lang="en-US" sz="1600" kern="1200" spc="-10" dirty="0">
              <a:latin typeface="Arial"/>
              <a:cs typeface="Arial"/>
            </a:rPr>
            <a:t>Financial Sector</a:t>
          </a:r>
          <a:endParaRPr lang="en-US" sz="1600" kern="1200" dirty="0"/>
        </a:p>
        <a:p>
          <a:pPr marL="171450" lvl="1" indent="-171450" algn="l" defTabSz="711200">
            <a:lnSpc>
              <a:spcPct val="90000"/>
            </a:lnSpc>
            <a:spcBef>
              <a:spcPct val="0"/>
            </a:spcBef>
            <a:spcAft>
              <a:spcPct val="15000"/>
            </a:spcAft>
            <a:buChar char="•"/>
          </a:pPr>
          <a:r>
            <a:rPr lang="en-US" sz="1600" kern="1200" dirty="0">
              <a:latin typeface="Arial"/>
              <a:cs typeface="Arial"/>
            </a:rPr>
            <a:t>Natural</a:t>
          </a:r>
          <a:r>
            <a:rPr lang="en-US" sz="1600" kern="1200" spc="-35" dirty="0">
              <a:latin typeface="Arial"/>
              <a:cs typeface="Arial"/>
            </a:rPr>
            <a:t> </a:t>
          </a:r>
          <a:r>
            <a:rPr lang="en-US" sz="1600" kern="1200" dirty="0">
              <a:latin typeface="Arial"/>
              <a:cs typeface="Arial"/>
            </a:rPr>
            <a:t>Resources</a:t>
          </a:r>
          <a:endParaRPr lang="en-US" sz="1600" kern="1200" dirty="0"/>
        </a:p>
        <a:p>
          <a:pPr marL="171450" lvl="1" indent="-171450" algn="l" defTabSz="711200">
            <a:lnSpc>
              <a:spcPct val="90000"/>
            </a:lnSpc>
            <a:spcBef>
              <a:spcPct val="0"/>
            </a:spcBef>
            <a:spcAft>
              <a:spcPct val="15000"/>
            </a:spcAft>
            <a:buChar char="•"/>
          </a:pPr>
          <a:r>
            <a:rPr lang="en-US" sz="1600" kern="1200" spc="-10" dirty="0">
              <a:solidFill>
                <a:schemeClr val="accent4"/>
              </a:solidFill>
              <a:latin typeface="Arial"/>
              <a:cs typeface="Arial"/>
            </a:rPr>
            <a:t>Environmental risks</a:t>
          </a:r>
          <a:endParaRPr lang="en-US" sz="1600" kern="1200" dirty="0">
            <a:solidFill>
              <a:schemeClr val="accent4"/>
            </a:solidFill>
          </a:endParaRPr>
        </a:p>
      </dsp:txBody>
      <dsp:txXfrm rot="-5400000">
        <a:off x="2153524" y="1717832"/>
        <a:ext cx="3735059" cy="1727029"/>
      </dsp:txXfrm>
    </dsp:sp>
    <dsp:sp modelId="{9B5160E8-1ADF-4803-83A3-7B916EB52F28}">
      <dsp:nvSpPr>
        <dsp:cNvPr id="0" name=""/>
        <dsp:cNvSpPr/>
      </dsp:nvSpPr>
      <dsp:spPr>
        <a:xfrm>
          <a:off x="0" y="1636748"/>
          <a:ext cx="2153524" cy="1889197"/>
        </a:xfrm>
        <a:prstGeom prst="roundRect">
          <a:avLst/>
        </a:prstGeom>
        <a:solidFill>
          <a:srgbClr val="92D050"/>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Risk Management</a:t>
          </a:r>
        </a:p>
      </dsp:txBody>
      <dsp:txXfrm>
        <a:off x="92223" y="1728971"/>
        <a:ext cx="1969078" cy="1704751"/>
      </dsp:txXfrm>
    </dsp:sp>
    <dsp:sp modelId="{8BBBDEEA-2719-427C-90EC-D5597D4BDBE6}">
      <dsp:nvSpPr>
        <dsp:cNvPr id="0" name=""/>
        <dsp:cNvSpPr/>
      </dsp:nvSpPr>
      <dsp:spPr>
        <a:xfrm rot="5400000">
          <a:off x="3390995" y="2413477"/>
          <a:ext cx="1361498" cy="383223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spc="-10" dirty="0">
              <a:latin typeface="Arial"/>
              <a:cs typeface="Arial"/>
            </a:rPr>
            <a:t>Sub-</a:t>
          </a:r>
          <a:r>
            <a:rPr lang="en-US" sz="1600" kern="1200" dirty="0">
              <a:latin typeface="Arial"/>
              <a:cs typeface="Arial"/>
            </a:rPr>
            <a:t>National </a:t>
          </a:r>
          <a:r>
            <a:rPr lang="en-US" sz="1600" kern="1200" spc="-10" dirty="0">
              <a:latin typeface="Arial"/>
              <a:cs typeface="Arial"/>
            </a:rPr>
            <a:t>Governments</a:t>
          </a:r>
          <a:endParaRPr lang="en-US" sz="1600" kern="1200" dirty="0"/>
        </a:p>
        <a:p>
          <a:pPr marL="171450" lvl="1" indent="-171450" algn="l" defTabSz="711200">
            <a:lnSpc>
              <a:spcPct val="90000"/>
            </a:lnSpc>
            <a:spcBef>
              <a:spcPct val="0"/>
            </a:spcBef>
            <a:spcAft>
              <a:spcPct val="15000"/>
            </a:spcAft>
            <a:buChar char="•"/>
          </a:pPr>
          <a:r>
            <a:rPr lang="en-US" sz="1600" kern="1200" dirty="0">
              <a:latin typeface="Arial"/>
              <a:cs typeface="Arial"/>
            </a:rPr>
            <a:t>Public</a:t>
          </a:r>
          <a:r>
            <a:rPr lang="en-US" sz="1600" kern="1200" spc="-15" dirty="0">
              <a:latin typeface="Arial"/>
              <a:cs typeface="Arial"/>
            </a:rPr>
            <a:t> </a:t>
          </a:r>
          <a:r>
            <a:rPr lang="en-US" sz="1600" kern="1200" spc="-10" dirty="0">
              <a:latin typeface="Arial"/>
              <a:cs typeface="Arial"/>
            </a:rPr>
            <a:t>Corporations</a:t>
          </a:r>
          <a:endParaRPr lang="en-US" sz="1600" kern="1200" dirty="0"/>
        </a:p>
      </dsp:txBody>
      <dsp:txXfrm rot="-5400000">
        <a:off x="2155630" y="3715306"/>
        <a:ext cx="3765767" cy="1228572"/>
      </dsp:txXfrm>
    </dsp:sp>
    <dsp:sp modelId="{98A8FD95-12D2-4400-AE5E-671185254B75}">
      <dsp:nvSpPr>
        <dsp:cNvPr id="0" name=""/>
        <dsp:cNvSpPr/>
      </dsp:nvSpPr>
      <dsp:spPr>
        <a:xfrm>
          <a:off x="0" y="3623383"/>
          <a:ext cx="2155629" cy="1412418"/>
        </a:xfrm>
        <a:prstGeom prst="roundRect">
          <a:avLst/>
        </a:prstGeom>
        <a:solidFill>
          <a:srgbClr val="92D050"/>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Fiscal Coordination</a:t>
          </a:r>
        </a:p>
      </dsp:txBody>
      <dsp:txXfrm>
        <a:off x="68949" y="3692332"/>
        <a:ext cx="2017731" cy="1274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94947-1BB8-4AE2-8466-2A0408152F8C}">
      <dsp:nvSpPr>
        <dsp:cNvPr id="0" name=""/>
        <dsp:cNvSpPr/>
      </dsp:nvSpPr>
      <dsp:spPr>
        <a:xfrm rot="5400000">
          <a:off x="3587035" y="-1296475"/>
          <a:ext cx="998052" cy="38457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Identify sources of risk</a:t>
          </a:r>
        </a:p>
        <a:p>
          <a:pPr marL="114300" lvl="1" indent="-114300" algn="l" defTabSz="622300">
            <a:lnSpc>
              <a:spcPct val="90000"/>
            </a:lnSpc>
            <a:spcBef>
              <a:spcPct val="0"/>
            </a:spcBef>
            <a:spcAft>
              <a:spcPct val="15000"/>
            </a:spcAft>
            <a:buChar char="•"/>
          </a:pPr>
          <a:r>
            <a:rPr lang="en-US" sz="1400" kern="1200" dirty="0"/>
            <a:t>Calculate fiscal exposure</a:t>
          </a:r>
        </a:p>
        <a:p>
          <a:pPr marL="114300" lvl="1" indent="-114300" algn="l" defTabSz="622300">
            <a:lnSpc>
              <a:spcPct val="90000"/>
            </a:lnSpc>
            <a:spcBef>
              <a:spcPct val="0"/>
            </a:spcBef>
            <a:spcAft>
              <a:spcPct val="15000"/>
            </a:spcAft>
            <a:buChar char="•"/>
          </a:pPr>
          <a:r>
            <a:rPr lang="en-US" sz="1400" kern="1200" dirty="0"/>
            <a:t>Estimate likelihood of realization</a:t>
          </a:r>
        </a:p>
      </dsp:txBody>
      <dsp:txXfrm rot="-5400000">
        <a:off x="2163209" y="176072"/>
        <a:ext cx="3796984" cy="900610"/>
      </dsp:txXfrm>
    </dsp:sp>
    <dsp:sp modelId="{CD69F963-25B4-4FA3-B66A-6F75A07CB778}">
      <dsp:nvSpPr>
        <dsp:cNvPr id="0" name=""/>
        <dsp:cNvSpPr/>
      </dsp:nvSpPr>
      <dsp:spPr>
        <a:xfrm>
          <a:off x="0" y="2593"/>
          <a:ext cx="2163209" cy="12475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Identify and quantify risk</a:t>
          </a:r>
        </a:p>
      </dsp:txBody>
      <dsp:txXfrm>
        <a:off x="60901" y="63494"/>
        <a:ext cx="2041407" cy="1125764"/>
      </dsp:txXfrm>
    </dsp:sp>
    <dsp:sp modelId="{9DDA82E3-6608-4796-931E-233560D0EE58}">
      <dsp:nvSpPr>
        <dsp:cNvPr id="0" name=""/>
        <dsp:cNvSpPr/>
      </dsp:nvSpPr>
      <dsp:spPr>
        <a:xfrm rot="5400000">
          <a:off x="3587035" y="13468"/>
          <a:ext cx="998052" cy="38457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Direct controls and limits on exposures</a:t>
          </a:r>
        </a:p>
        <a:p>
          <a:pPr marL="114300" lvl="1" indent="-114300" algn="l" defTabSz="622300">
            <a:lnSpc>
              <a:spcPct val="90000"/>
            </a:lnSpc>
            <a:spcBef>
              <a:spcPct val="0"/>
            </a:spcBef>
            <a:spcAft>
              <a:spcPct val="15000"/>
            </a:spcAft>
            <a:buChar char="•"/>
          </a:pPr>
          <a:r>
            <a:rPr lang="en-US" sz="1400" kern="1200" dirty="0"/>
            <a:t>Regulation, incentives, and other indirect measures</a:t>
          </a:r>
        </a:p>
        <a:p>
          <a:pPr marL="114300" lvl="1" indent="-114300" algn="l" defTabSz="622300">
            <a:lnSpc>
              <a:spcPct val="90000"/>
            </a:lnSpc>
            <a:spcBef>
              <a:spcPct val="0"/>
            </a:spcBef>
            <a:spcAft>
              <a:spcPct val="15000"/>
            </a:spcAft>
            <a:buChar char="•"/>
          </a:pPr>
          <a:r>
            <a:rPr lang="en-US" sz="1400" kern="1200" dirty="0"/>
            <a:t>Transfer and risk sharing mechanisms</a:t>
          </a:r>
        </a:p>
      </dsp:txBody>
      <dsp:txXfrm rot="-5400000">
        <a:off x="2163209" y="1486016"/>
        <a:ext cx="3796984" cy="900610"/>
      </dsp:txXfrm>
    </dsp:sp>
    <dsp:sp modelId="{68908F98-5CAC-4EF2-B0B1-7D95185CFD90}">
      <dsp:nvSpPr>
        <dsp:cNvPr id="0" name=""/>
        <dsp:cNvSpPr/>
      </dsp:nvSpPr>
      <dsp:spPr>
        <a:xfrm>
          <a:off x="0" y="1312538"/>
          <a:ext cx="2163209" cy="12475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Decide whether to mitigate risks</a:t>
          </a:r>
        </a:p>
      </dsp:txBody>
      <dsp:txXfrm>
        <a:off x="60901" y="1373439"/>
        <a:ext cx="2041407" cy="1125764"/>
      </dsp:txXfrm>
    </dsp:sp>
    <dsp:sp modelId="{4F8AA425-B33B-47C2-9C85-0720E02EC9D9}">
      <dsp:nvSpPr>
        <dsp:cNvPr id="0" name=""/>
        <dsp:cNvSpPr/>
      </dsp:nvSpPr>
      <dsp:spPr>
        <a:xfrm rot="5400000">
          <a:off x="3587035" y="1323412"/>
          <a:ext cx="998052" cy="38457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Expense fiscal costs in the budget</a:t>
          </a:r>
        </a:p>
        <a:p>
          <a:pPr marL="114300" lvl="1" indent="-114300" algn="l" defTabSz="622300">
            <a:lnSpc>
              <a:spcPct val="90000"/>
            </a:lnSpc>
            <a:spcBef>
              <a:spcPct val="0"/>
            </a:spcBef>
            <a:spcAft>
              <a:spcPct val="15000"/>
            </a:spcAft>
            <a:buChar char="•"/>
          </a:pPr>
          <a:r>
            <a:rPr lang="en-US" sz="1400" kern="1200" dirty="0"/>
            <a:t>Budget contingencies</a:t>
          </a:r>
        </a:p>
        <a:p>
          <a:pPr marL="114300" lvl="1" indent="-114300" algn="l" defTabSz="622300">
            <a:lnSpc>
              <a:spcPct val="90000"/>
            </a:lnSpc>
            <a:spcBef>
              <a:spcPct val="0"/>
            </a:spcBef>
            <a:spcAft>
              <a:spcPct val="15000"/>
            </a:spcAft>
            <a:buChar char="•"/>
          </a:pPr>
          <a:r>
            <a:rPr lang="en-US" sz="1400" kern="1200" dirty="0"/>
            <a:t>Set aside financial assets in buffer funds</a:t>
          </a:r>
        </a:p>
      </dsp:txBody>
      <dsp:txXfrm rot="-5400000">
        <a:off x="2163209" y="2795960"/>
        <a:ext cx="3796984" cy="900610"/>
      </dsp:txXfrm>
    </dsp:sp>
    <dsp:sp modelId="{90C91B94-C571-4A8D-8500-40D9D41CC390}">
      <dsp:nvSpPr>
        <dsp:cNvPr id="0" name=""/>
        <dsp:cNvSpPr/>
      </dsp:nvSpPr>
      <dsp:spPr>
        <a:xfrm>
          <a:off x="0" y="2622482"/>
          <a:ext cx="2163209" cy="12475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Decide whether to provision for risks</a:t>
          </a:r>
        </a:p>
      </dsp:txBody>
      <dsp:txXfrm>
        <a:off x="60901" y="2683383"/>
        <a:ext cx="2041407" cy="1125764"/>
      </dsp:txXfrm>
    </dsp:sp>
    <dsp:sp modelId="{E55022C0-7547-44A4-A11F-CB37D44E00B9}">
      <dsp:nvSpPr>
        <dsp:cNvPr id="0" name=""/>
        <dsp:cNvSpPr/>
      </dsp:nvSpPr>
      <dsp:spPr>
        <a:xfrm rot="5400000">
          <a:off x="3587035" y="2633357"/>
          <a:ext cx="998052" cy="38457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Take into account in setting debt objectives</a:t>
          </a:r>
        </a:p>
      </dsp:txBody>
      <dsp:txXfrm rot="-5400000">
        <a:off x="2163209" y="4105905"/>
        <a:ext cx="3796984" cy="900610"/>
      </dsp:txXfrm>
    </dsp:sp>
    <dsp:sp modelId="{E743092B-4565-432B-ABDE-563670E0465D}">
      <dsp:nvSpPr>
        <dsp:cNvPr id="0" name=""/>
        <dsp:cNvSpPr/>
      </dsp:nvSpPr>
      <dsp:spPr>
        <a:xfrm>
          <a:off x="0" y="3932427"/>
          <a:ext cx="2163209" cy="12475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Decide whether to accommodate residual risks</a:t>
          </a:r>
        </a:p>
      </dsp:txBody>
      <dsp:txXfrm>
        <a:off x="60901" y="3993328"/>
        <a:ext cx="2041407" cy="11257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8E5BC-3B60-4A1B-84D0-7D8D8E0B6273}">
      <dsp:nvSpPr>
        <dsp:cNvPr id="0" name=""/>
        <dsp:cNvSpPr/>
      </dsp:nvSpPr>
      <dsp:spPr>
        <a:xfrm rot="5400000">
          <a:off x="3555914" y="-1147670"/>
          <a:ext cx="1342444" cy="397848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Quantify vulnerabilities</a:t>
          </a:r>
        </a:p>
        <a:p>
          <a:pPr marL="114300" lvl="1" indent="-114300" algn="l" defTabSz="622300">
            <a:lnSpc>
              <a:spcPct val="90000"/>
            </a:lnSpc>
            <a:spcBef>
              <a:spcPct val="0"/>
            </a:spcBef>
            <a:spcAft>
              <a:spcPct val="15000"/>
            </a:spcAft>
            <a:buChar char="•"/>
          </a:pPr>
          <a:r>
            <a:rPr lang="en-US" sz="1400" kern="1200" dirty="0"/>
            <a:t>Invest in risk reduction</a:t>
          </a:r>
        </a:p>
        <a:p>
          <a:pPr marL="114300" lvl="1" indent="-114300" algn="l" defTabSz="622300">
            <a:lnSpc>
              <a:spcPct val="90000"/>
            </a:lnSpc>
            <a:spcBef>
              <a:spcPct val="0"/>
            </a:spcBef>
            <a:spcAft>
              <a:spcPct val="15000"/>
            </a:spcAft>
            <a:buChar char="•"/>
          </a:pPr>
          <a:r>
            <a:rPr lang="en-US" sz="1400" kern="1200"/>
            <a:t>Adopt flexibility while preserving credibility</a:t>
          </a:r>
          <a:endParaRPr lang="en-US" sz="1400" kern="1200" dirty="0"/>
        </a:p>
        <a:p>
          <a:pPr marL="114300" lvl="1" indent="-114300" algn="l" defTabSz="622300">
            <a:lnSpc>
              <a:spcPct val="90000"/>
            </a:lnSpc>
            <a:spcBef>
              <a:spcPct val="0"/>
            </a:spcBef>
            <a:spcAft>
              <a:spcPct val="15000"/>
            </a:spcAft>
            <a:buChar char="•"/>
          </a:pPr>
          <a:r>
            <a:rPr lang="en-US" sz="1400" kern="1200"/>
            <a:t>Develop contingency financing plans</a:t>
          </a:r>
          <a:endParaRPr lang="en-US" sz="1400" kern="1200" dirty="0"/>
        </a:p>
        <a:p>
          <a:pPr marL="114300" lvl="1" indent="-114300" algn="l" defTabSz="622300">
            <a:lnSpc>
              <a:spcPct val="90000"/>
            </a:lnSpc>
            <a:spcBef>
              <a:spcPct val="0"/>
            </a:spcBef>
            <a:spcAft>
              <a:spcPct val="15000"/>
            </a:spcAft>
            <a:buChar char="•"/>
          </a:pPr>
          <a:r>
            <a:rPr lang="en-US" sz="1400" kern="1200"/>
            <a:t>Build fiscal buffers</a:t>
          </a:r>
          <a:endParaRPr lang="en-US" sz="1400" kern="1200" dirty="0"/>
        </a:p>
      </dsp:txBody>
      <dsp:txXfrm rot="-5400000">
        <a:off x="2237896" y="235881"/>
        <a:ext cx="3912948" cy="1211378"/>
      </dsp:txXfrm>
    </dsp:sp>
    <dsp:sp modelId="{A5570CB6-F2C4-4855-A196-B8C759E073CF}">
      <dsp:nvSpPr>
        <dsp:cNvPr id="0" name=""/>
        <dsp:cNvSpPr/>
      </dsp:nvSpPr>
      <dsp:spPr>
        <a:xfrm>
          <a:off x="0" y="2542"/>
          <a:ext cx="2237896" cy="1678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Determining the size of Fiscal Buffers</a:t>
          </a:r>
        </a:p>
      </dsp:txBody>
      <dsp:txXfrm>
        <a:off x="81916" y="84458"/>
        <a:ext cx="2074064" cy="1514224"/>
      </dsp:txXfrm>
    </dsp:sp>
    <dsp:sp modelId="{F5132E08-D733-46BD-B5EC-E247BE4D44FA}">
      <dsp:nvSpPr>
        <dsp:cNvPr id="0" name=""/>
        <dsp:cNvSpPr/>
      </dsp:nvSpPr>
      <dsp:spPr>
        <a:xfrm rot="5400000">
          <a:off x="3555914" y="614288"/>
          <a:ext cx="1342444" cy="397848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Medium-Term Fiscal Framework</a:t>
          </a:r>
        </a:p>
        <a:p>
          <a:pPr marL="114300" lvl="1" indent="-114300" algn="l" defTabSz="622300">
            <a:lnSpc>
              <a:spcPct val="90000"/>
            </a:lnSpc>
            <a:spcBef>
              <a:spcPct val="0"/>
            </a:spcBef>
            <a:spcAft>
              <a:spcPct val="15000"/>
            </a:spcAft>
            <a:buChar char="•"/>
          </a:pPr>
          <a:r>
            <a:rPr lang="en-US" sz="1400" kern="1200" dirty="0"/>
            <a:t>Contingency Reserves in the Budget</a:t>
          </a:r>
        </a:p>
        <a:p>
          <a:pPr marL="114300" lvl="1" indent="-114300" algn="l" defTabSz="622300">
            <a:lnSpc>
              <a:spcPct val="90000"/>
            </a:lnSpc>
            <a:spcBef>
              <a:spcPct val="0"/>
            </a:spcBef>
            <a:spcAft>
              <a:spcPct val="15000"/>
            </a:spcAft>
            <a:buChar char="•"/>
          </a:pPr>
          <a:r>
            <a:rPr lang="en-US" sz="1400" kern="1200" dirty="0"/>
            <a:t>Natural Disaster Fund</a:t>
          </a:r>
        </a:p>
      </dsp:txBody>
      <dsp:txXfrm rot="-5400000">
        <a:off x="2237896" y="1997840"/>
        <a:ext cx="3912948" cy="1211378"/>
      </dsp:txXfrm>
    </dsp:sp>
    <dsp:sp modelId="{9138D1AA-40F1-4007-9B7F-53E5EBDD2D4F}">
      <dsp:nvSpPr>
        <dsp:cNvPr id="0" name=""/>
        <dsp:cNvSpPr/>
      </dsp:nvSpPr>
      <dsp:spPr>
        <a:xfrm>
          <a:off x="0" y="1764501"/>
          <a:ext cx="2237896" cy="1678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Building Fiscal Buffers Through Budgets</a:t>
          </a:r>
        </a:p>
      </dsp:txBody>
      <dsp:txXfrm>
        <a:off x="81916" y="1846417"/>
        <a:ext cx="2074064" cy="1514224"/>
      </dsp:txXfrm>
    </dsp:sp>
    <dsp:sp modelId="{4A0C09B0-5261-4114-8C9E-700A72C4CF34}">
      <dsp:nvSpPr>
        <dsp:cNvPr id="0" name=""/>
        <dsp:cNvSpPr/>
      </dsp:nvSpPr>
      <dsp:spPr>
        <a:xfrm rot="5400000">
          <a:off x="3555914" y="2376247"/>
          <a:ext cx="1342444" cy="397848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C00000"/>
              </a:solidFill>
            </a:rPr>
            <a:t>Post disaster budget execution</a:t>
          </a:r>
        </a:p>
        <a:p>
          <a:pPr marL="114300" lvl="1" indent="-114300" algn="l" defTabSz="622300">
            <a:lnSpc>
              <a:spcPct val="90000"/>
            </a:lnSpc>
            <a:spcBef>
              <a:spcPct val="0"/>
            </a:spcBef>
            <a:spcAft>
              <a:spcPct val="15000"/>
            </a:spcAft>
            <a:buChar char="•"/>
          </a:pPr>
          <a:r>
            <a:rPr lang="en-US" sz="1400" kern="1200" dirty="0"/>
            <a:t>Flexibility in Fiscal Rules</a:t>
          </a:r>
        </a:p>
      </dsp:txBody>
      <dsp:txXfrm rot="-5400000">
        <a:off x="2237896" y="3759799"/>
        <a:ext cx="3912948" cy="1211378"/>
      </dsp:txXfrm>
    </dsp:sp>
    <dsp:sp modelId="{0A3C8C57-84E9-4D0D-8E71-B8E7EFFF85DF}">
      <dsp:nvSpPr>
        <dsp:cNvPr id="0" name=""/>
        <dsp:cNvSpPr/>
      </dsp:nvSpPr>
      <dsp:spPr>
        <a:xfrm>
          <a:off x="0" y="3526460"/>
          <a:ext cx="2237896" cy="1678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Using Fiscal Buffers Transparently</a:t>
          </a:r>
        </a:p>
      </dsp:txBody>
      <dsp:txXfrm>
        <a:off x="81916" y="3608376"/>
        <a:ext cx="2074064" cy="15142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C7DD4-6B1A-4A08-A2E2-7F8F709EA7A7}">
      <dsp:nvSpPr>
        <dsp:cNvPr id="0" name=""/>
        <dsp:cNvSpPr/>
      </dsp:nvSpPr>
      <dsp:spPr>
        <a:xfrm rot="5400000">
          <a:off x="5252529" y="-3082374"/>
          <a:ext cx="1121525" cy="7286995"/>
        </a:xfrm>
        <a:prstGeom prst="round2SameRect">
          <a:avLst/>
        </a:prstGeom>
        <a:solidFill>
          <a:srgbClr val="D9E9D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Calibri Light" panose="020F0302020204030204"/>
            <a:buNone/>
          </a:pPr>
          <a:r>
            <a:rPr lang="en" sz="1600" kern="1200" dirty="0">
              <a:latin typeface="Calibri" panose="020F0502020204030204"/>
              <a:ea typeface="+mn-ea"/>
              <a:cs typeface="+mn-cs"/>
            </a:rPr>
            <a:t>1a: National and sectoral public investment strategies and plans</a:t>
          </a:r>
          <a:endParaRPr lang="en-US" sz="1600" u="none" kern="1200" dirty="0">
            <a:latin typeface="Calibri" panose="020F0502020204030204"/>
            <a:ea typeface="+mn-ea"/>
            <a:cs typeface="+mn-cs"/>
          </a:endParaRPr>
        </a:p>
        <a:p>
          <a:pPr marL="171450" lvl="1" indent="-171450" algn="l" defTabSz="711200">
            <a:lnSpc>
              <a:spcPct val="90000"/>
            </a:lnSpc>
            <a:spcBef>
              <a:spcPct val="0"/>
            </a:spcBef>
            <a:spcAft>
              <a:spcPct val="15000"/>
            </a:spcAft>
            <a:buFont typeface="Calibri Light" panose="020F0302020204030204"/>
            <a:buNone/>
          </a:pPr>
          <a:r>
            <a:rPr lang="en" sz="1600" kern="1200" dirty="0">
              <a:latin typeface="Calibri" panose="020F0502020204030204"/>
              <a:ea typeface="+mn-ea"/>
              <a:cs typeface="+mn-cs"/>
            </a:rPr>
            <a:t>1b: Spatial planning and building codes</a:t>
          </a:r>
          <a:endParaRPr lang="en-US" sz="1600" kern="1200" dirty="0">
            <a:latin typeface="Calibri" panose="020F0502020204030204"/>
            <a:ea typeface="+mn-ea"/>
            <a:cs typeface="+mn-cs"/>
          </a:endParaRPr>
        </a:p>
        <a:p>
          <a:pPr marL="171450" lvl="1" indent="-171450" algn="l" defTabSz="711200">
            <a:lnSpc>
              <a:spcPct val="90000"/>
            </a:lnSpc>
            <a:spcBef>
              <a:spcPct val="0"/>
            </a:spcBef>
            <a:spcAft>
              <a:spcPct val="15000"/>
            </a:spcAft>
            <a:buFont typeface="Calibri Light" panose="020F0302020204030204"/>
            <a:buNone/>
          </a:pPr>
          <a:r>
            <a:rPr lang="en" sz="1600" kern="1200" dirty="0">
              <a:latin typeface="Calibri" panose="020F0502020204030204"/>
              <a:ea typeface="+mn-ea"/>
              <a:cs typeface="+mn-cs"/>
            </a:rPr>
            <a:t>1c: Central government support for climate-sensitive public investment planning</a:t>
          </a:r>
          <a:endParaRPr lang="en-US" sz="1600" kern="1200" dirty="0">
            <a:latin typeface="Calibri" panose="020F0502020204030204"/>
            <a:ea typeface="+mn-ea"/>
            <a:cs typeface="+mn-cs"/>
          </a:endParaRPr>
        </a:p>
      </dsp:txBody>
      <dsp:txXfrm rot="-5400000">
        <a:off x="2169794" y="55109"/>
        <a:ext cx="7232247" cy="1012029"/>
      </dsp:txXfrm>
    </dsp:sp>
    <dsp:sp modelId="{9E14CA59-B53E-4FD5-8AC2-07BC4CA4F621}">
      <dsp:nvSpPr>
        <dsp:cNvPr id="0" name=""/>
        <dsp:cNvSpPr/>
      </dsp:nvSpPr>
      <dsp:spPr>
        <a:xfrm>
          <a:off x="904" y="42329"/>
          <a:ext cx="2168890" cy="1037586"/>
        </a:xfrm>
        <a:prstGeom prst="roundRect">
          <a:avLst/>
        </a:prstGeom>
        <a:solidFill>
          <a:srgbClr val="6CAC1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latin typeface="Calibri" panose="020F0502020204030204"/>
              <a:ea typeface="+mn-ea"/>
              <a:cs typeface="+mn-cs"/>
            </a:rPr>
            <a:t>C1. Planning </a:t>
          </a:r>
          <a:endParaRPr lang="en-US" sz="1800" b="1" kern="1200" dirty="0">
            <a:solidFill>
              <a:schemeClr val="bg1"/>
            </a:solidFill>
            <a:latin typeface="Calibri" panose="020F0502020204030204"/>
            <a:ea typeface="+mn-ea"/>
            <a:cs typeface="+mn-cs"/>
          </a:endParaRPr>
        </a:p>
      </dsp:txBody>
      <dsp:txXfrm>
        <a:off x="51555" y="92980"/>
        <a:ext cx="2067588" cy="936284"/>
      </dsp:txXfrm>
    </dsp:sp>
    <dsp:sp modelId="{7327EDD0-F0F0-4972-907B-D5D14A41BB61}">
      <dsp:nvSpPr>
        <dsp:cNvPr id="0" name=""/>
        <dsp:cNvSpPr/>
      </dsp:nvSpPr>
      <dsp:spPr>
        <a:xfrm rot="5400000">
          <a:off x="5415684" y="-1941807"/>
          <a:ext cx="820932" cy="7256168"/>
        </a:xfrm>
        <a:prstGeom prst="round2SameRect">
          <a:avLst/>
        </a:prstGeom>
        <a:solidFill>
          <a:srgbClr val="D9E9D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Calibri Light" panose="020F0302020204030204"/>
            <a:buNone/>
          </a:pPr>
          <a:r>
            <a:rPr lang="en" sz="1600" kern="1200" noProof="0" dirty="0">
              <a:latin typeface="Calibri" panose="020F0502020204030204"/>
              <a:ea typeface="+mn-ea"/>
              <a:cs typeface="+mn-cs"/>
            </a:rPr>
            <a:t>2a: Coordination at central government level</a:t>
          </a:r>
          <a:endParaRPr lang="pt-PT" sz="1600" u="none" kern="1200" noProof="0" dirty="0">
            <a:latin typeface="Calibri" panose="020F0502020204030204"/>
            <a:ea typeface="+mn-ea"/>
            <a:cs typeface="+mn-cs"/>
          </a:endParaRPr>
        </a:p>
        <a:p>
          <a:pPr marL="171450" lvl="1" indent="-171450" algn="l" defTabSz="711200">
            <a:lnSpc>
              <a:spcPct val="90000"/>
            </a:lnSpc>
            <a:spcBef>
              <a:spcPct val="0"/>
            </a:spcBef>
            <a:spcAft>
              <a:spcPct val="15000"/>
            </a:spcAft>
            <a:buFont typeface="Calibri Light" panose="020F0302020204030204"/>
            <a:buNone/>
          </a:pPr>
          <a:r>
            <a:rPr lang="en" sz="1600" kern="1200" noProof="0" dirty="0">
              <a:latin typeface="Calibri" panose="020F0502020204030204"/>
              <a:ea typeface="+mn-ea"/>
              <a:cs typeface="+mn-cs"/>
            </a:rPr>
            <a:t>2b: Coordination with subnational authorities  </a:t>
          </a:r>
          <a:endParaRPr lang="pt-PT" sz="1600" kern="1200" noProof="0" dirty="0">
            <a:solidFill>
              <a:srgbClr val="000000">
                <a:hueOff val="0"/>
                <a:satOff val="0"/>
                <a:lumOff val="0"/>
                <a:alphaOff val="0"/>
              </a:srgbClr>
            </a:solidFill>
            <a:latin typeface="Calibri" panose="020F0502020204030204"/>
            <a:ea typeface="+mn-ea"/>
            <a:cs typeface="+mn-cs"/>
          </a:endParaRPr>
        </a:p>
        <a:p>
          <a:pPr marL="171450" lvl="1" indent="-171450" algn="l" defTabSz="711200">
            <a:lnSpc>
              <a:spcPct val="90000"/>
            </a:lnSpc>
            <a:spcBef>
              <a:spcPct val="0"/>
            </a:spcBef>
            <a:spcAft>
              <a:spcPct val="15000"/>
            </a:spcAft>
            <a:buFont typeface="Calibri Light" panose="020F0302020204030204"/>
            <a:buNone/>
          </a:pPr>
          <a:r>
            <a:rPr lang="en" sz="1600" kern="1200" noProof="0" dirty="0">
              <a:latin typeface="Calibri" panose="020F0502020204030204"/>
              <a:ea typeface="+mn-ea"/>
              <a:cs typeface="+mn-cs"/>
            </a:rPr>
            <a:t>2c: Coordination with public enterprises </a:t>
          </a:r>
        </a:p>
      </dsp:txBody>
      <dsp:txXfrm rot="-5400000">
        <a:off x="2198067" y="1315885"/>
        <a:ext cx="7216093" cy="740782"/>
      </dsp:txXfrm>
    </dsp:sp>
    <dsp:sp modelId="{3BE52FFE-9FA1-4F2D-94BC-243B8DFD05F8}">
      <dsp:nvSpPr>
        <dsp:cNvPr id="0" name=""/>
        <dsp:cNvSpPr/>
      </dsp:nvSpPr>
      <dsp:spPr>
        <a:xfrm flipH="1">
          <a:off x="904" y="1173193"/>
          <a:ext cx="2197161" cy="1026165"/>
        </a:xfrm>
        <a:prstGeom prst="roundRect">
          <a:avLst/>
        </a:prstGeom>
        <a:solidFill>
          <a:srgbClr val="7BC62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noProof="0" dirty="0">
              <a:solidFill>
                <a:schemeClr val="bg1"/>
              </a:solidFill>
              <a:latin typeface="Calibri" panose="020F0502020204030204"/>
              <a:ea typeface="+mn-ea"/>
              <a:cs typeface="+mn-cs"/>
            </a:rPr>
            <a:t>C2. Coordination between entities</a:t>
          </a:r>
        </a:p>
      </dsp:txBody>
      <dsp:txXfrm>
        <a:off x="50997" y="1223286"/>
        <a:ext cx="2096975" cy="925979"/>
      </dsp:txXfrm>
    </dsp:sp>
    <dsp:sp modelId="{9D1CA95E-6811-4735-9A4D-AC8BA620AADF}">
      <dsp:nvSpPr>
        <dsp:cNvPr id="0" name=""/>
        <dsp:cNvSpPr/>
      </dsp:nvSpPr>
      <dsp:spPr>
        <a:xfrm rot="5400000">
          <a:off x="5325296" y="-914936"/>
          <a:ext cx="976917" cy="7289761"/>
        </a:xfrm>
        <a:prstGeom prst="round2SameRect">
          <a:avLst/>
        </a:prstGeom>
        <a:solidFill>
          <a:srgbClr val="D9E9D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Calibri Light" panose="020F0302020204030204"/>
            <a:buNone/>
          </a:pPr>
          <a:r>
            <a:rPr lang="en" sz="1600" kern="1200" noProof="0" dirty="0">
              <a:latin typeface="Calibri" panose="020F0502020204030204"/>
              <a:ea typeface="+mn-ea"/>
              <a:cs typeface="+mn-cs"/>
            </a:rPr>
            <a:t>3rd: Ex-ante evaluation of major projects that integrate climate considerations</a:t>
          </a:r>
          <a:endParaRPr lang="fr-FR" sz="1600" kern="1200" noProof="0" dirty="0">
            <a:latin typeface="Calibri" panose="020F0502020204030204"/>
            <a:ea typeface="+mn-ea"/>
            <a:cs typeface="+mn-cs"/>
          </a:endParaRPr>
        </a:p>
        <a:p>
          <a:pPr marL="171450" lvl="1" indent="-171450" algn="l" defTabSz="711200">
            <a:lnSpc>
              <a:spcPct val="90000"/>
            </a:lnSpc>
            <a:spcBef>
              <a:spcPct val="0"/>
            </a:spcBef>
            <a:spcAft>
              <a:spcPct val="15000"/>
            </a:spcAft>
            <a:buFont typeface="Calibri Light" panose="020F0302020204030204"/>
            <a:buNone/>
          </a:pPr>
          <a:r>
            <a:rPr lang="en" sz="1600" kern="1200" noProof="0" dirty="0">
              <a:latin typeface="Calibri" panose="020F0502020204030204"/>
              <a:ea typeface="+mn-ea"/>
              <a:cs typeface="+mn-cs"/>
            </a:rPr>
            <a:t>3b: PPP framework and climate risk sharing</a:t>
          </a:r>
          <a:endParaRPr lang="en-US" sz="1600" kern="1200" noProof="0" dirty="0">
            <a:latin typeface="Calibri" panose="020F0502020204030204"/>
            <a:ea typeface="+mn-ea"/>
            <a:cs typeface="+mn-cs"/>
          </a:endParaRPr>
        </a:p>
        <a:p>
          <a:pPr marL="171450" lvl="1" indent="-171450" algn="l" defTabSz="711200">
            <a:lnSpc>
              <a:spcPct val="90000"/>
            </a:lnSpc>
            <a:spcBef>
              <a:spcPct val="0"/>
            </a:spcBef>
            <a:spcAft>
              <a:spcPct val="15000"/>
            </a:spcAft>
            <a:buFont typeface="Calibri Light" panose="020F0302020204030204"/>
            <a:buNone/>
          </a:pPr>
          <a:r>
            <a:rPr lang="en" sz="1600" kern="1200" noProof="0" dirty="0">
              <a:latin typeface="Calibri" panose="020F0502020204030204"/>
              <a:ea typeface="+mn-ea"/>
              <a:cs typeface="+mn-cs"/>
            </a:rPr>
            <a:t>3c: Project selection based on climate considerations</a:t>
          </a:r>
          <a:endParaRPr lang="en-US" sz="1600" kern="1200" noProof="0" dirty="0">
            <a:latin typeface="Calibri" panose="020F0502020204030204"/>
            <a:ea typeface="+mn-ea"/>
            <a:cs typeface="+mn-cs"/>
          </a:endParaRPr>
        </a:p>
      </dsp:txBody>
      <dsp:txXfrm rot="-5400000">
        <a:off x="2168875" y="2289174"/>
        <a:ext cx="7242072" cy="881539"/>
      </dsp:txXfrm>
    </dsp:sp>
    <dsp:sp modelId="{63FBD117-C692-485D-87D8-2CCBC25018BC}">
      <dsp:nvSpPr>
        <dsp:cNvPr id="0" name=""/>
        <dsp:cNvSpPr/>
      </dsp:nvSpPr>
      <dsp:spPr>
        <a:xfrm>
          <a:off x="904" y="2250667"/>
          <a:ext cx="2165955" cy="1026165"/>
        </a:xfrm>
        <a:prstGeom prst="roundRect">
          <a:avLst/>
        </a:prstGeom>
        <a:solidFill>
          <a:srgbClr val="8ACE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ts val="0"/>
            </a:spcAft>
            <a:buNone/>
          </a:pPr>
          <a:r>
            <a:rPr lang="en" sz="1800" b="1" kern="1200" dirty="0">
              <a:solidFill>
                <a:schemeClr val="bg1"/>
              </a:solidFill>
              <a:latin typeface="Calibri" panose="020F0502020204030204"/>
              <a:ea typeface="+mn-ea"/>
              <a:cs typeface="+mn-cs"/>
            </a:rPr>
            <a:t>C3. Evaluation </a:t>
          </a:r>
        </a:p>
        <a:p>
          <a:pPr marL="0" lvl="0" indent="0" algn="ctr" defTabSz="800100">
            <a:lnSpc>
              <a:spcPct val="90000"/>
            </a:lnSpc>
            <a:spcBef>
              <a:spcPct val="0"/>
            </a:spcBef>
            <a:spcAft>
              <a:spcPts val="0"/>
            </a:spcAft>
            <a:buNone/>
          </a:pPr>
          <a:r>
            <a:rPr lang="en" sz="1800" b="1" kern="1200" dirty="0">
              <a:solidFill>
                <a:schemeClr val="bg1"/>
              </a:solidFill>
              <a:latin typeface="Calibri" panose="020F0502020204030204"/>
              <a:ea typeface="+mn-ea"/>
              <a:cs typeface="+mn-cs"/>
            </a:rPr>
            <a:t>ex ante and </a:t>
          </a:r>
        </a:p>
        <a:p>
          <a:pPr marL="0" lvl="0" indent="0" algn="ctr" defTabSz="800100">
            <a:lnSpc>
              <a:spcPct val="90000"/>
            </a:lnSpc>
            <a:spcBef>
              <a:spcPct val="0"/>
            </a:spcBef>
            <a:spcAft>
              <a:spcPct val="35000"/>
            </a:spcAft>
            <a:buNone/>
          </a:pPr>
          <a:r>
            <a:rPr lang="en" sz="1800" b="1" kern="1200" dirty="0">
              <a:solidFill>
                <a:schemeClr val="bg1"/>
              </a:solidFill>
              <a:latin typeface="Calibri" panose="020F0502020204030204"/>
              <a:ea typeface="+mn-ea"/>
              <a:cs typeface="+mn-cs"/>
            </a:rPr>
            <a:t>Project selection</a:t>
          </a:r>
          <a:endParaRPr lang="en-US" sz="1800" b="1" kern="1200" dirty="0">
            <a:solidFill>
              <a:schemeClr val="bg1"/>
            </a:solidFill>
            <a:latin typeface="Calibri" panose="020F0502020204030204"/>
            <a:ea typeface="+mn-ea"/>
            <a:cs typeface="+mn-cs"/>
          </a:endParaRPr>
        </a:p>
      </dsp:txBody>
      <dsp:txXfrm>
        <a:off x="50997" y="2300760"/>
        <a:ext cx="2065769" cy="925979"/>
      </dsp:txXfrm>
    </dsp:sp>
    <dsp:sp modelId="{27A174FA-FC72-4700-AC15-9F6FD47D5622}">
      <dsp:nvSpPr>
        <dsp:cNvPr id="0" name=""/>
        <dsp:cNvSpPr/>
      </dsp:nvSpPr>
      <dsp:spPr>
        <a:xfrm rot="5400000">
          <a:off x="5260985" y="197759"/>
          <a:ext cx="1059791" cy="7320555"/>
        </a:xfrm>
        <a:prstGeom prst="round2SameRect">
          <a:avLst/>
        </a:prstGeom>
        <a:solidFill>
          <a:srgbClr val="D9E9D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Calibri Light" panose="020F0302020204030204"/>
            <a:buNone/>
          </a:pPr>
          <a:r>
            <a:rPr lang="en" sz="1600" kern="1200" dirty="0">
              <a:solidFill>
                <a:srgbClr val="000000">
                  <a:hueOff val="0"/>
                  <a:satOff val="0"/>
                  <a:lumOff val="0"/>
                  <a:alphaOff val="0"/>
                </a:srgbClr>
              </a:solidFill>
              <a:latin typeface="Calibri" panose="020F0502020204030204"/>
              <a:ea typeface="+mn-ea"/>
              <a:cs typeface="+mn-cs"/>
            </a:rPr>
            <a:t>4a: Identification of climate-related public investments</a:t>
          </a:r>
          <a:endParaRPr lang="en-US" sz="1600" kern="1200" dirty="0">
            <a:solidFill>
              <a:srgbClr val="000000">
                <a:hueOff val="0"/>
                <a:satOff val="0"/>
                <a:lumOff val="0"/>
                <a:alphaOff val="0"/>
              </a:srgbClr>
            </a:solidFill>
            <a:latin typeface="Calibri" panose="020F0502020204030204"/>
            <a:ea typeface="+mn-ea"/>
            <a:cs typeface="+mn-cs"/>
          </a:endParaRPr>
        </a:p>
        <a:p>
          <a:pPr marL="171450" lvl="1" indent="-171450" algn="l" defTabSz="711200">
            <a:lnSpc>
              <a:spcPct val="90000"/>
            </a:lnSpc>
            <a:spcBef>
              <a:spcPct val="0"/>
            </a:spcBef>
            <a:spcAft>
              <a:spcPct val="15000"/>
            </a:spcAft>
            <a:buFont typeface="Calibri Light" panose="020F0302020204030204"/>
            <a:buNone/>
          </a:pPr>
          <a:r>
            <a:rPr lang="en" sz="1600" kern="1200" dirty="0">
              <a:solidFill>
                <a:srgbClr val="000000">
                  <a:hueOff val="0"/>
                  <a:satOff val="0"/>
                  <a:lumOff val="0"/>
                  <a:alphaOff val="0"/>
                </a:srgbClr>
              </a:solidFill>
              <a:latin typeface="Calibri" panose="020F0502020204030204"/>
              <a:ea typeface="+mn-ea"/>
              <a:cs typeface="+mn-cs"/>
            </a:rPr>
            <a:t>4b: Ex-post evaluation of public investments in climate change adaptation and mitigation</a:t>
          </a:r>
          <a:endParaRPr lang="en-US" sz="1600" kern="1200" dirty="0">
            <a:solidFill>
              <a:srgbClr val="000000">
                <a:hueOff val="0"/>
                <a:satOff val="0"/>
                <a:lumOff val="0"/>
                <a:alphaOff val="0"/>
              </a:srgbClr>
            </a:solidFill>
            <a:latin typeface="Calibri" panose="020F0502020204030204"/>
            <a:ea typeface="+mn-ea"/>
            <a:cs typeface="+mn-cs"/>
          </a:endParaRPr>
        </a:p>
        <a:p>
          <a:pPr marL="171450" lvl="1" indent="-171450" algn="l" defTabSz="711200">
            <a:lnSpc>
              <a:spcPct val="90000"/>
            </a:lnSpc>
            <a:spcBef>
              <a:spcPct val="0"/>
            </a:spcBef>
            <a:spcAft>
              <a:spcPct val="15000"/>
            </a:spcAft>
            <a:buFont typeface="Calibri Light" panose="020F0302020204030204"/>
            <a:buNone/>
          </a:pPr>
          <a:r>
            <a:rPr lang="en" sz="1600" kern="1200" dirty="0">
              <a:solidFill>
                <a:srgbClr val="000000">
                  <a:hueOff val="0"/>
                  <a:satOff val="0"/>
                  <a:lumOff val="0"/>
                  <a:alphaOff val="0"/>
                </a:srgbClr>
              </a:solidFill>
              <a:latin typeface="Calibri" panose="020F0502020204030204"/>
              <a:ea typeface="+mn-ea"/>
              <a:cs typeface="+mn-cs"/>
            </a:rPr>
            <a:t>4c: Management and maintenance of climate-sensitive assets</a:t>
          </a:r>
          <a:endParaRPr lang="en-US" sz="1600" kern="1200" dirty="0">
            <a:solidFill>
              <a:srgbClr val="000000">
                <a:hueOff val="0"/>
                <a:satOff val="0"/>
                <a:lumOff val="0"/>
                <a:alphaOff val="0"/>
              </a:srgbClr>
            </a:solidFill>
            <a:latin typeface="Calibri" panose="020F0502020204030204"/>
            <a:ea typeface="+mn-ea"/>
            <a:cs typeface="+mn-cs"/>
          </a:endParaRPr>
        </a:p>
      </dsp:txBody>
      <dsp:txXfrm rot="-5400000">
        <a:off x="2130604" y="3379876"/>
        <a:ext cx="7268820" cy="956321"/>
      </dsp:txXfrm>
    </dsp:sp>
    <dsp:sp modelId="{C76B1C5A-90AA-4AED-83F1-78411C295DF8}">
      <dsp:nvSpPr>
        <dsp:cNvPr id="0" name=""/>
        <dsp:cNvSpPr/>
      </dsp:nvSpPr>
      <dsp:spPr>
        <a:xfrm>
          <a:off x="10796" y="3348864"/>
          <a:ext cx="2129699" cy="1026165"/>
        </a:xfrm>
        <a:prstGeom prst="roundRect">
          <a:avLst/>
        </a:prstGeom>
        <a:solidFill>
          <a:srgbClr val="9CCF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latin typeface="Calibri" panose="020F0502020204030204"/>
              <a:ea typeface="+mn-ea"/>
              <a:cs typeface="+mn-cs"/>
            </a:rPr>
            <a:t>C4. Budgeting and project portfolio management</a:t>
          </a:r>
          <a:endParaRPr lang="en-US" sz="1800" b="1" kern="1200" dirty="0">
            <a:solidFill>
              <a:schemeClr val="bg1"/>
            </a:solidFill>
            <a:latin typeface="Calibri" panose="020F0502020204030204"/>
            <a:ea typeface="+mn-ea"/>
            <a:cs typeface="+mn-cs"/>
          </a:endParaRPr>
        </a:p>
      </dsp:txBody>
      <dsp:txXfrm>
        <a:off x="60889" y="3398957"/>
        <a:ext cx="2029513" cy="925979"/>
      </dsp:txXfrm>
    </dsp:sp>
    <dsp:sp modelId="{7CEA8365-738D-4B04-993F-DCE95CA1F7F3}">
      <dsp:nvSpPr>
        <dsp:cNvPr id="0" name=""/>
        <dsp:cNvSpPr/>
      </dsp:nvSpPr>
      <dsp:spPr>
        <a:xfrm rot="5400000">
          <a:off x="5352975" y="1329012"/>
          <a:ext cx="962888" cy="7246623"/>
        </a:xfrm>
        <a:prstGeom prst="round2SameRect">
          <a:avLst/>
        </a:prstGeom>
        <a:solidFill>
          <a:srgbClr val="D9E9D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Calibri Light" panose="020F0302020204030204"/>
            <a:buNone/>
          </a:pPr>
          <a:r>
            <a:rPr lang="en" sz="1600" u="none" kern="1200" noProof="0" dirty="0">
              <a:solidFill>
                <a:schemeClr val="tx1"/>
              </a:solidFill>
              <a:latin typeface="Calibri" panose="020F0502020204030204"/>
              <a:ea typeface="+mn-ea"/>
              <a:cs typeface="+mn-cs"/>
            </a:rPr>
            <a:t>5a: Disaster Risk Management Strategy</a:t>
          </a:r>
          <a:endParaRPr lang="fr-FR" sz="1600" u="none" kern="1200" noProof="0" dirty="0">
            <a:solidFill>
              <a:schemeClr val="tx1"/>
            </a:solidFill>
            <a:latin typeface="Calibri" panose="020F0502020204030204"/>
            <a:ea typeface="+mn-ea"/>
            <a:cs typeface="+mn-cs"/>
          </a:endParaRPr>
        </a:p>
        <a:p>
          <a:pPr marL="171450" lvl="1" indent="-171450" algn="l" defTabSz="711200">
            <a:lnSpc>
              <a:spcPct val="90000"/>
            </a:lnSpc>
            <a:spcBef>
              <a:spcPct val="0"/>
            </a:spcBef>
            <a:spcAft>
              <a:spcPct val="15000"/>
            </a:spcAft>
            <a:buFont typeface="Calibri Light" panose="020F0302020204030204"/>
            <a:buNone/>
          </a:pPr>
          <a:r>
            <a:rPr lang="en" sz="1600" u="none" kern="1200" noProof="0" dirty="0">
              <a:solidFill>
                <a:schemeClr val="tx1"/>
              </a:solidFill>
              <a:latin typeface="Calibri" panose="020F0502020204030204"/>
              <a:ea typeface="+mn-ea"/>
              <a:cs typeface="+mn-cs"/>
            </a:rPr>
            <a:t>5b: Ex-ante financing to manage climate risks</a:t>
          </a:r>
          <a:endParaRPr lang="en-US" sz="1600" u="none" kern="1200" noProof="0" dirty="0">
            <a:solidFill>
              <a:schemeClr val="tx1"/>
            </a:solidFill>
            <a:latin typeface="Calibri" panose="020F0502020204030204"/>
            <a:ea typeface="+mn-ea"/>
            <a:cs typeface="+mn-cs"/>
          </a:endParaRPr>
        </a:p>
        <a:p>
          <a:pPr marL="171450" lvl="1" indent="-171450" algn="l" defTabSz="711200">
            <a:lnSpc>
              <a:spcPct val="90000"/>
            </a:lnSpc>
            <a:spcBef>
              <a:spcPct val="0"/>
            </a:spcBef>
            <a:spcAft>
              <a:spcPct val="15000"/>
            </a:spcAft>
            <a:buFont typeface="Calibri Light" panose="020F0302020204030204"/>
            <a:buNone/>
          </a:pPr>
          <a:r>
            <a:rPr lang="en" sz="1600" u="none" kern="1200" noProof="0" dirty="0">
              <a:solidFill>
                <a:schemeClr val="tx1"/>
              </a:solidFill>
              <a:latin typeface="Calibri" panose="020F0502020204030204"/>
              <a:ea typeface="+mn-ea"/>
              <a:cs typeface="+mn-cs"/>
            </a:rPr>
            <a:t>5c: Fiscal risks, including climate-related risks</a:t>
          </a:r>
          <a:endParaRPr lang="en-US" sz="1600" u="none" kern="1200" noProof="0" dirty="0">
            <a:solidFill>
              <a:schemeClr val="tx1"/>
            </a:solidFill>
            <a:latin typeface="Calibri" panose="020F0502020204030204"/>
            <a:ea typeface="+mn-ea"/>
            <a:cs typeface="+mn-cs"/>
          </a:endParaRPr>
        </a:p>
      </dsp:txBody>
      <dsp:txXfrm rot="-5400000">
        <a:off x="2211108" y="4517883"/>
        <a:ext cx="7199619" cy="868880"/>
      </dsp:txXfrm>
    </dsp:sp>
    <dsp:sp modelId="{37F1C31F-048F-444C-B9AA-BFD3093913AA}">
      <dsp:nvSpPr>
        <dsp:cNvPr id="0" name=""/>
        <dsp:cNvSpPr/>
      </dsp:nvSpPr>
      <dsp:spPr>
        <a:xfrm>
          <a:off x="904" y="4439241"/>
          <a:ext cx="2210203" cy="1026165"/>
        </a:xfrm>
        <a:prstGeom prst="roundRect">
          <a:avLst/>
        </a:prstGeom>
        <a:solidFill>
          <a:srgbClr val="B0D4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latin typeface="Calibri" panose="020F0502020204030204"/>
              <a:ea typeface="+mn-ea"/>
              <a:cs typeface="+mn-cs"/>
            </a:rPr>
            <a:t>C5. Risk management  </a:t>
          </a:r>
        </a:p>
      </dsp:txBody>
      <dsp:txXfrm>
        <a:off x="50997" y="4489334"/>
        <a:ext cx="2110017" cy="9259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6A19F-15BA-4D4D-B038-C6A35B67262F}">
      <dsp:nvSpPr>
        <dsp:cNvPr id="0" name=""/>
        <dsp:cNvSpPr/>
      </dsp:nvSpPr>
      <dsp:spPr>
        <a:xfrm>
          <a:off x="569" y="1297685"/>
          <a:ext cx="2074413" cy="1037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Green fiscal policies</a:t>
          </a:r>
        </a:p>
      </dsp:txBody>
      <dsp:txXfrm>
        <a:off x="30948" y="1328064"/>
        <a:ext cx="2013655" cy="976448"/>
      </dsp:txXfrm>
    </dsp:sp>
    <dsp:sp modelId="{2F4514A6-4F82-454D-8718-877E7113F7D3}">
      <dsp:nvSpPr>
        <dsp:cNvPr id="0" name=""/>
        <dsp:cNvSpPr/>
      </dsp:nvSpPr>
      <dsp:spPr>
        <a:xfrm>
          <a:off x="208011" y="2334892"/>
          <a:ext cx="207441" cy="777905"/>
        </a:xfrm>
        <a:custGeom>
          <a:avLst/>
          <a:gdLst/>
          <a:ahLst/>
          <a:cxnLst/>
          <a:rect l="0" t="0" r="0" b="0"/>
          <a:pathLst>
            <a:path>
              <a:moveTo>
                <a:pt x="0" y="0"/>
              </a:moveTo>
              <a:lnTo>
                <a:pt x="0" y="777905"/>
              </a:lnTo>
              <a:lnTo>
                <a:pt x="207441" y="7779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27A2BB-DD39-47E7-B843-E75263095069}">
      <dsp:nvSpPr>
        <dsp:cNvPr id="0" name=""/>
        <dsp:cNvSpPr/>
      </dsp:nvSpPr>
      <dsp:spPr>
        <a:xfrm>
          <a:off x="415452" y="2594193"/>
          <a:ext cx="1659531" cy="1037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Adopt and lead policies to curb climate change</a:t>
          </a:r>
        </a:p>
      </dsp:txBody>
      <dsp:txXfrm>
        <a:off x="445831" y="2624572"/>
        <a:ext cx="1598773" cy="976448"/>
      </dsp:txXfrm>
    </dsp:sp>
    <dsp:sp modelId="{F6903866-9150-4343-B6FD-5F05B1CD27BB}">
      <dsp:nvSpPr>
        <dsp:cNvPr id="0" name=""/>
        <dsp:cNvSpPr/>
      </dsp:nvSpPr>
      <dsp:spPr>
        <a:xfrm>
          <a:off x="2593587" y="1297685"/>
          <a:ext cx="2074413" cy="1037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Green PFM</a:t>
          </a:r>
        </a:p>
      </dsp:txBody>
      <dsp:txXfrm>
        <a:off x="2623966" y="1328064"/>
        <a:ext cx="2013655" cy="976448"/>
      </dsp:txXfrm>
    </dsp:sp>
    <dsp:sp modelId="{D211DE2B-ECDF-4945-AA7C-1B3D1126B2D3}">
      <dsp:nvSpPr>
        <dsp:cNvPr id="0" name=""/>
        <dsp:cNvSpPr/>
      </dsp:nvSpPr>
      <dsp:spPr>
        <a:xfrm>
          <a:off x="2801028" y="2334892"/>
          <a:ext cx="207441" cy="777905"/>
        </a:xfrm>
        <a:custGeom>
          <a:avLst/>
          <a:gdLst/>
          <a:ahLst/>
          <a:cxnLst/>
          <a:rect l="0" t="0" r="0" b="0"/>
          <a:pathLst>
            <a:path>
              <a:moveTo>
                <a:pt x="0" y="0"/>
              </a:moveTo>
              <a:lnTo>
                <a:pt x="0" y="777905"/>
              </a:lnTo>
              <a:lnTo>
                <a:pt x="207441" y="7779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10F4A1-F038-46BE-A165-32C4D7C8D56E}">
      <dsp:nvSpPr>
        <dsp:cNvPr id="0" name=""/>
        <dsp:cNvSpPr/>
      </dsp:nvSpPr>
      <dsp:spPr>
        <a:xfrm>
          <a:off x="3008470" y="2594193"/>
          <a:ext cx="1659531" cy="1037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Ensure that said policies are optimally designed and implemented</a:t>
          </a:r>
        </a:p>
      </dsp:txBody>
      <dsp:txXfrm>
        <a:off x="3038849" y="2624572"/>
        <a:ext cx="1598773" cy="97644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5DDC02-F7EF-4BF9-AA73-2F74297F5F90}" type="datetimeFigureOut">
              <a:rPr lang="en-US" smtClean="0"/>
              <a:pPr/>
              <a:t>11/14/2024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A51E07-D740-40AA-BA85-55E5466955A7}"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C61C20-4644-4352-88B3-31D6B04859E1}" type="datetimeFigureOut">
              <a:rPr lang="en-US" smtClean="0"/>
              <a:pPr/>
              <a:t>11/14/2024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30484-FA5B-4800-A7E8-33A2BC3F58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30484-FA5B-4800-A7E8-33A2BC3F58D2}" type="slidenum">
              <a:rPr lang="en-US" smtClean="0"/>
              <a:pPr/>
              <a:t>1</a:t>
            </a:fld>
            <a:endParaRPr lang="en-US" dirty="0"/>
          </a:p>
        </p:txBody>
      </p:sp>
    </p:spTree>
    <p:extLst>
      <p:ext uri="{BB962C8B-B14F-4D97-AF65-F5344CB8AC3E}">
        <p14:creationId xmlns:p14="http://schemas.microsoft.com/office/powerpoint/2010/main" val="379204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73CAD-3FA5-48D4-A543-3F22C49EB603}" type="slidenum">
              <a:rPr lang="en-US" smtClean="0"/>
              <a:t>18</a:t>
            </a:fld>
            <a:endParaRPr lang="en-US" dirty="0"/>
          </a:p>
        </p:txBody>
      </p:sp>
    </p:spTree>
    <p:extLst>
      <p:ext uri="{BB962C8B-B14F-4D97-AF65-F5344CB8AC3E}">
        <p14:creationId xmlns:p14="http://schemas.microsoft.com/office/powerpoint/2010/main" val="772982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2FD4B122-D058-4892-A1C9-E52FACEDD280}"/>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232B9486-2A9F-48CE-8C33-09F090F4E7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6020" name="Slide Number Placeholder 3">
            <a:extLst>
              <a:ext uri="{FF2B5EF4-FFF2-40B4-BE49-F238E27FC236}">
                <a16:creationId xmlns:a16="http://schemas.microsoft.com/office/drawing/2014/main" id="{FC8A840B-DAB3-4DBA-936B-906C92B3E7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600" b="1">
                <a:solidFill>
                  <a:srgbClr val="FFFFCC"/>
                </a:solidFill>
                <a:latin typeface="Arial" panose="020B0604020202020204" pitchFamily="34" charset="0"/>
                <a:cs typeface="Arial" panose="020B0604020202020204" pitchFamily="34" charset="0"/>
              </a:defRPr>
            </a:lvl1pPr>
            <a:lvl2pPr marL="813361" indent="-312830">
              <a:spcBef>
                <a:spcPct val="20000"/>
              </a:spcBef>
              <a:defRPr sz="2600" b="1">
                <a:solidFill>
                  <a:srgbClr val="FFFFCC"/>
                </a:solidFill>
                <a:latin typeface="Arial" panose="020B0604020202020204" pitchFamily="34" charset="0"/>
                <a:cs typeface="Arial" panose="020B0604020202020204" pitchFamily="34" charset="0"/>
              </a:defRPr>
            </a:lvl2pPr>
            <a:lvl3pPr marL="1251324" indent="-250264">
              <a:spcBef>
                <a:spcPct val="20000"/>
              </a:spcBef>
              <a:defRPr sz="2600" b="1">
                <a:solidFill>
                  <a:srgbClr val="FFFFCC"/>
                </a:solidFill>
                <a:latin typeface="Arial" panose="020B0604020202020204" pitchFamily="34" charset="0"/>
                <a:cs typeface="Arial" panose="020B0604020202020204" pitchFamily="34" charset="0"/>
              </a:defRPr>
            </a:lvl3pPr>
            <a:lvl4pPr marL="1751853" indent="-250264">
              <a:spcBef>
                <a:spcPct val="20000"/>
              </a:spcBef>
              <a:defRPr sz="2600" b="1">
                <a:solidFill>
                  <a:srgbClr val="FFFFCC"/>
                </a:solidFill>
                <a:latin typeface="Arial" panose="020B0604020202020204" pitchFamily="34" charset="0"/>
                <a:cs typeface="Arial" panose="020B0604020202020204" pitchFamily="34" charset="0"/>
              </a:defRPr>
            </a:lvl4pPr>
            <a:lvl5pPr marL="2252382" indent="-250264">
              <a:spcBef>
                <a:spcPct val="20000"/>
              </a:spcBef>
              <a:defRPr sz="2600" b="1">
                <a:solidFill>
                  <a:srgbClr val="FFFFCC"/>
                </a:solidFill>
                <a:latin typeface="Arial" panose="020B0604020202020204" pitchFamily="34" charset="0"/>
                <a:cs typeface="Arial" panose="020B0604020202020204" pitchFamily="34" charset="0"/>
              </a:defRPr>
            </a:lvl5pPr>
            <a:lvl6pPr marL="2752913" indent="-250264" eaLnBrk="0" fontAlgn="base" hangingPunct="0">
              <a:spcBef>
                <a:spcPct val="20000"/>
              </a:spcBef>
              <a:spcAft>
                <a:spcPct val="0"/>
              </a:spcAft>
              <a:defRPr sz="2600" b="1">
                <a:solidFill>
                  <a:srgbClr val="FFFFCC"/>
                </a:solidFill>
                <a:latin typeface="Arial" panose="020B0604020202020204" pitchFamily="34" charset="0"/>
                <a:cs typeface="Arial" panose="020B0604020202020204" pitchFamily="34" charset="0"/>
              </a:defRPr>
            </a:lvl6pPr>
            <a:lvl7pPr marL="3253442" indent="-250264" eaLnBrk="0" fontAlgn="base" hangingPunct="0">
              <a:spcBef>
                <a:spcPct val="20000"/>
              </a:spcBef>
              <a:spcAft>
                <a:spcPct val="0"/>
              </a:spcAft>
              <a:defRPr sz="2600" b="1">
                <a:solidFill>
                  <a:srgbClr val="FFFFCC"/>
                </a:solidFill>
                <a:latin typeface="Arial" panose="020B0604020202020204" pitchFamily="34" charset="0"/>
                <a:cs typeface="Arial" panose="020B0604020202020204" pitchFamily="34" charset="0"/>
              </a:defRPr>
            </a:lvl7pPr>
            <a:lvl8pPr marL="3753971" indent="-250264" eaLnBrk="0" fontAlgn="base" hangingPunct="0">
              <a:spcBef>
                <a:spcPct val="20000"/>
              </a:spcBef>
              <a:spcAft>
                <a:spcPct val="0"/>
              </a:spcAft>
              <a:defRPr sz="2600" b="1">
                <a:solidFill>
                  <a:srgbClr val="FFFFCC"/>
                </a:solidFill>
                <a:latin typeface="Arial" panose="020B0604020202020204" pitchFamily="34" charset="0"/>
                <a:cs typeface="Arial" panose="020B0604020202020204" pitchFamily="34" charset="0"/>
              </a:defRPr>
            </a:lvl8pPr>
            <a:lvl9pPr marL="4254501" indent="-250264" eaLnBrk="0" fontAlgn="base" hangingPunct="0">
              <a:spcBef>
                <a:spcPct val="20000"/>
              </a:spcBef>
              <a:spcAft>
                <a:spcPct val="0"/>
              </a:spcAft>
              <a:defRPr sz="2600" b="1">
                <a:solidFill>
                  <a:srgbClr val="FFFFCC"/>
                </a:solidFill>
                <a:latin typeface="Arial" panose="020B0604020202020204" pitchFamily="34" charset="0"/>
                <a:cs typeface="Arial" panose="020B0604020202020204" pitchFamily="34" charset="0"/>
              </a:defRPr>
            </a:lvl9pPr>
          </a:lstStyle>
          <a:p>
            <a:pPr>
              <a:spcBef>
                <a:spcPct val="0"/>
              </a:spcBef>
            </a:pPr>
            <a:fld id="{4BED9B3C-E78B-40E1-BCB4-18A480B255B4}" type="slidenum">
              <a:rPr lang="es-ES_tradnl" altLang="en-US" sz="1200" b="0">
                <a:solidFill>
                  <a:schemeClr val="tx1"/>
                </a:solidFill>
              </a:rPr>
              <a:pPr>
                <a:spcBef>
                  <a:spcPct val="0"/>
                </a:spcBef>
              </a:pPr>
              <a:t>19</a:t>
            </a:fld>
            <a:endParaRPr lang="es-ES_tradnl" altLang="en-US" sz="1200" b="0">
              <a:solidFill>
                <a:schemeClr val="tx1"/>
              </a:solidFill>
            </a:endParaRPr>
          </a:p>
        </p:txBody>
      </p:sp>
    </p:spTree>
    <p:extLst>
      <p:ext uri="{BB962C8B-B14F-4D97-AF65-F5344CB8AC3E}">
        <p14:creationId xmlns:p14="http://schemas.microsoft.com/office/powerpoint/2010/main" val="3332334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11/14/2024</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21</a:t>
            </a:fld>
            <a:endParaRPr lang="en-US"/>
          </a:p>
        </p:txBody>
      </p:sp>
    </p:spTree>
    <p:extLst>
      <p:ext uri="{BB962C8B-B14F-4D97-AF65-F5344CB8AC3E}">
        <p14:creationId xmlns:p14="http://schemas.microsoft.com/office/powerpoint/2010/main" val="797268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Date Placeholder 3"/>
          <p:cNvSpPr>
            <a:spLocks noGrp="1"/>
          </p:cNvSpPr>
          <p:nvPr>
            <p:ph type="dt" idx="1"/>
          </p:nvPr>
        </p:nvSpPr>
        <p:spPr/>
        <p:txBody>
          <a:bodyPr/>
          <a:lstStyle/>
          <a:p>
            <a:fld id="{49E4E862-E263-8B4A-AFB5-DFAAA754BCA9}" type="datetime1">
              <a:rPr lang="en-US" smtClean="0"/>
              <a:t>11/14/2024</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22</a:t>
            </a:fld>
            <a:endParaRPr lang="en-US"/>
          </a:p>
        </p:txBody>
      </p:sp>
    </p:spTree>
    <p:extLst>
      <p:ext uri="{BB962C8B-B14F-4D97-AF65-F5344CB8AC3E}">
        <p14:creationId xmlns:p14="http://schemas.microsoft.com/office/powerpoint/2010/main" val="3148439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11/14/2024</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23</a:t>
            </a:fld>
            <a:endParaRPr lang="en-US"/>
          </a:p>
        </p:txBody>
      </p:sp>
    </p:spTree>
    <p:extLst>
      <p:ext uri="{BB962C8B-B14F-4D97-AF65-F5344CB8AC3E}">
        <p14:creationId xmlns:p14="http://schemas.microsoft.com/office/powerpoint/2010/main" val="1236296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11/14/2024</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24</a:t>
            </a:fld>
            <a:endParaRPr lang="en-US"/>
          </a:p>
        </p:txBody>
      </p:sp>
    </p:spTree>
    <p:extLst>
      <p:ext uri="{BB962C8B-B14F-4D97-AF65-F5344CB8AC3E}">
        <p14:creationId xmlns:p14="http://schemas.microsoft.com/office/powerpoint/2010/main" val="2335902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11/14/2024</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25</a:t>
            </a:fld>
            <a:endParaRPr lang="en-US"/>
          </a:p>
        </p:txBody>
      </p:sp>
    </p:spTree>
    <p:extLst>
      <p:ext uri="{BB962C8B-B14F-4D97-AF65-F5344CB8AC3E}">
        <p14:creationId xmlns:p14="http://schemas.microsoft.com/office/powerpoint/2010/main" val="3371469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11/14/2024</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26</a:t>
            </a:fld>
            <a:endParaRPr lang="en-US"/>
          </a:p>
        </p:txBody>
      </p:sp>
    </p:spTree>
    <p:extLst>
      <p:ext uri="{BB962C8B-B14F-4D97-AF65-F5344CB8AC3E}">
        <p14:creationId xmlns:p14="http://schemas.microsoft.com/office/powerpoint/2010/main" val="1331662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11/14/2024</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27</a:t>
            </a:fld>
            <a:endParaRPr lang="en-US"/>
          </a:p>
        </p:txBody>
      </p:sp>
    </p:spTree>
    <p:extLst>
      <p:ext uri="{BB962C8B-B14F-4D97-AF65-F5344CB8AC3E}">
        <p14:creationId xmlns:p14="http://schemas.microsoft.com/office/powerpoint/2010/main" val="1911284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11/14/2024</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28</a:t>
            </a:fld>
            <a:endParaRPr lang="en-US"/>
          </a:p>
        </p:txBody>
      </p:sp>
    </p:spTree>
    <p:extLst>
      <p:ext uri="{BB962C8B-B14F-4D97-AF65-F5344CB8AC3E}">
        <p14:creationId xmlns:p14="http://schemas.microsoft.com/office/powerpoint/2010/main" val="302845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11/14/2024</a:t>
            </a:fld>
            <a:endParaRPr lang="en-US" dirty="0"/>
          </a:p>
        </p:txBody>
      </p:sp>
      <p:sp>
        <p:nvSpPr>
          <p:cNvPr id="5" name="Slide Number Placeholder 4"/>
          <p:cNvSpPr>
            <a:spLocks noGrp="1"/>
          </p:cNvSpPr>
          <p:nvPr>
            <p:ph type="sldNum" sz="quarter" idx="5"/>
          </p:nvPr>
        </p:nvSpPr>
        <p:spPr/>
        <p:txBody>
          <a:bodyPr/>
          <a:lstStyle/>
          <a:p>
            <a:fld id="{BA49F774-CCF9-492C-9AEB-F2814D4A6625}" type="slidenum">
              <a:rPr lang="en-US" smtClean="0"/>
              <a:pPr/>
              <a:t>3</a:t>
            </a:fld>
            <a:endParaRPr lang="en-US" dirty="0"/>
          </a:p>
        </p:txBody>
      </p:sp>
    </p:spTree>
    <p:extLst>
      <p:ext uri="{BB962C8B-B14F-4D97-AF65-F5344CB8AC3E}">
        <p14:creationId xmlns:p14="http://schemas.microsoft.com/office/powerpoint/2010/main" val="2894444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11/14/2024</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29</a:t>
            </a:fld>
            <a:endParaRPr lang="en-US"/>
          </a:p>
        </p:txBody>
      </p:sp>
    </p:spTree>
    <p:extLst>
      <p:ext uri="{BB962C8B-B14F-4D97-AF65-F5344CB8AC3E}">
        <p14:creationId xmlns:p14="http://schemas.microsoft.com/office/powerpoint/2010/main" val="309193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11/14/2024</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30</a:t>
            </a:fld>
            <a:endParaRPr lang="en-US"/>
          </a:p>
        </p:txBody>
      </p:sp>
    </p:spTree>
    <p:extLst>
      <p:ext uri="{BB962C8B-B14F-4D97-AF65-F5344CB8AC3E}">
        <p14:creationId xmlns:p14="http://schemas.microsoft.com/office/powerpoint/2010/main" val="3344063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11/14/2024</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31</a:t>
            </a:fld>
            <a:endParaRPr lang="en-US"/>
          </a:p>
        </p:txBody>
      </p:sp>
    </p:spTree>
    <p:extLst>
      <p:ext uri="{BB962C8B-B14F-4D97-AF65-F5344CB8AC3E}">
        <p14:creationId xmlns:p14="http://schemas.microsoft.com/office/powerpoint/2010/main" val="2745307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11/14/2024</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32</a:t>
            </a:fld>
            <a:endParaRPr lang="en-US"/>
          </a:p>
        </p:txBody>
      </p:sp>
    </p:spTree>
    <p:extLst>
      <p:ext uri="{BB962C8B-B14F-4D97-AF65-F5344CB8AC3E}">
        <p14:creationId xmlns:p14="http://schemas.microsoft.com/office/powerpoint/2010/main" val="1764499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2FD4B122-D058-4892-A1C9-E52FACEDD280}"/>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232B9486-2A9F-48CE-8C33-09F090F4E7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6020" name="Slide Number Placeholder 3">
            <a:extLst>
              <a:ext uri="{FF2B5EF4-FFF2-40B4-BE49-F238E27FC236}">
                <a16:creationId xmlns:a16="http://schemas.microsoft.com/office/drawing/2014/main" id="{FC8A840B-DAB3-4DBA-936B-906C92B3E7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600" b="1">
                <a:solidFill>
                  <a:srgbClr val="FFFFCC"/>
                </a:solidFill>
                <a:latin typeface="Arial" panose="020B0604020202020204" pitchFamily="34" charset="0"/>
                <a:cs typeface="Arial" panose="020B0604020202020204" pitchFamily="34" charset="0"/>
              </a:defRPr>
            </a:lvl1pPr>
            <a:lvl2pPr marL="813361" indent="-312830">
              <a:spcBef>
                <a:spcPct val="20000"/>
              </a:spcBef>
              <a:defRPr sz="2600" b="1">
                <a:solidFill>
                  <a:srgbClr val="FFFFCC"/>
                </a:solidFill>
                <a:latin typeface="Arial" panose="020B0604020202020204" pitchFamily="34" charset="0"/>
                <a:cs typeface="Arial" panose="020B0604020202020204" pitchFamily="34" charset="0"/>
              </a:defRPr>
            </a:lvl2pPr>
            <a:lvl3pPr marL="1251324" indent="-250264">
              <a:spcBef>
                <a:spcPct val="20000"/>
              </a:spcBef>
              <a:defRPr sz="2600" b="1">
                <a:solidFill>
                  <a:srgbClr val="FFFFCC"/>
                </a:solidFill>
                <a:latin typeface="Arial" panose="020B0604020202020204" pitchFamily="34" charset="0"/>
                <a:cs typeface="Arial" panose="020B0604020202020204" pitchFamily="34" charset="0"/>
              </a:defRPr>
            </a:lvl3pPr>
            <a:lvl4pPr marL="1751853" indent="-250264">
              <a:spcBef>
                <a:spcPct val="20000"/>
              </a:spcBef>
              <a:defRPr sz="2600" b="1">
                <a:solidFill>
                  <a:srgbClr val="FFFFCC"/>
                </a:solidFill>
                <a:latin typeface="Arial" panose="020B0604020202020204" pitchFamily="34" charset="0"/>
                <a:cs typeface="Arial" panose="020B0604020202020204" pitchFamily="34" charset="0"/>
              </a:defRPr>
            </a:lvl4pPr>
            <a:lvl5pPr marL="2252382" indent="-250264">
              <a:spcBef>
                <a:spcPct val="20000"/>
              </a:spcBef>
              <a:defRPr sz="2600" b="1">
                <a:solidFill>
                  <a:srgbClr val="FFFFCC"/>
                </a:solidFill>
                <a:latin typeface="Arial" panose="020B0604020202020204" pitchFamily="34" charset="0"/>
                <a:cs typeface="Arial" panose="020B0604020202020204" pitchFamily="34" charset="0"/>
              </a:defRPr>
            </a:lvl5pPr>
            <a:lvl6pPr marL="2752913" indent="-250264" eaLnBrk="0" fontAlgn="base" hangingPunct="0">
              <a:spcBef>
                <a:spcPct val="20000"/>
              </a:spcBef>
              <a:spcAft>
                <a:spcPct val="0"/>
              </a:spcAft>
              <a:defRPr sz="2600" b="1">
                <a:solidFill>
                  <a:srgbClr val="FFFFCC"/>
                </a:solidFill>
                <a:latin typeface="Arial" panose="020B0604020202020204" pitchFamily="34" charset="0"/>
                <a:cs typeface="Arial" panose="020B0604020202020204" pitchFamily="34" charset="0"/>
              </a:defRPr>
            </a:lvl6pPr>
            <a:lvl7pPr marL="3253442" indent="-250264" eaLnBrk="0" fontAlgn="base" hangingPunct="0">
              <a:spcBef>
                <a:spcPct val="20000"/>
              </a:spcBef>
              <a:spcAft>
                <a:spcPct val="0"/>
              </a:spcAft>
              <a:defRPr sz="2600" b="1">
                <a:solidFill>
                  <a:srgbClr val="FFFFCC"/>
                </a:solidFill>
                <a:latin typeface="Arial" panose="020B0604020202020204" pitchFamily="34" charset="0"/>
                <a:cs typeface="Arial" panose="020B0604020202020204" pitchFamily="34" charset="0"/>
              </a:defRPr>
            </a:lvl7pPr>
            <a:lvl8pPr marL="3753971" indent="-250264" eaLnBrk="0" fontAlgn="base" hangingPunct="0">
              <a:spcBef>
                <a:spcPct val="20000"/>
              </a:spcBef>
              <a:spcAft>
                <a:spcPct val="0"/>
              </a:spcAft>
              <a:defRPr sz="2600" b="1">
                <a:solidFill>
                  <a:srgbClr val="FFFFCC"/>
                </a:solidFill>
                <a:latin typeface="Arial" panose="020B0604020202020204" pitchFamily="34" charset="0"/>
                <a:cs typeface="Arial" panose="020B0604020202020204" pitchFamily="34" charset="0"/>
              </a:defRPr>
            </a:lvl8pPr>
            <a:lvl9pPr marL="4254501" indent="-250264" eaLnBrk="0" fontAlgn="base" hangingPunct="0">
              <a:spcBef>
                <a:spcPct val="20000"/>
              </a:spcBef>
              <a:spcAft>
                <a:spcPct val="0"/>
              </a:spcAft>
              <a:defRPr sz="2600" b="1">
                <a:solidFill>
                  <a:srgbClr val="FFFFCC"/>
                </a:solidFill>
                <a:latin typeface="Arial" panose="020B0604020202020204" pitchFamily="34" charset="0"/>
                <a:cs typeface="Arial" panose="020B0604020202020204" pitchFamily="34" charset="0"/>
              </a:defRPr>
            </a:lvl9pPr>
          </a:lstStyle>
          <a:p>
            <a:pPr>
              <a:spcBef>
                <a:spcPct val="0"/>
              </a:spcBef>
            </a:pPr>
            <a:fld id="{4BED9B3C-E78B-40E1-BCB4-18A480B255B4}" type="slidenum">
              <a:rPr lang="es-ES_tradnl" altLang="en-US" sz="1200" b="0">
                <a:solidFill>
                  <a:schemeClr val="tx1"/>
                </a:solidFill>
              </a:rPr>
              <a:pPr>
                <a:spcBef>
                  <a:spcPct val="0"/>
                </a:spcBef>
              </a:pPr>
              <a:t>33</a:t>
            </a:fld>
            <a:endParaRPr lang="es-ES_tradnl" altLang="en-US" sz="1200" b="0">
              <a:solidFill>
                <a:schemeClr val="tx1"/>
              </a:solidFill>
            </a:endParaRPr>
          </a:p>
        </p:txBody>
      </p:sp>
    </p:spTree>
    <p:extLst>
      <p:ext uri="{BB962C8B-B14F-4D97-AF65-F5344CB8AC3E}">
        <p14:creationId xmlns:p14="http://schemas.microsoft.com/office/powerpoint/2010/main" val="41945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69429" lvl="1" indent="-295951">
              <a:buFont typeface="Arial" panose="020B0604020202020204" pitchFamily="34" charset="0"/>
              <a:buChar char="•"/>
            </a:pPr>
            <a:endParaRPr lang="en-US" dirty="0"/>
          </a:p>
        </p:txBody>
      </p:sp>
      <p:sp>
        <p:nvSpPr>
          <p:cNvPr id="4" name="Date Placeholder 3"/>
          <p:cNvSpPr>
            <a:spLocks noGrp="1"/>
          </p:cNvSpPr>
          <p:nvPr>
            <p:ph type="dt" idx="1"/>
          </p:nvPr>
        </p:nvSpPr>
        <p:spPr/>
        <p:txBody>
          <a:bodyPr/>
          <a:lstStyle/>
          <a:p>
            <a:fld id="{49E4E862-E263-8B4A-AFB5-DFAAA754BCA9}" type="datetime1">
              <a:rPr lang="en-US" smtClean="0"/>
              <a:t>11/14/2024</a:t>
            </a:fld>
            <a:endParaRPr lang="en-US" dirty="0"/>
          </a:p>
        </p:txBody>
      </p:sp>
      <p:sp>
        <p:nvSpPr>
          <p:cNvPr id="5" name="Slide Number Placeholder 4"/>
          <p:cNvSpPr>
            <a:spLocks noGrp="1"/>
          </p:cNvSpPr>
          <p:nvPr>
            <p:ph type="sldNum" sz="quarter" idx="5"/>
          </p:nvPr>
        </p:nvSpPr>
        <p:spPr/>
        <p:txBody>
          <a:bodyPr/>
          <a:lstStyle/>
          <a:p>
            <a:fld id="{BA49F774-CCF9-492C-9AEB-F2814D4A6625}" type="slidenum">
              <a:rPr lang="en-US" smtClean="0"/>
              <a:pPr/>
              <a:t>5</a:t>
            </a:fld>
            <a:endParaRPr lang="en-US" dirty="0"/>
          </a:p>
        </p:txBody>
      </p:sp>
    </p:spTree>
    <p:extLst>
      <p:ext uri="{BB962C8B-B14F-4D97-AF65-F5344CB8AC3E}">
        <p14:creationId xmlns:p14="http://schemas.microsoft.com/office/powerpoint/2010/main" val="14901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95951" indent="-295951">
              <a:buFont typeface="Arial" panose="020B0604020202020204" pitchFamily="34" charset="0"/>
              <a:buChar char="•"/>
            </a:pPr>
            <a:r>
              <a:rPr lang="en-US" sz="1200" dirty="0">
                <a:latin typeface="+mj-lt"/>
              </a:rPr>
              <a:t>Climate change impact GDP through multiple channels—as we discussed earlier. </a:t>
            </a:r>
          </a:p>
          <a:p>
            <a:pPr marL="769429" lvl="1" indent="-295951">
              <a:buFont typeface="Arial" panose="020B0604020202020204" pitchFamily="34" charset="0"/>
              <a:buChar char="–"/>
            </a:pPr>
            <a:r>
              <a:rPr lang="en-US" sz="1200" dirty="0">
                <a:latin typeface="+mj-lt"/>
              </a:rPr>
              <a:t>By destroying physical assets and harming human lives. </a:t>
            </a:r>
          </a:p>
          <a:p>
            <a:pPr marL="769429" lvl="1" indent="-295951">
              <a:buFont typeface="Arial" panose="020B0604020202020204" pitchFamily="34" charset="0"/>
              <a:buChar char="–"/>
            </a:pPr>
            <a:r>
              <a:rPr lang="en-US" sz="1200" dirty="0">
                <a:latin typeface="+mj-lt"/>
              </a:rPr>
              <a:t>Through adverse effects on productivity. </a:t>
            </a:r>
          </a:p>
          <a:p>
            <a:pPr marL="769429" lvl="1" indent="-295951">
              <a:buFont typeface="Arial" panose="020B0604020202020204" pitchFamily="34" charset="0"/>
              <a:buChar char="–"/>
            </a:pPr>
            <a:r>
              <a:rPr lang="en-US" sz="1800" dirty="0">
                <a:effectLst/>
                <a:latin typeface="Calibri" panose="020F0502020204030204" pitchFamily="34" charset="0"/>
                <a:ea typeface="Gulim"/>
              </a:rPr>
              <a:t>Augmented public investment in resilience-building</a:t>
            </a:r>
            <a:endParaRPr lang="en-US" sz="1200" dirty="0">
              <a:latin typeface="+mj-lt"/>
            </a:endParaRPr>
          </a:p>
          <a:p>
            <a:pPr marL="769429" lvl="1" indent="-295951">
              <a:buFont typeface="Arial" panose="020B0604020202020204" pitchFamily="34" charset="0"/>
              <a:buChar char="•"/>
            </a:pPr>
            <a:endParaRPr lang="en-US" sz="1200" dirty="0">
              <a:latin typeface="+mj-lt"/>
            </a:endParaRPr>
          </a:p>
          <a:p>
            <a:pPr marL="295951" indent="-295951">
              <a:buFont typeface="Arial" panose="020B0604020202020204" pitchFamily="34" charset="0"/>
              <a:buChar char="•"/>
            </a:pPr>
            <a:r>
              <a:rPr lang="en-US" sz="1200" dirty="0">
                <a:latin typeface="+mj-lt"/>
              </a:rPr>
              <a:t>Climate policies can also affect investment, revenues, and expenditures. Example, investing in adaptation (including more resilient infrastructure) provides protection to both public and private assets and mitigates productivity losses, raising returns to private investment and spurring output growth.</a:t>
            </a:r>
          </a:p>
          <a:p>
            <a:pPr marL="0" indent="0">
              <a:buFont typeface="Arial" panose="020B0604020202020204" pitchFamily="34" charset="0"/>
              <a:buNone/>
            </a:pPr>
            <a:endParaRPr lang="en-US" sz="1200" dirty="0">
              <a:latin typeface="+mj-lt"/>
            </a:endParaRPr>
          </a:p>
          <a:p>
            <a:pPr marL="295951" indent="-295951">
              <a:buFont typeface="Arial" panose="020B0604020202020204" pitchFamily="34" charset="0"/>
              <a:buChar char="•"/>
            </a:pPr>
            <a:r>
              <a:rPr lang="en-US" sz="1200" dirty="0">
                <a:latin typeface="+mj-lt"/>
              </a:rPr>
              <a:t>Climate shocks also worsen fiscal balance ex post in several ways.</a:t>
            </a:r>
          </a:p>
          <a:p>
            <a:pPr marL="769429" lvl="1" indent="-295951">
              <a:buFont typeface="Arial" panose="020B0604020202020204" pitchFamily="34" charset="0"/>
              <a:buChar char="–"/>
            </a:pPr>
            <a:r>
              <a:rPr lang="en-US" sz="1200" dirty="0">
                <a:latin typeface="+mj-lt"/>
              </a:rPr>
              <a:t>Lower revenues due to asset destruction and drop in GDP. </a:t>
            </a:r>
          </a:p>
          <a:p>
            <a:pPr marL="769429" lvl="1" indent="-295951">
              <a:buFont typeface="Arial" panose="020B0604020202020204" pitchFamily="34" charset="0"/>
              <a:buChar char="–"/>
            </a:pPr>
            <a:r>
              <a:rPr lang="en-US" sz="1200" dirty="0">
                <a:latin typeface="+mj-lt"/>
              </a:rPr>
              <a:t>Higher spending, including to provide lifeline and reconstruction support. </a:t>
            </a:r>
          </a:p>
          <a:p>
            <a:pPr marL="769429" lvl="1" indent="-295951">
              <a:buFont typeface="Arial" panose="020B0604020202020204" pitchFamily="34" charset="0"/>
              <a:buChar char="–"/>
            </a:pPr>
            <a:r>
              <a:rPr lang="en-US" sz="1200" dirty="0">
                <a:latin typeface="+mj-lt"/>
              </a:rPr>
              <a:t>Below the line, financing needs are likely to trigger additional borrowing and lead to higher borrowing costs.</a:t>
            </a:r>
          </a:p>
          <a:p>
            <a:pPr marL="769429" lvl="1" indent="-295951">
              <a:buFont typeface="Arial" panose="020B0604020202020204" pitchFamily="34" charset="0"/>
              <a:buChar char="•"/>
            </a:pPr>
            <a:endParaRPr lang="en-US" sz="1200" dirty="0">
              <a:latin typeface="+mj-lt"/>
            </a:endParaRPr>
          </a:p>
          <a:p>
            <a:pPr marL="295951" indent="-295951">
              <a:buFont typeface="Arial" panose="020B0604020202020204" pitchFamily="34" charset="0"/>
              <a:buChar char="•"/>
            </a:pPr>
            <a:r>
              <a:rPr lang="en-US" sz="1200" dirty="0">
                <a:latin typeface="+mj-lt"/>
              </a:rPr>
              <a:t>On the opposite, investing in adaptation reduces post-disaster fiscal costs for rebuilding and lifeline support, resulting in better fiscal outlook, and less debt accumulation in the long run.</a:t>
            </a:r>
          </a:p>
          <a:p>
            <a:pPr marL="0" indent="0">
              <a:buFont typeface="Arial" panose="020B0604020202020204" pitchFamily="34" charset="0"/>
              <a:buNone/>
            </a:pPr>
            <a:r>
              <a:rPr lang="en-US" sz="1200" dirty="0">
                <a:latin typeface="+mj-lt"/>
              </a:rPr>
              <a:t> </a:t>
            </a:r>
          </a:p>
          <a:p>
            <a:pPr marL="295951" indent="-295951">
              <a:buFont typeface="Arial" panose="020B0604020202020204" pitchFamily="34" charset="0"/>
              <a:buChar char="•"/>
            </a:pPr>
            <a:r>
              <a:rPr lang="en-US" sz="1200" dirty="0">
                <a:latin typeface="+mj-lt"/>
              </a:rPr>
              <a:t>Climate change can lead to higher borrowing costs because:</a:t>
            </a:r>
          </a:p>
          <a:p>
            <a:pPr marL="769429" lvl="1" indent="-295951">
              <a:buFont typeface="Arial" panose="020B0604020202020204" pitchFamily="34" charset="0"/>
              <a:buChar char="–"/>
            </a:pPr>
            <a:r>
              <a:rPr lang="en-US" sz="1200" dirty="0">
                <a:latin typeface="+mj-lt"/>
              </a:rPr>
              <a:t>It causes damages to government balance sheet and results in repricing sovereign wealth, with adverse impact </a:t>
            </a:r>
            <a:r>
              <a:rPr lang="en-US" sz="1200" dirty="0">
                <a:solidFill>
                  <a:srgbClr val="211D1E"/>
                </a:solidFill>
                <a:latin typeface="+mj-lt"/>
              </a:rPr>
              <a:t>on credit quality and debt refinancing rates (e.g., </a:t>
            </a:r>
            <a:r>
              <a:rPr lang="en-US" sz="1200" dirty="0">
                <a:latin typeface="+mj-lt"/>
              </a:rPr>
              <a:t>carbon-intensive assets in public ownership, such as coal mines or energy utilities)</a:t>
            </a:r>
          </a:p>
          <a:p>
            <a:pPr marL="769429" lvl="1" indent="-295951">
              <a:buFont typeface="Arial" panose="020B0604020202020204" pitchFamily="34" charset="0"/>
              <a:buChar char="•"/>
            </a:pPr>
            <a:endParaRPr lang="en-US" sz="1200" dirty="0">
              <a:latin typeface="+mj-lt"/>
            </a:endParaRPr>
          </a:p>
        </p:txBody>
      </p:sp>
      <p:sp>
        <p:nvSpPr>
          <p:cNvPr id="4" name="Date Placeholder 3"/>
          <p:cNvSpPr>
            <a:spLocks noGrp="1"/>
          </p:cNvSpPr>
          <p:nvPr>
            <p:ph type="dt" idx="1"/>
          </p:nvPr>
        </p:nvSpPr>
        <p:spPr/>
        <p:txBody>
          <a:bodyPr/>
          <a:lstStyle/>
          <a:p>
            <a:fld id="{49E4E862-E263-8B4A-AFB5-DFAAA754BCA9}" type="datetime1">
              <a:rPr lang="en-US" smtClean="0"/>
              <a:t>11/14/2024</a:t>
            </a:fld>
            <a:endParaRPr lang="en-US" dirty="0"/>
          </a:p>
        </p:txBody>
      </p:sp>
      <p:sp>
        <p:nvSpPr>
          <p:cNvPr id="5" name="Slide Number Placeholder 4"/>
          <p:cNvSpPr>
            <a:spLocks noGrp="1"/>
          </p:cNvSpPr>
          <p:nvPr>
            <p:ph type="sldNum" sz="quarter" idx="5"/>
          </p:nvPr>
        </p:nvSpPr>
        <p:spPr/>
        <p:txBody>
          <a:bodyPr/>
          <a:lstStyle/>
          <a:p>
            <a:fld id="{BA49F774-CCF9-492C-9AEB-F2814D4A6625}" type="slidenum">
              <a:rPr lang="en-US" smtClean="0"/>
              <a:pPr/>
              <a:t>6</a:t>
            </a:fld>
            <a:endParaRPr lang="en-US" dirty="0"/>
          </a:p>
        </p:txBody>
      </p:sp>
    </p:spTree>
    <p:extLst>
      <p:ext uri="{BB962C8B-B14F-4D97-AF65-F5344CB8AC3E}">
        <p14:creationId xmlns:p14="http://schemas.microsoft.com/office/powerpoint/2010/main" val="332753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230484-FA5B-4800-A7E8-33A2BC3F58D2}" type="slidenum">
              <a:rPr lang="en-US" smtClean="0"/>
              <a:pPr/>
              <a:t>7</a:t>
            </a:fld>
            <a:endParaRPr lang="en-US" dirty="0"/>
          </a:p>
        </p:txBody>
      </p:sp>
    </p:spTree>
    <p:extLst>
      <p:ext uri="{BB962C8B-B14F-4D97-AF65-F5344CB8AC3E}">
        <p14:creationId xmlns:p14="http://schemas.microsoft.com/office/powerpoint/2010/main" val="341387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Others – interest and exchange rates, pension obligations, wage settlements, policy changes expected to have negligible impact from climate change</a:t>
            </a:r>
          </a:p>
        </p:txBody>
      </p:sp>
      <p:sp>
        <p:nvSpPr>
          <p:cNvPr id="4" name="Date Placeholder 3"/>
          <p:cNvSpPr>
            <a:spLocks noGrp="1"/>
          </p:cNvSpPr>
          <p:nvPr>
            <p:ph type="dt" idx="1"/>
          </p:nvPr>
        </p:nvSpPr>
        <p:spPr/>
        <p:txBody>
          <a:bodyPr/>
          <a:lstStyle/>
          <a:p>
            <a:fld id="{6CAD265D-4779-471E-BCA2-070890D0B0C4}" type="datetime1">
              <a:rPr lang="en-US" smtClean="0"/>
              <a:t>11/14/2024</a:t>
            </a:fld>
            <a:endParaRPr lang="en-US" dirty="0"/>
          </a:p>
        </p:txBody>
      </p:sp>
      <p:sp>
        <p:nvSpPr>
          <p:cNvPr id="5" name="Slide Number Placeholder 4"/>
          <p:cNvSpPr>
            <a:spLocks noGrp="1"/>
          </p:cNvSpPr>
          <p:nvPr>
            <p:ph type="sldNum" sz="quarter" idx="5"/>
          </p:nvPr>
        </p:nvSpPr>
        <p:spPr/>
        <p:txBody>
          <a:bodyPr/>
          <a:lstStyle/>
          <a:p>
            <a:fld id="{BA49F774-CCF9-492C-9AEB-F2814D4A6625}" type="slidenum">
              <a:rPr lang="en-US" smtClean="0"/>
              <a:pPr/>
              <a:t>8</a:t>
            </a:fld>
            <a:endParaRPr lang="en-US" dirty="0"/>
          </a:p>
        </p:txBody>
      </p:sp>
    </p:spTree>
    <p:extLst>
      <p:ext uri="{BB962C8B-B14F-4D97-AF65-F5344CB8AC3E}">
        <p14:creationId xmlns:p14="http://schemas.microsoft.com/office/powerpoint/2010/main" val="381658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2FD4B122-D058-4892-A1C9-E52FACEDD280}"/>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232B9486-2A9F-48CE-8C33-09F090F4E7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6020" name="Slide Number Placeholder 3">
            <a:extLst>
              <a:ext uri="{FF2B5EF4-FFF2-40B4-BE49-F238E27FC236}">
                <a16:creationId xmlns:a16="http://schemas.microsoft.com/office/drawing/2014/main" id="{FC8A840B-DAB3-4DBA-936B-906C92B3E7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600" b="1">
                <a:solidFill>
                  <a:srgbClr val="FFFFCC"/>
                </a:solidFill>
                <a:latin typeface="Arial" panose="020B0604020202020204" pitchFamily="34" charset="0"/>
                <a:cs typeface="Arial" panose="020B0604020202020204" pitchFamily="34" charset="0"/>
              </a:defRPr>
            </a:lvl1pPr>
            <a:lvl2pPr marL="813361" indent="-312830">
              <a:spcBef>
                <a:spcPct val="20000"/>
              </a:spcBef>
              <a:defRPr sz="2600" b="1">
                <a:solidFill>
                  <a:srgbClr val="FFFFCC"/>
                </a:solidFill>
                <a:latin typeface="Arial" panose="020B0604020202020204" pitchFamily="34" charset="0"/>
                <a:cs typeface="Arial" panose="020B0604020202020204" pitchFamily="34" charset="0"/>
              </a:defRPr>
            </a:lvl2pPr>
            <a:lvl3pPr marL="1251324" indent="-250264">
              <a:spcBef>
                <a:spcPct val="20000"/>
              </a:spcBef>
              <a:defRPr sz="2600" b="1">
                <a:solidFill>
                  <a:srgbClr val="FFFFCC"/>
                </a:solidFill>
                <a:latin typeface="Arial" panose="020B0604020202020204" pitchFamily="34" charset="0"/>
                <a:cs typeface="Arial" panose="020B0604020202020204" pitchFamily="34" charset="0"/>
              </a:defRPr>
            </a:lvl3pPr>
            <a:lvl4pPr marL="1751853" indent="-250264">
              <a:spcBef>
                <a:spcPct val="20000"/>
              </a:spcBef>
              <a:defRPr sz="2600" b="1">
                <a:solidFill>
                  <a:srgbClr val="FFFFCC"/>
                </a:solidFill>
                <a:latin typeface="Arial" panose="020B0604020202020204" pitchFamily="34" charset="0"/>
                <a:cs typeface="Arial" panose="020B0604020202020204" pitchFamily="34" charset="0"/>
              </a:defRPr>
            </a:lvl4pPr>
            <a:lvl5pPr marL="2252382" indent="-250264">
              <a:spcBef>
                <a:spcPct val="20000"/>
              </a:spcBef>
              <a:defRPr sz="2600" b="1">
                <a:solidFill>
                  <a:srgbClr val="FFFFCC"/>
                </a:solidFill>
                <a:latin typeface="Arial" panose="020B0604020202020204" pitchFamily="34" charset="0"/>
                <a:cs typeface="Arial" panose="020B0604020202020204" pitchFamily="34" charset="0"/>
              </a:defRPr>
            </a:lvl5pPr>
            <a:lvl6pPr marL="2752913" indent="-250264" eaLnBrk="0" fontAlgn="base" hangingPunct="0">
              <a:spcBef>
                <a:spcPct val="20000"/>
              </a:spcBef>
              <a:spcAft>
                <a:spcPct val="0"/>
              </a:spcAft>
              <a:defRPr sz="2600" b="1">
                <a:solidFill>
                  <a:srgbClr val="FFFFCC"/>
                </a:solidFill>
                <a:latin typeface="Arial" panose="020B0604020202020204" pitchFamily="34" charset="0"/>
                <a:cs typeface="Arial" panose="020B0604020202020204" pitchFamily="34" charset="0"/>
              </a:defRPr>
            </a:lvl6pPr>
            <a:lvl7pPr marL="3253442" indent="-250264" eaLnBrk="0" fontAlgn="base" hangingPunct="0">
              <a:spcBef>
                <a:spcPct val="20000"/>
              </a:spcBef>
              <a:spcAft>
                <a:spcPct val="0"/>
              </a:spcAft>
              <a:defRPr sz="2600" b="1">
                <a:solidFill>
                  <a:srgbClr val="FFFFCC"/>
                </a:solidFill>
                <a:latin typeface="Arial" panose="020B0604020202020204" pitchFamily="34" charset="0"/>
                <a:cs typeface="Arial" panose="020B0604020202020204" pitchFamily="34" charset="0"/>
              </a:defRPr>
            </a:lvl7pPr>
            <a:lvl8pPr marL="3753971" indent="-250264" eaLnBrk="0" fontAlgn="base" hangingPunct="0">
              <a:spcBef>
                <a:spcPct val="20000"/>
              </a:spcBef>
              <a:spcAft>
                <a:spcPct val="0"/>
              </a:spcAft>
              <a:defRPr sz="2600" b="1">
                <a:solidFill>
                  <a:srgbClr val="FFFFCC"/>
                </a:solidFill>
                <a:latin typeface="Arial" panose="020B0604020202020204" pitchFamily="34" charset="0"/>
                <a:cs typeface="Arial" panose="020B0604020202020204" pitchFamily="34" charset="0"/>
              </a:defRPr>
            </a:lvl8pPr>
            <a:lvl9pPr marL="4254501" indent="-250264" eaLnBrk="0" fontAlgn="base" hangingPunct="0">
              <a:spcBef>
                <a:spcPct val="20000"/>
              </a:spcBef>
              <a:spcAft>
                <a:spcPct val="0"/>
              </a:spcAft>
              <a:defRPr sz="2600" b="1">
                <a:solidFill>
                  <a:srgbClr val="FFFFCC"/>
                </a:solidFill>
                <a:latin typeface="Arial" panose="020B0604020202020204" pitchFamily="34" charset="0"/>
                <a:cs typeface="Arial" panose="020B0604020202020204" pitchFamily="34" charset="0"/>
              </a:defRPr>
            </a:lvl9pPr>
          </a:lstStyle>
          <a:p>
            <a:pPr>
              <a:spcBef>
                <a:spcPct val="0"/>
              </a:spcBef>
            </a:pPr>
            <a:fld id="{4BED9B3C-E78B-40E1-BCB4-18A480B255B4}" type="slidenum">
              <a:rPr lang="es-ES_tradnl" altLang="en-US" sz="1200" b="0">
                <a:solidFill>
                  <a:schemeClr val="tx1"/>
                </a:solidFill>
              </a:rPr>
              <a:pPr>
                <a:spcBef>
                  <a:spcPct val="0"/>
                </a:spcBef>
              </a:pPr>
              <a:t>13</a:t>
            </a:fld>
            <a:endParaRPr lang="es-ES_tradnl" altLang="en-US" sz="1200" b="0">
              <a:solidFill>
                <a:schemeClr val="tx1"/>
              </a:solidFill>
            </a:endParaRPr>
          </a:p>
        </p:txBody>
      </p:sp>
    </p:spTree>
    <p:extLst>
      <p:ext uri="{BB962C8B-B14F-4D97-AF65-F5344CB8AC3E}">
        <p14:creationId xmlns:p14="http://schemas.microsoft.com/office/powerpoint/2010/main" val="1722221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230484-FA5B-4800-A7E8-33A2BC3F58D2}" type="slidenum">
              <a:rPr lang="en-US" smtClean="0"/>
              <a:pPr/>
              <a:t>15</a:t>
            </a:fld>
            <a:endParaRPr lang="en-US" dirty="0"/>
          </a:p>
        </p:txBody>
      </p:sp>
    </p:spTree>
    <p:extLst>
      <p:ext uri="{BB962C8B-B14F-4D97-AF65-F5344CB8AC3E}">
        <p14:creationId xmlns:p14="http://schemas.microsoft.com/office/powerpoint/2010/main" val="22440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11/14/2024</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17</a:t>
            </a:fld>
            <a:endParaRPr lang="en-US"/>
          </a:p>
        </p:txBody>
      </p:sp>
    </p:spTree>
    <p:extLst>
      <p:ext uri="{BB962C8B-B14F-4D97-AF65-F5344CB8AC3E}">
        <p14:creationId xmlns:p14="http://schemas.microsoft.com/office/powerpoint/2010/main" val="611095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0" name="Straight Connector 9"/>
          <p:cNvCxnSpPr/>
          <p:nvPr userDrawn="1"/>
        </p:nvCxnSpPr>
        <p:spPr>
          <a:xfrm>
            <a:off x="0" y="64008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6"/>
          <p:cNvSpPr txBox="1"/>
          <p:nvPr userDrawn="1"/>
        </p:nvSpPr>
        <p:spPr>
          <a:xfrm>
            <a:off x="2133600" y="6442502"/>
            <a:ext cx="8229600" cy="415498"/>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1050" b="1" dirty="0">
                <a:solidFill>
                  <a:schemeClr val="tx2">
                    <a:lumMod val="50000"/>
                  </a:schemeClr>
                </a:solidFill>
                <a:latin typeface="+mn-lt"/>
              </a:rPr>
              <a:t>This training material is the property of the International Monetary Fund (IMF) and is intended for use in IMF Institute for Capacity Development courses.  Any reuse requires the permission of the IMF</a:t>
            </a:r>
            <a:r>
              <a:rPr lang="en-US" sz="1050" b="1" baseline="0" dirty="0">
                <a:solidFill>
                  <a:schemeClr val="tx2">
                    <a:lumMod val="50000"/>
                  </a:schemeClr>
                </a:solidFill>
                <a:latin typeface="+mn-lt"/>
              </a:rPr>
              <a:t> and ICD</a:t>
            </a:r>
            <a:r>
              <a:rPr lang="en-US" sz="1050" b="1" dirty="0">
                <a:solidFill>
                  <a:schemeClr val="tx2">
                    <a:lumMod val="50000"/>
                  </a:schemeClr>
                </a:solidFill>
                <a:latin typeface="+mn-lt"/>
              </a:rPr>
              <a:t>.</a:t>
            </a:r>
            <a:endParaRPr lang="fr-FR" sz="1050" b="1" dirty="0">
              <a:solidFill>
                <a:schemeClr val="tx2">
                  <a:lumMod val="50000"/>
                </a:schemeClr>
              </a:solidFill>
              <a:latin typeface="+mn-lt"/>
            </a:endParaRPr>
          </a:p>
        </p:txBody>
      </p:sp>
      <p:sp>
        <p:nvSpPr>
          <p:cNvPr id="19" name="Title 1"/>
          <p:cNvSpPr>
            <a:spLocks noGrp="1"/>
          </p:cNvSpPr>
          <p:nvPr>
            <p:ph type="ctrTitle"/>
          </p:nvPr>
        </p:nvSpPr>
        <p:spPr>
          <a:xfrm>
            <a:off x="914400" y="2130426"/>
            <a:ext cx="10363200" cy="1470025"/>
          </a:xfrm>
        </p:spPr>
        <p:txBody>
          <a:body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rgbClr val="004B96"/>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BDBDBD"/>
                </a:solidFill>
                <a:latin typeface="Arial Black"/>
                <a:cs typeface="Arial Black"/>
              </a:defRPr>
            </a:lvl1pPr>
          </a:lstStyle>
          <a:p>
            <a:pPr marL="12700">
              <a:lnSpc>
                <a:spcPct val="100000"/>
              </a:lnSpc>
              <a:spcBef>
                <a:spcPts val="190"/>
              </a:spcBef>
            </a:pPr>
            <a:r>
              <a:rPr spc="-10" dirty="0"/>
              <a:t>INTERNATIONAL</a:t>
            </a:r>
            <a:r>
              <a:rPr spc="-5" dirty="0"/>
              <a:t> </a:t>
            </a:r>
            <a:r>
              <a:rPr dirty="0"/>
              <a:t>MONETARY</a:t>
            </a:r>
            <a:r>
              <a:rPr spc="-25" dirty="0"/>
              <a:t> </a:t>
            </a:r>
            <a:r>
              <a:rPr spc="-20" dirty="0"/>
              <a:t>FUND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11/14/2024</a:t>
            </a:fld>
            <a:endParaRPr lang="en-US"/>
          </a:p>
        </p:txBody>
      </p:sp>
      <p:sp>
        <p:nvSpPr>
          <p:cNvPr id="6" name="Holder 6"/>
          <p:cNvSpPr>
            <a:spLocks noGrp="1"/>
          </p:cNvSpPr>
          <p:nvPr>
            <p:ph type="sldNum" sz="quarter" idx="7"/>
          </p:nvPr>
        </p:nvSpPr>
        <p:spPr/>
        <p:txBody>
          <a:bodyPr lIns="0" tIns="0" rIns="0" bIns="0"/>
          <a:lstStyle>
            <a:lvl1pPr>
              <a:defRPr sz="1000" b="0" i="0">
                <a:solidFill>
                  <a:srgbClr val="009CDE"/>
                </a:solidFill>
                <a:latin typeface="Arial"/>
                <a:cs typeface="Arial"/>
              </a:defRPr>
            </a:lvl1pPr>
          </a:lstStyle>
          <a:p>
            <a:pPr marL="107950">
              <a:lnSpc>
                <a:spcPct val="100000"/>
              </a:lnSpc>
            </a:pPr>
            <a:fld id="{81D60167-4931-47E6-BA6A-407CBD079E47}" type="slidenum">
              <a:rPr spc="-50" dirty="0"/>
              <a:t>‹#›</a:t>
            </a:fld>
            <a:endParaRPr spc="-50" dirty="0"/>
          </a:p>
        </p:txBody>
      </p:sp>
    </p:spTree>
    <p:extLst>
      <p:ext uri="{BB962C8B-B14F-4D97-AF65-F5344CB8AC3E}">
        <p14:creationId xmlns:p14="http://schemas.microsoft.com/office/powerpoint/2010/main" val="171251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9" y="274320"/>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9" y="1280160"/>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270727688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Rectangle 7"/>
          <p:cNvSpPr/>
          <p:nvPr userDrawn="1"/>
        </p:nvSpPr>
        <p:spPr>
          <a:xfrm>
            <a:off x="0" y="0"/>
            <a:ext cx="12192000" cy="2286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304800"/>
            <a:ext cx="12192000" cy="762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p:cNvCxnSpPr/>
          <p:nvPr userDrawn="1"/>
        </p:nvCxnSpPr>
        <p:spPr>
          <a:xfrm>
            <a:off x="0" y="6300654"/>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0"/>
            <a:ext cx="10972800" cy="1143000"/>
          </a:xfrm>
        </p:spPr>
        <p:txBody>
          <a:bodyPr/>
          <a:lstStyle/>
          <a:p>
            <a:r>
              <a:rPr lang="en-US" dirty="0"/>
              <a:t>Click to edit Master title style</a:t>
            </a:r>
          </a:p>
        </p:txBody>
      </p:sp>
      <p:cxnSp>
        <p:nvCxnSpPr>
          <p:cNvPr id="10" name="Straight Connector 9"/>
          <p:cNvCxnSpPr/>
          <p:nvPr userDrawn="1"/>
        </p:nvCxnSpPr>
        <p:spPr>
          <a:xfrm>
            <a:off x="0" y="6300654"/>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0" y="0"/>
            <a:ext cx="12192000" cy="1143000"/>
          </a:xfrm>
          <a:prstGeom prst="rect">
            <a:avLst/>
          </a:prstGeom>
          <a:solidFill>
            <a:schemeClr val="accent1">
              <a:lumMod val="7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Rectangle 7"/>
          <p:cNvSpPr/>
          <p:nvPr userDrawn="1"/>
        </p:nvSpPr>
        <p:spPr>
          <a:xfrm>
            <a:off x="0" y="0"/>
            <a:ext cx="12192000" cy="2286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304800"/>
            <a:ext cx="12192000" cy="762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p:cNvCxnSpPr/>
          <p:nvPr userDrawn="1"/>
        </p:nvCxnSpPr>
        <p:spPr>
          <a:xfrm>
            <a:off x="0" y="6300654"/>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0"/>
            <a:ext cx="12192000" cy="2286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304800"/>
            <a:ext cx="12192000" cy="762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8"/>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0" y="6300654"/>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1143000"/>
          </a:xfrm>
        </p:spPr>
        <p:txBody>
          <a:bodyPr/>
          <a:lstStyle>
            <a:lvl1pPr>
              <a:defRPr i="1" baseline="0"/>
            </a:lvl1pPr>
          </a:lstStyle>
          <a:p>
            <a:r>
              <a:rPr lang="en-US" dirty="0"/>
              <a:t>Blank Slide for Large Format Content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pt. Presenta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41048" y="1940931"/>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34" indent="0" algn="ctr">
              <a:buNone/>
              <a:defRPr>
                <a:solidFill>
                  <a:schemeClr val="tx1">
                    <a:tint val="75000"/>
                  </a:schemeClr>
                </a:solidFill>
              </a:defRPr>
            </a:lvl2pPr>
            <a:lvl3pPr marL="914267" indent="0" algn="ctr">
              <a:buNone/>
              <a:defRPr>
                <a:solidFill>
                  <a:schemeClr val="tx1">
                    <a:tint val="75000"/>
                  </a:schemeClr>
                </a:solidFill>
              </a:defRPr>
            </a:lvl3pPr>
            <a:lvl4pPr marL="1371401" indent="0" algn="ctr">
              <a:buNone/>
              <a:defRPr>
                <a:solidFill>
                  <a:schemeClr val="tx1">
                    <a:tint val="75000"/>
                  </a:schemeClr>
                </a:solidFill>
              </a:defRPr>
            </a:lvl4pPr>
            <a:lvl5pPr marL="1828535" indent="0" algn="ctr">
              <a:buNone/>
              <a:defRPr>
                <a:solidFill>
                  <a:schemeClr val="tx1">
                    <a:tint val="75000"/>
                  </a:schemeClr>
                </a:solidFill>
              </a:defRPr>
            </a:lvl5pPr>
            <a:lvl6pPr marL="2285668" indent="0" algn="ctr">
              <a:buNone/>
              <a:defRPr>
                <a:solidFill>
                  <a:schemeClr val="tx1">
                    <a:tint val="75000"/>
                  </a:schemeClr>
                </a:solidFill>
              </a:defRPr>
            </a:lvl6pPr>
            <a:lvl7pPr marL="2742802" indent="0" algn="ctr">
              <a:buNone/>
              <a:defRPr>
                <a:solidFill>
                  <a:schemeClr val="tx1">
                    <a:tint val="75000"/>
                  </a:schemeClr>
                </a:solidFill>
              </a:defRPr>
            </a:lvl7pPr>
            <a:lvl8pPr marL="3199936" indent="0" algn="ctr">
              <a:buNone/>
              <a:defRPr>
                <a:solidFill>
                  <a:schemeClr val="tx1">
                    <a:tint val="75000"/>
                  </a:schemeClr>
                </a:solidFill>
              </a:defRPr>
            </a:lvl8pPr>
            <a:lvl9pPr marL="3657070"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1"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1"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2222" y="751557"/>
            <a:ext cx="5585603" cy="1143000"/>
          </a:xfrm>
          <a:prstGeom prst="rect">
            <a:avLst/>
          </a:prstGeom>
        </p:spPr>
      </p:pic>
      <p:sp>
        <p:nvSpPr>
          <p:cNvPr id="13" name="Rectangle 12">
            <a:extLst>
              <a:ext uri="{FF2B5EF4-FFF2-40B4-BE49-F238E27FC236}">
                <a16:creationId xmlns:a16="http://schemas.microsoft.com/office/drawing/2014/main" id="{8CE2C51C-F531-4087-AAAE-E45D62174F35}"/>
              </a:ext>
            </a:extLst>
          </p:cNvPr>
          <p:cNvSpPr/>
          <p:nvPr userDrawn="1"/>
        </p:nvSpPr>
        <p:spPr>
          <a:xfrm>
            <a:off x="11938958" y="-2"/>
            <a:ext cx="253042" cy="6858002"/>
          </a:xfrm>
          <a:prstGeom prst="rect">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Tree>
    <p:extLst>
      <p:ext uri="{BB962C8B-B14F-4D97-AF65-F5344CB8AC3E}">
        <p14:creationId xmlns:p14="http://schemas.microsoft.com/office/powerpoint/2010/main" val="204020366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83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10436968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13748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192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25600" y="2438401"/>
            <a:ext cx="9448800" cy="368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DBE84-4DEB-4804-9026-661E810A8CDF}" type="datetimeFigureOut">
              <a:rPr lang="en-US" smtClean="0"/>
              <a:pPr/>
              <a:t>11/14/2024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B7C98-1229-43D7-9DCC-93C6B11488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4" r:id="rId5"/>
    <p:sldLayoutId id="2147483665" r:id="rId6"/>
    <p:sldLayoutId id="2147483667" r:id="rId7"/>
    <p:sldLayoutId id="2147483670" r:id="rId8"/>
    <p:sldLayoutId id="2147483672" r:id="rId9"/>
    <p:sldLayoutId id="2147483673"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g"/><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chart" Target="../charts/chart1.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infrastructuregovern.imf.org/content/PIMA/Home/PimaTool/C-PIMA.html"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infragovernance.imf.org/" TargetMode="External"/><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www.imf.org/-/media/Files/Publications/Staff-Climate-Notes/2021/English/CLNEA2021002.ashx" TargetMode="External"/><Relationship Id="rId5" Type="http://schemas.openxmlformats.org/officeDocument/2006/relationships/hyperlink" Target="https://www.imf.org/en/Publications/Policy-Papers/Issues/2021/12/22/Strengthening-Infrastructure-Governance-for-Climate-Responsive-Public-Investment-511258" TargetMode="External"/><Relationship Id="rId10" Type="http://schemas.openxmlformats.org/officeDocument/2006/relationships/image" Target="../media/image18.png"/><Relationship Id="rId4" Type="http://schemas.openxmlformats.org/officeDocument/2006/relationships/hyperlink" Target="https://www.elibrary.imf.org/view/books/071/28328-9781513511818-en/28328-9781513511818-en-book.xml?code=imf.org" TargetMode="Externa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imf.org/en/Publications/Fiscal-Affairs-Department-How-To-Notes/Issues/2022/12/08/How-to-Make-the-Management-of-Public-Finances-Climate-SensitiveGreen-PFM-525169" TargetMode="External"/><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2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4.svg"/><Relationship Id="rId9"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3.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36.svg"/><Relationship Id="rId4" Type="http://schemas.openxmlformats.org/officeDocument/2006/relationships/image" Target="../media/image34.svg"/><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image" Target="../media/image37.png"/><Relationship Id="rId12" Type="http://schemas.openxmlformats.org/officeDocument/2006/relationships/image" Target="../media/image36.sv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4.svg"/><Relationship Id="rId11" Type="http://schemas.openxmlformats.org/officeDocument/2006/relationships/image" Target="../media/image35.png"/><Relationship Id="rId5" Type="http://schemas.openxmlformats.org/officeDocument/2006/relationships/image" Target="../media/image33.png"/><Relationship Id="rId10" Type="http://schemas.openxmlformats.org/officeDocument/2006/relationships/image" Target="../media/image41.svg"/><Relationship Id="rId4" Type="http://schemas.openxmlformats.org/officeDocument/2006/relationships/image" Target="../media/image43.svg"/><Relationship Id="rId9" Type="http://schemas.openxmlformats.org/officeDocument/2006/relationships/image" Target="../media/image40.png"/><Relationship Id="rId14" Type="http://schemas.openxmlformats.org/officeDocument/2006/relationships/image" Target="../media/image45.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50.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9.svg"/><Relationship Id="rId2" Type="http://schemas.openxmlformats.org/officeDocument/2006/relationships/notesSlide" Target="../notesSlides/notesSlide21.xml"/><Relationship Id="rId16" Type="http://schemas.openxmlformats.org/officeDocument/2006/relationships/image" Target="../media/image36.svg"/><Relationship Id="rId1" Type="http://schemas.openxmlformats.org/officeDocument/2006/relationships/slideLayout" Target="../slideLayouts/slideLayout8.xml"/><Relationship Id="rId6" Type="http://schemas.openxmlformats.org/officeDocument/2006/relationships/image" Target="../media/image38.svg"/><Relationship Id="rId11" Type="http://schemas.openxmlformats.org/officeDocument/2006/relationships/image" Target="../media/image48.png"/><Relationship Id="rId5" Type="http://schemas.openxmlformats.org/officeDocument/2006/relationships/image" Target="../media/image37.png"/><Relationship Id="rId15" Type="http://schemas.openxmlformats.org/officeDocument/2006/relationships/image" Target="../media/image35.png"/><Relationship Id="rId10" Type="http://schemas.openxmlformats.org/officeDocument/2006/relationships/image" Target="../media/image47.svg"/><Relationship Id="rId4" Type="http://schemas.openxmlformats.org/officeDocument/2006/relationships/image" Target="../media/image34.svg"/><Relationship Id="rId9" Type="http://schemas.openxmlformats.org/officeDocument/2006/relationships/image" Target="../media/image46.png"/><Relationship Id="rId14" Type="http://schemas.openxmlformats.org/officeDocument/2006/relationships/image" Target="../media/image51.svg"/></Relationships>
</file>

<file path=ppt/slides/_rels/slide31.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52.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9.sv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8.svg"/><Relationship Id="rId11" Type="http://schemas.openxmlformats.org/officeDocument/2006/relationships/image" Target="../media/image48.png"/><Relationship Id="rId5" Type="http://schemas.openxmlformats.org/officeDocument/2006/relationships/image" Target="../media/image37.png"/><Relationship Id="rId10" Type="http://schemas.openxmlformats.org/officeDocument/2006/relationships/image" Target="../media/image47.svg"/><Relationship Id="rId4" Type="http://schemas.openxmlformats.org/officeDocument/2006/relationships/image" Target="../media/image34.svg"/><Relationship Id="rId9"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hyperlink" Target="https://www.imf.org/-/media/Files/Publications/Staff-Climate-Notes/2021/English/CLNEA2021002.ashx"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56.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hyperlink" Target="https://www.imf.org/en/Publications/staff-climate-notes/Issues/2022/03/10/Economic-Principles-for-Integrating-Adaptation-to-Climate-Change-into-Fiscal-Policy-464314" TargetMode="External"/><Relationship Id="rId2" Type="http://schemas.openxmlformats.org/officeDocument/2006/relationships/hyperlink" Target="https://www.imf.org/en/Publications/staff-climate-notes/Issues/2022/07/14/Carbon-Taxes-or-Emissions-Trading-Systems-Instrument-Choice-and-Design-519101" TargetMode="External"/><Relationship Id="rId1" Type="http://schemas.openxmlformats.org/officeDocument/2006/relationships/slideLayout" Target="../slideLayouts/slideLayout8.xml"/><Relationship Id="rId6" Type="http://schemas.openxmlformats.org/officeDocument/2006/relationships/hyperlink" Target="https://www.imf.org/-/media/Files/Publications/Staff-Climate-Notes/2021/English/CLNEA2021002.ashx" TargetMode="External"/><Relationship Id="rId5" Type="http://schemas.openxmlformats.org/officeDocument/2006/relationships/hyperlink" Target="https://www.imf.org/en/Publications/staff-climate-notes/Issues/2022/03/16/Planning-and-Mainstreaming-Adaptation-to-Climate-Change-in-Fiscal-Policy-512776" TargetMode="External"/><Relationship Id="rId4" Type="http://schemas.openxmlformats.org/officeDocument/2006/relationships/hyperlink" Target="https://www.imf.org/en/Publications/staff-climate-notes/Issues/2022/03/16/Macro-Fiscal-Implications-of-Adaptation-to-Climate-Change-512769"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www.imf.org/external/pubs/ft/tnm/2010/tnm1002.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4EC1-60D1-CD48-8690-FF0B6D8AC540}"/>
              </a:ext>
            </a:extLst>
          </p:cNvPr>
          <p:cNvSpPr>
            <a:spLocks noGrp="1"/>
          </p:cNvSpPr>
          <p:nvPr>
            <p:ph type="ctrTitle"/>
          </p:nvPr>
        </p:nvSpPr>
        <p:spPr>
          <a:xfrm>
            <a:off x="5741058" y="2102091"/>
            <a:ext cx="6124456" cy="1524546"/>
          </a:xfrm>
        </p:spPr>
        <p:txBody>
          <a:bodyPr>
            <a:noAutofit/>
          </a:bodyPr>
          <a:lstStyle/>
          <a:p>
            <a:r>
              <a:rPr lang="en-US" sz="2800" dirty="0">
                <a:solidFill>
                  <a:srgbClr val="004C97"/>
                </a:solidFill>
              </a:rPr>
              <a:t>Climate Change and Fiscal Risks</a:t>
            </a:r>
          </a:p>
        </p:txBody>
      </p:sp>
      <p:sp>
        <p:nvSpPr>
          <p:cNvPr id="3" name="Subtitle 2">
            <a:extLst>
              <a:ext uri="{FF2B5EF4-FFF2-40B4-BE49-F238E27FC236}">
                <a16:creationId xmlns:a16="http://schemas.microsoft.com/office/drawing/2014/main" id="{AE34567D-8DF8-2F4C-807C-947F097BF330}"/>
              </a:ext>
            </a:extLst>
          </p:cNvPr>
          <p:cNvSpPr>
            <a:spLocks noGrp="1"/>
          </p:cNvSpPr>
          <p:nvPr>
            <p:ph type="subTitle" idx="1"/>
          </p:nvPr>
        </p:nvSpPr>
        <p:spPr>
          <a:xfrm>
            <a:off x="5741058" y="4001281"/>
            <a:ext cx="5515115" cy="465226"/>
          </a:xfrm>
        </p:spPr>
        <p:txBody>
          <a:bodyPr>
            <a:normAutofit/>
          </a:bodyPr>
          <a:lstStyle/>
          <a:p>
            <a:r>
              <a:rPr lang="en-US" sz="2000" dirty="0">
                <a:solidFill>
                  <a:srgbClr val="004C97"/>
                </a:solidFill>
                <a:latin typeface="Arial" panose="020B0604020202020204" pitchFamily="34" charset="0"/>
                <a:cs typeface="Arial" panose="020B0604020202020204" pitchFamily="34" charset="0"/>
              </a:rPr>
              <a:t>November 12, 2024</a:t>
            </a:r>
          </a:p>
        </p:txBody>
      </p:sp>
      <p:sp>
        <p:nvSpPr>
          <p:cNvPr id="4" name="Text Placeholder 3">
            <a:extLst>
              <a:ext uri="{FF2B5EF4-FFF2-40B4-BE49-F238E27FC236}">
                <a16:creationId xmlns:a16="http://schemas.microsoft.com/office/drawing/2014/main" id="{EF2EA944-E770-B641-8381-99B0FD277FBC}"/>
              </a:ext>
            </a:extLst>
          </p:cNvPr>
          <p:cNvSpPr>
            <a:spLocks noGrp="1"/>
          </p:cNvSpPr>
          <p:nvPr>
            <p:ph type="body" sz="quarter" idx="10"/>
          </p:nvPr>
        </p:nvSpPr>
        <p:spPr>
          <a:xfrm>
            <a:off x="5741059" y="4879687"/>
            <a:ext cx="5383988" cy="1213301"/>
          </a:xfrm>
        </p:spPr>
        <p:txBody>
          <a:bodyPr>
            <a:normAutofit/>
          </a:bodyPr>
          <a:lstStyle/>
          <a:p>
            <a:r>
              <a:rPr lang="en-US" sz="1800" dirty="0">
                <a:latin typeface="Arial" panose="020B0604020202020204" pitchFamily="34" charset="0"/>
                <a:cs typeface="Arial" panose="020B0604020202020204" pitchFamily="34" charset="0"/>
              </a:rPr>
              <a:t>Moulay El Omari (</a:t>
            </a:r>
            <a:r>
              <a:rPr lang="en-US" sz="1800" dirty="0" err="1">
                <a:latin typeface="Arial" panose="020B0604020202020204" pitchFamily="34" charset="0"/>
                <a:cs typeface="Arial" panose="020B0604020202020204" pitchFamily="34" charset="0"/>
              </a:rPr>
              <a:t>Afritac</a:t>
            </a:r>
            <a:r>
              <a:rPr lang="en-US" sz="1800" dirty="0">
                <a:latin typeface="Arial" panose="020B0604020202020204" pitchFamily="34" charset="0"/>
                <a:cs typeface="Arial" panose="020B0604020202020204" pitchFamily="34" charset="0"/>
              </a:rPr>
              <a:t> South)</a:t>
            </a:r>
          </a:p>
          <a:p>
            <a:r>
              <a:rPr lang="en-US" sz="1800" dirty="0">
                <a:latin typeface="Arial" panose="020B0604020202020204" pitchFamily="34" charset="0"/>
                <a:cs typeface="Arial" panose="020B0604020202020204" pitchFamily="34" charset="0"/>
              </a:rPr>
              <a:t>Vimal Thakoor (ATI)</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Joint ATI-CEF Webinar</a:t>
            </a:r>
          </a:p>
        </p:txBody>
      </p:sp>
      <p:sp>
        <p:nvSpPr>
          <p:cNvPr id="6" name="Picture Placeholder 5">
            <a:extLst>
              <a:ext uri="{FF2B5EF4-FFF2-40B4-BE49-F238E27FC236}">
                <a16:creationId xmlns:a16="http://schemas.microsoft.com/office/drawing/2014/main" id="{AFCEB934-15AF-4290-9376-120CC4FCC5A0}"/>
              </a:ext>
            </a:extLst>
          </p:cNvPr>
          <p:cNvSpPr>
            <a:spLocks noGrp="1"/>
          </p:cNvSpPr>
          <p:nvPr>
            <p:ph type="pic" sz="quarter" idx="11"/>
          </p:nvPr>
        </p:nvSpPr>
        <p:spPr/>
        <p:txBody>
          <a:bodyPr/>
          <a:lstStyle/>
          <a:p>
            <a:endParaRPr lang="en-US"/>
          </a:p>
        </p:txBody>
      </p:sp>
      <p:sp>
        <p:nvSpPr>
          <p:cNvPr id="7" name="Text Placeholder 6">
            <a:extLst>
              <a:ext uri="{FF2B5EF4-FFF2-40B4-BE49-F238E27FC236}">
                <a16:creationId xmlns:a16="http://schemas.microsoft.com/office/drawing/2014/main" id="{F8207C40-73C4-090C-8D38-CC3177CF5BCD}"/>
              </a:ext>
            </a:extLst>
          </p:cNvPr>
          <p:cNvSpPr>
            <a:spLocks noGrp="1"/>
          </p:cNvSpPr>
          <p:nvPr>
            <p:ph type="body" sz="quarter" idx="12"/>
          </p:nvPr>
        </p:nvSpPr>
        <p:spPr/>
        <p:txBody>
          <a:bodyPr/>
          <a:lstStyle/>
          <a:p>
            <a:endParaRPr lang="en-US"/>
          </a:p>
        </p:txBody>
      </p:sp>
      <p:pic>
        <p:nvPicPr>
          <p:cNvPr id="14" name="Picture 13">
            <a:extLst>
              <a:ext uri="{FF2B5EF4-FFF2-40B4-BE49-F238E27FC236}">
                <a16:creationId xmlns:a16="http://schemas.microsoft.com/office/drawing/2014/main" id="{F85B21E9-D14C-C5B9-FCA3-0B370FA1715F}"/>
              </a:ext>
            </a:extLst>
          </p:cNvPr>
          <p:cNvPicPr>
            <a:picLocks noChangeAspect="1"/>
          </p:cNvPicPr>
          <p:nvPr/>
        </p:nvPicPr>
        <p:blipFill>
          <a:blip r:embed="rId3"/>
          <a:stretch>
            <a:fillRect/>
          </a:stretch>
        </p:blipFill>
        <p:spPr>
          <a:xfrm>
            <a:off x="0" y="609600"/>
            <a:ext cx="12192000" cy="1569946"/>
          </a:xfrm>
          <a:prstGeom prst="rect">
            <a:avLst/>
          </a:prstGeom>
        </p:spPr>
      </p:pic>
    </p:spTree>
    <p:extLst>
      <p:ext uri="{BB962C8B-B14F-4D97-AF65-F5344CB8AC3E}">
        <p14:creationId xmlns:p14="http://schemas.microsoft.com/office/powerpoint/2010/main" val="30432975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98301"/>
            <a:ext cx="12274849" cy="895885"/>
          </a:xfrm>
          <a:prstGeom prst="rect">
            <a:avLst/>
          </a:prstGeom>
        </p:spPr>
        <p:txBody>
          <a:bodyPr vert="horz" wrap="square" lIns="0" tIns="125221" rIns="0" bIns="0" rtlCol="0">
            <a:spAutoFit/>
          </a:bodyPr>
          <a:lstStyle/>
          <a:p>
            <a:pPr marL="12700" marR="5080">
              <a:lnSpc>
                <a:spcPts val="3030"/>
              </a:lnSpc>
              <a:spcBef>
                <a:spcPts val="470"/>
              </a:spcBef>
            </a:pPr>
            <a:r>
              <a:rPr lang="en-US" sz="3600" b="1" dirty="0"/>
              <a:t>Building fiscal resilience to climate-related risks</a:t>
            </a:r>
            <a:br>
              <a:rPr lang="en-US" sz="3600" b="1" dirty="0"/>
            </a:br>
            <a:r>
              <a:rPr lang="en-US" sz="2800" dirty="0">
                <a:solidFill>
                  <a:schemeClr val="accent2"/>
                </a:solidFill>
              </a:rPr>
              <a:t>Fiscal risk management framework</a:t>
            </a:r>
            <a:endParaRPr lang="en-US" sz="2800" dirty="0"/>
          </a:p>
        </p:txBody>
      </p:sp>
      <p:pic>
        <p:nvPicPr>
          <p:cNvPr id="4" name="object 4"/>
          <p:cNvPicPr/>
          <p:nvPr/>
        </p:nvPicPr>
        <p:blipFill>
          <a:blip r:embed="rId2" cstate="print"/>
          <a:stretch>
            <a:fillRect/>
          </a:stretch>
        </p:blipFill>
        <p:spPr>
          <a:xfrm>
            <a:off x="345504" y="2330466"/>
            <a:ext cx="4017488" cy="2966355"/>
          </a:xfrm>
          <a:prstGeom prst="rect">
            <a:avLst/>
          </a:prstGeom>
        </p:spPr>
      </p:pic>
      <p:sp>
        <p:nvSpPr>
          <p:cNvPr id="8" name="object 8"/>
          <p:cNvSpPr txBox="1"/>
          <p:nvPr/>
        </p:nvSpPr>
        <p:spPr>
          <a:xfrm>
            <a:off x="758521" y="1902754"/>
            <a:ext cx="3473673" cy="304571"/>
          </a:xfrm>
          <a:prstGeom prst="rect">
            <a:avLst/>
          </a:prstGeom>
        </p:spPr>
        <p:txBody>
          <a:bodyPr vert="horz" wrap="square" lIns="0" tIns="27305" rIns="0" bIns="0" rtlCol="0">
            <a:spAutoFit/>
          </a:bodyPr>
          <a:lstStyle/>
          <a:p>
            <a:pPr marL="12700">
              <a:lnSpc>
                <a:spcPct val="100000"/>
              </a:lnSpc>
              <a:spcBef>
                <a:spcPts val="215"/>
              </a:spcBef>
            </a:pPr>
            <a:r>
              <a:rPr sz="1800" b="1" dirty="0">
                <a:solidFill>
                  <a:schemeClr val="accent4"/>
                </a:solidFill>
                <a:latin typeface="Arial"/>
                <a:cs typeface="Arial"/>
              </a:rPr>
              <a:t>IMF</a:t>
            </a:r>
            <a:r>
              <a:rPr sz="1800" b="1" spc="-45" dirty="0">
                <a:solidFill>
                  <a:schemeClr val="accent4"/>
                </a:solidFill>
                <a:latin typeface="Arial"/>
                <a:cs typeface="Arial"/>
              </a:rPr>
              <a:t> </a:t>
            </a:r>
            <a:r>
              <a:rPr sz="1800" b="1" dirty="0">
                <a:solidFill>
                  <a:schemeClr val="accent4"/>
                </a:solidFill>
                <a:latin typeface="Arial"/>
                <a:cs typeface="Arial"/>
              </a:rPr>
              <a:t>Fiscal</a:t>
            </a:r>
            <a:r>
              <a:rPr sz="1800" b="1" spc="-35" dirty="0">
                <a:solidFill>
                  <a:schemeClr val="accent4"/>
                </a:solidFill>
                <a:latin typeface="Arial"/>
                <a:cs typeface="Arial"/>
              </a:rPr>
              <a:t> </a:t>
            </a:r>
            <a:r>
              <a:rPr sz="1800" b="1" spc="-10" dirty="0">
                <a:solidFill>
                  <a:schemeClr val="accent4"/>
                </a:solidFill>
                <a:latin typeface="Arial"/>
                <a:cs typeface="Arial"/>
              </a:rPr>
              <a:t>Transparency</a:t>
            </a:r>
            <a:r>
              <a:rPr sz="1800" b="1" spc="-40" dirty="0">
                <a:solidFill>
                  <a:schemeClr val="accent4"/>
                </a:solidFill>
                <a:latin typeface="Arial"/>
                <a:cs typeface="Arial"/>
              </a:rPr>
              <a:t> </a:t>
            </a:r>
            <a:r>
              <a:rPr sz="1800" b="1" spc="-20" dirty="0">
                <a:solidFill>
                  <a:schemeClr val="accent4"/>
                </a:solidFill>
                <a:latin typeface="Arial"/>
                <a:cs typeface="Arial"/>
              </a:rPr>
              <a:t>Code</a:t>
            </a:r>
            <a:endParaRPr sz="1600" dirty="0">
              <a:solidFill>
                <a:schemeClr val="accent4"/>
              </a:solidFill>
              <a:latin typeface="Arial"/>
              <a:cs typeface="Arial"/>
            </a:endParaRPr>
          </a:p>
        </p:txBody>
      </p:sp>
      <p:sp>
        <p:nvSpPr>
          <p:cNvPr id="33" name="object 33"/>
          <p:cNvSpPr txBox="1"/>
          <p:nvPr/>
        </p:nvSpPr>
        <p:spPr>
          <a:xfrm>
            <a:off x="145223" y="6357675"/>
            <a:ext cx="2350135"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Arial"/>
                <a:cs typeface="Arial"/>
              </a:rPr>
              <a:t>Source:</a:t>
            </a:r>
            <a:r>
              <a:rPr sz="1050" spc="-30" dirty="0">
                <a:latin typeface="Arial"/>
                <a:cs typeface="Arial"/>
              </a:rPr>
              <a:t> </a:t>
            </a:r>
            <a:r>
              <a:rPr sz="1050" dirty="0">
                <a:latin typeface="Arial"/>
                <a:cs typeface="Arial"/>
              </a:rPr>
              <a:t>IMF</a:t>
            </a:r>
            <a:r>
              <a:rPr sz="1050" spc="-20" dirty="0">
                <a:latin typeface="Arial"/>
                <a:cs typeface="Arial"/>
              </a:rPr>
              <a:t> </a:t>
            </a:r>
            <a:r>
              <a:rPr sz="1050" dirty="0">
                <a:latin typeface="Arial"/>
                <a:cs typeface="Arial"/>
              </a:rPr>
              <a:t>Fiscal</a:t>
            </a:r>
            <a:r>
              <a:rPr sz="1050" spc="-25" dirty="0">
                <a:latin typeface="Arial"/>
                <a:cs typeface="Arial"/>
              </a:rPr>
              <a:t> </a:t>
            </a:r>
            <a:r>
              <a:rPr sz="1050" dirty="0">
                <a:latin typeface="Arial"/>
                <a:cs typeface="Arial"/>
              </a:rPr>
              <a:t>Transparency</a:t>
            </a:r>
            <a:r>
              <a:rPr sz="1050" spc="-25" dirty="0">
                <a:latin typeface="Arial"/>
                <a:cs typeface="Arial"/>
              </a:rPr>
              <a:t> </a:t>
            </a:r>
            <a:r>
              <a:rPr sz="1050" spc="-20" dirty="0">
                <a:latin typeface="Arial"/>
                <a:cs typeface="Arial"/>
              </a:rPr>
              <a:t>Code</a:t>
            </a:r>
            <a:endParaRPr sz="1050">
              <a:latin typeface="Arial"/>
              <a:cs typeface="Arial"/>
            </a:endParaRPr>
          </a:p>
        </p:txBody>
      </p:sp>
      <p:graphicFrame>
        <p:nvGraphicFramePr>
          <p:cNvPr id="38" name="Diagram 37">
            <a:extLst>
              <a:ext uri="{FF2B5EF4-FFF2-40B4-BE49-F238E27FC236}">
                <a16:creationId xmlns:a16="http://schemas.microsoft.com/office/drawing/2014/main" id="{C32C2EB5-7846-AE2E-F15B-78F9BE01377F}"/>
              </a:ext>
            </a:extLst>
          </p:cNvPr>
          <p:cNvGraphicFramePr/>
          <p:nvPr/>
        </p:nvGraphicFramePr>
        <p:xfrm>
          <a:off x="5113874" y="1507609"/>
          <a:ext cx="5987860" cy="5036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0" name="Straight Connector 39">
            <a:extLst>
              <a:ext uri="{FF2B5EF4-FFF2-40B4-BE49-F238E27FC236}">
                <a16:creationId xmlns:a16="http://schemas.microsoft.com/office/drawing/2014/main" id="{152769C2-8A18-C0C0-FCB0-EE19A9AA59E9}"/>
              </a:ext>
            </a:extLst>
          </p:cNvPr>
          <p:cNvCxnSpPr/>
          <p:nvPr/>
        </p:nvCxnSpPr>
        <p:spPr>
          <a:xfrm>
            <a:off x="4841966" y="1436126"/>
            <a:ext cx="0" cy="4755037"/>
          </a:xfrm>
          <a:prstGeom prst="line">
            <a:avLst/>
          </a:prstGeom>
        </p:spPr>
        <p:style>
          <a:lnRef idx="1">
            <a:schemeClr val="accent1"/>
          </a:lnRef>
          <a:fillRef idx="0">
            <a:schemeClr val="accent1"/>
          </a:fillRef>
          <a:effectRef idx="0">
            <a:schemeClr val="accent1"/>
          </a:effectRef>
          <a:fontRef idx="minor">
            <a:schemeClr val="tx1"/>
          </a:fontRef>
        </p:style>
      </p:cxnSp>
      <p:sp>
        <p:nvSpPr>
          <p:cNvPr id="41" name="object 8">
            <a:extLst>
              <a:ext uri="{FF2B5EF4-FFF2-40B4-BE49-F238E27FC236}">
                <a16:creationId xmlns:a16="http://schemas.microsoft.com/office/drawing/2014/main" id="{85DA7457-FE14-2A75-914E-E3E9D6F1D84E}"/>
              </a:ext>
            </a:extLst>
          </p:cNvPr>
          <p:cNvSpPr txBox="1"/>
          <p:nvPr/>
        </p:nvSpPr>
        <p:spPr>
          <a:xfrm>
            <a:off x="5818728" y="1131555"/>
            <a:ext cx="5363078" cy="304571"/>
          </a:xfrm>
          <a:prstGeom prst="rect">
            <a:avLst/>
          </a:prstGeom>
        </p:spPr>
        <p:txBody>
          <a:bodyPr vert="horz" wrap="square" lIns="0" tIns="27305" rIns="0" bIns="0" rtlCol="0">
            <a:spAutoFit/>
          </a:bodyPr>
          <a:lstStyle/>
          <a:p>
            <a:pPr marL="12700">
              <a:lnSpc>
                <a:spcPct val="100000"/>
              </a:lnSpc>
              <a:spcBef>
                <a:spcPts val="215"/>
              </a:spcBef>
            </a:pPr>
            <a:r>
              <a:rPr lang="en-US" b="1" dirty="0">
                <a:solidFill>
                  <a:schemeClr val="accent4"/>
                </a:solidFill>
                <a:latin typeface="Arial"/>
                <a:cs typeface="Arial"/>
              </a:rPr>
              <a:t>Pillar III: </a:t>
            </a:r>
            <a:r>
              <a:rPr lang="en-US" sz="1800" b="1" dirty="0">
                <a:solidFill>
                  <a:schemeClr val="accent4"/>
                </a:solidFill>
                <a:latin typeface="Arial"/>
                <a:cs typeface="Arial"/>
              </a:rPr>
              <a:t>Fiscal risk analysis and management</a:t>
            </a:r>
            <a:endParaRPr sz="1600" dirty="0">
              <a:solidFill>
                <a:schemeClr val="accent4"/>
              </a:solidFill>
              <a:latin typeface="Arial"/>
              <a:cs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98301"/>
            <a:ext cx="12274849" cy="895885"/>
          </a:xfrm>
          <a:prstGeom prst="rect">
            <a:avLst/>
          </a:prstGeom>
        </p:spPr>
        <p:txBody>
          <a:bodyPr vert="horz" wrap="square" lIns="0" tIns="125221" rIns="0" bIns="0" rtlCol="0">
            <a:spAutoFit/>
          </a:bodyPr>
          <a:lstStyle/>
          <a:p>
            <a:pPr marL="12700" marR="5080">
              <a:lnSpc>
                <a:spcPts val="3030"/>
              </a:lnSpc>
              <a:spcBef>
                <a:spcPts val="470"/>
              </a:spcBef>
            </a:pPr>
            <a:r>
              <a:rPr lang="en-US" sz="3600" b="1" dirty="0"/>
              <a:t>Building fiscal resilience to climate-related risks</a:t>
            </a:r>
            <a:br>
              <a:rPr lang="en-US" sz="3600" b="1" dirty="0"/>
            </a:br>
            <a:r>
              <a:rPr lang="en-US" sz="2800" dirty="0">
                <a:solidFill>
                  <a:schemeClr val="accent2"/>
                </a:solidFill>
              </a:rPr>
              <a:t>Fiscal risk management cycle</a:t>
            </a:r>
            <a:endParaRPr lang="en-US" sz="2800" dirty="0"/>
          </a:p>
        </p:txBody>
      </p:sp>
      <p:graphicFrame>
        <p:nvGraphicFramePr>
          <p:cNvPr id="32" name="Diagram 31">
            <a:extLst>
              <a:ext uri="{FF2B5EF4-FFF2-40B4-BE49-F238E27FC236}">
                <a16:creationId xmlns:a16="http://schemas.microsoft.com/office/drawing/2014/main" id="{1B581FF1-35B9-97C8-4624-DD21DFEB9236}"/>
              </a:ext>
            </a:extLst>
          </p:cNvPr>
          <p:cNvGraphicFramePr/>
          <p:nvPr/>
        </p:nvGraphicFramePr>
        <p:xfrm>
          <a:off x="278674" y="1139836"/>
          <a:ext cx="6008915" cy="5182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6" name="Chart 35">
            <a:extLst>
              <a:ext uri="{FF2B5EF4-FFF2-40B4-BE49-F238E27FC236}">
                <a16:creationId xmlns:a16="http://schemas.microsoft.com/office/drawing/2014/main" id="{75F0CCB6-792C-623D-9570-49F662F74B39}"/>
              </a:ext>
            </a:extLst>
          </p:cNvPr>
          <p:cNvGraphicFramePr>
            <a:graphicFrameLocks/>
          </p:cNvGraphicFramePr>
          <p:nvPr/>
        </p:nvGraphicFramePr>
        <p:xfrm>
          <a:off x="6708594" y="1675583"/>
          <a:ext cx="5033554" cy="3944983"/>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Box 37">
            <a:extLst>
              <a:ext uri="{FF2B5EF4-FFF2-40B4-BE49-F238E27FC236}">
                <a16:creationId xmlns:a16="http://schemas.microsoft.com/office/drawing/2014/main" id="{DDC2E908-EE99-10A0-1F97-E668B806A2EB}"/>
              </a:ext>
            </a:extLst>
          </p:cNvPr>
          <p:cNvSpPr txBox="1"/>
          <p:nvPr/>
        </p:nvSpPr>
        <p:spPr>
          <a:xfrm>
            <a:off x="6775269" y="1126930"/>
            <a:ext cx="4746171" cy="659155"/>
          </a:xfrm>
          <a:prstGeom prst="rect">
            <a:avLst/>
          </a:prstGeom>
          <a:noFill/>
        </p:spPr>
        <p:txBody>
          <a:bodyPr wrap="square">
            <a:spAutoFit/>
          </a:bodyPr>
          <a:lstStyle/>
          <a:p>
            <a:pPr marL="12700" marR="5080" algn="ctr">
              <a:lnSpc>
                <a:spcPct val="100000"/>
              </a:lnSpc>
              <a:spcBef>
                <a:spcPts val="95"/>
              </a:spcBef>
            </a:pPr>
            <a:r>
              <a:rPr lang="en-US" sz="1800" b="1" dirty="0">
                <a:solidFill>
                  <a:srgbClr val="FF0000"/>
                </a:solidFill>
                <a:latin typeface="Arial"/>
                <a:cs typeface="Arial"/>
              </a:rPr>
              <a:t>Performance</a:t>
            </a:r>
            <a:r>
              <a:rPr lang="en-US" sz="1800" b="1" spc="-30" dirty="0">
                <a:solidFill>
                  <a:srgbClr val="FF0000"/>
                </a:solidFill>
                <a:latin typeface="Arial"/>
                <a:cs typeface="Arial"/>
              </a:rPr>
              <a:t> </a:t>
            </a:r>
            <a:r>
              <a:rPr lang="en-US" sz="1800" b="1" dirty="0">
                <a:solidFill>
                  <a:srgbClr val="FF0000"/>
                </a:solidFill>
                <a:latin typeface="Arial"/>
                <a:cs typeface="Arial"/>
              </a:rPr>
              <a:t>on</a:t>
            </a:r>
            <a:r>
              <a:rPr lang="en-US" sz="1800" b="1" spc="-35" dirty="0">
                <a:solidFill>
                  <a:srgbClr val="FF0000"/>
                </a:solidFill>
                <a:latin typeface="Arial"/>
                <a:cs typeface="Arial"/>
              </a:rPr>
              <a:t> </a:t>
            </a:r>
            <a:r>
              <a:rPr lang="en-US" sz="1800" b="1" dirty="0">
                <a:solidFill>
                  <a:srgbClr val="FF0000"/>
                </a:solidFill>
                <a:latin typeface="Arial"/>
                <a:cs typeface="Arial"/>
              </a:rPr>
              <a:t>Pillar</a:t>
            </a:r>
            <a:r>
              <a:rPr lang="en-US" sz="1800" b="1" spc="-25" dirty="0">
                <a:solidFill>
                  <a:srgbClr val="FF0000"/>
                </a:solidFill>
                <a:latin typeface="Arial"/>
                <a:cs typeface="Arial"/>
              </a:rPr>
              <a:t> </a:t>
            </a:r>
            <a:r>
              <a:rPr lang="en-US" sz="1800" b="1" dirty="0">
                <a:solidFill>
                  <a:srgbClr val="FF0000"/>
                </a:solidFill>
                <a:latin typeface="Arial"/>
                <a:cs typeface="Arial"/>
              </a:rPr>
              <a:t>III</a:t>
            </a:r>
            <a:r>
              <a:rPr lang="en-US" sz="1800" b="1" spc="-25" dirty="0">
                <a:solidFill>
                  <a:srgbClr val="FF0000"/>
                </a:solidFill>
                <a:latin typeface="Arial"/>
                <a:cs typeface="Arial"/>
              </a:rPr>
              <a:t> </a:t>
            </a:r>
            <a:r>
              <a:rPr lang="en-US" sz="1800" b="1" dirty="0">
                <a:solidFill>
                  <a:srgbClr val="FF0000"/>
                </a:solidFill>
                <a:latin typeface="Arial"/>
                <a:cs typeface="Arial"/>
              </a:rPr>
              <a:t>(Fiscal</a:t>
            </a:r>
            <a:r>
              <a:rPr lang="en-US" sz="1800" b="1" spc="-25" dirty="0">
                <a:solidFill>
                  <a:srgbClr val="FF0000"/>
                </a:solidFill>
                <a:latin typeface="Arial"/>
                <a:cs typeface="Arial"/>
              </a:rPr>
              <a:t> </a:t>
            </a:r>
            <a:r>
              <a:rPr lang="en-US" sz="1800" b="1" dirty="0">
                <a:solidFill>
                  <a:srgbClr val="FF0000"/>
                </a:solidFill>
                <a:latin typeface="Arial"/>
                <a:cs typeface="Arial"/>
              </a:rPr>
              <a:t>Risks)</a:t>
            </a:r>
            <a:r>
              <a:rPr lang="en-US" sz="1800" b="1" spc="-30" dirty="0">
                <a:solidFill>
                  <a:srgbClr val="FF0000"/>
                </a:solidFill>
                <a:latin typeface="Arial"/>
                <a:cs typeface="Arial"/>
              </a:rPr>
              <a:t> </a:t>
            </a:r>
          </a:p>
          <a:p>
            <a:pPr marL="12700" marR="5080" algn="ctr">
              <a:lnSpc>
                <a:spcPct val="100000"/>
              </a:lnSpc>
              <a:spcBef>
                <a:spcPts val="95"/>
              </a:spcBef>
            </a:pPr>
            <a:r>
              <a:rPr lang="en-US" sz="1800" b="1" dirty="0">
                <a:solidFill>
                  <a:srgbClr val="FF0000"/>
                </a:solidFill>
                <a:latin typeface="Arial"/>
                <a:cs typeface="Arial"/>
              </a:rPr>
              <a:t>by</a:t>
            </a:r>
            <a:r>
              <a:rPr lang="en-US" sz="1800" b="1" spc="-50" dirty="0">
                <a:solidFill>
                  <a:srgbClr val="FF0000"/>
                </a:solidFill>
                <a:latin typeface="Arial"/>
                <a:cs typeface="Arial"/>
              </a:rPr>
              <a:t> </a:t>
            </a:r>
            <a:r>
              <a:rPr lang="en-US" sz="1800" b="1" spc="-10" dirty="0">
                <a:solidFill>
                  <a:srgbClr val="FF0000"/>
                </a:solidFill>
                <a:latin typeface="Arial"/>
                <a:cs typeface="Arial"/>
              </a:rPr>
              <a:t>Income Group</a:t>
            </a:r>
            <a:endParaRPr lang="en-US" sz="1800" dirty="0">
              <a:solidFill>
                <a:srgbClr val="FF0000"/>
              </a:solidFill>
              <a:latin typeface="Arial"/>
              <a:cs typeface="Arial"/>
            </a:endParaRPr>
          </a:p>
        </p:txBody>
      </p:sp>
    </p:spTree>
    <p:extLst>
      <p:ext uri="{BB962C8B-B14F-4D97-AF65-F5344CB8AC3E}">
        <p14:creationId xmlns:p14="http://schemas.microsoft.com/office/powerpoint/2010/main" val="162740844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98301"/>
            <a:ext cx="12274849" cy="895885"/>
          </a:xfrm>
          <a:prstGeom prst="rect">
            <a:avLst/>
          </a:prstGeom>
        </p:spPr>
        <p:txBody>
          <a:bodyPr vert="horz" wrap="square" lIns="0" tIns="125221" rIns="0" bIns="0" rtlCol="0">
            <a:spAutoFit/>
          </a:bodyPr>
          <a:lstStyle/>
          <a:p>
            <a:pPr marL="12700" marR="5080">
              <a:lnSpc>
                <a:spcPts val="3030"/>
              </a:lnSpc>
              <a:spcBef>
                <a:spcPts val="470"/>
              </a:spcBef>
            </a:pPr>
            <a:r>
              <a:rPr lang="en-US" sz="3600" b="1" dirty="0"/>
              <a:t>Building fiscal resilience to climate-related risks</a:t>
            </a:r>
            <a:br>
              <a:rPr lang="en-US" sz="3600" b="1" dirty="0"/>
            </a:br>
            <a:r>
              <a:rPr lang="en-US" sz="2800" dirty="0">
                <a:solidFill>
                  <a:schemeClr val="accent2"/>
                </a:solidFill>
              </a:rPr>
              <a:t>Managing fiscal costs of natural disasters</a:t>
            </a:r>
            <a:endParaRPr lang="en-US" sz="2800" dirty="0"/>
          </a:p>
        </p:txBody>
      </p:sp>
      <p:graphicFrame>
        <p:nvGraphicFramePr>
          <p:cNvPr id="3" name="Diagram 2">
            <a:extLst>
              <a:ext uri="{FF2B5EF4-FFF2-40B4-BE49-F238E27FC236}">
                <a16:creationId xmlns:a16="http://schemas.microsoft.com/office/drawing/2014/main" id="{5A0512A9-045F-3993-719B-F78D213F6638}"/>
              </a:ext>
            </a:extLst>
          </p:cNvPr>
          <p:cNvGraphicFramePr/>
          <p:nvPr/>
        </p:nvGraphicFramePr>
        <p:xfrm>
          <a:off x="79648" y="1260415"/>
          <a:ext cx="6216378" cy="5207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Oval 14">
            <a:extLst>
              <a:ext uri="{FF2B5EF4-FFF2-40B4-BE49-F238E27FC236}">
                <a16:creationId xmlns:a16="http://schemas.microsoft.com/office/drawing/2014/main" id="{8E9D165D-A264-C245-5A68-E871A42FA079}"/>
              </a:ext>
            </a:extLst>
          </p:cNvPr>
          <p:cNvSpPr/>
          <p:nvPr/>
        </p:nvSpPr>
        <p:spPr>
          <a:xfrm>
            <a:off x="7715250" y="3463514"/>
            <a:ext cx="1952625" cy="1184686"/>
          </a:xfrm>
          <a:prstGeom prst="ellipse">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Budget reallocation modalities</a:t>
            </a:r>
          </a:p>
        </p:txBody>
      </p:sp>
      <p:sp>
        <p:nvSpPr>
          <p:cNvPr id="16" name="Rectangle: Rounded Corners 15">
            <a:extLst>
              <a:ext uri="{FF2B5EF4-FFF2-40B4-BE49-F238E27FC236}">
                <a16:creationId xmlns:a16="http://schemas.microsoft.com/office/drawing/2014/main" id="{D9748984-1097-7766-29A5-3B03AFA8FE4B}"/>
              </a:ext>
            </a:extLst>
          </p:cNvPr>
          <p:cNvSpPr/>
          <p:nvPr/>
        </p:nvSpPr>
        <p:spPr>
          <a:xfrm>
            <a:off x="10301285" y="2579483"/>
            <a:ext cx="1514475" cy="742950"/>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Virement</a:t>
            </a:r>
          </a:p>
        </p:txBody>
      </p:sp>
      <p:sp>
        <p:nvSpPr>
          <p:cNvPr id="17" name="Rectangle: Rounded Corners 16">
            <a:extLst>
              <a:ext uri="{FF2B5EF4-FFF2-40B4-BE49-F238E27FC236}">
                <a16:creationId xmlns:a16="http://schemas.microsoft.com/office/drawing/2014/main" id="{E1FAB304-95C4-8EDC-4025-4047D9677197}"/>
              </a:ext>
            </a:extLst>
          </p:cNvPr>
          <p:cNvSpPr/>
          <p:nvPr/>
        </p:nvSpPr>
        <p:spPr>
          <a:xfrm>
            <a:off x="10329861" y="3679620"/>
            <a:ext cx="1514475" cy="742950"/>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Supplementary budget</a:t>
            </a:r>
          </a:p>
        </p:txBody>
      </p:sp>
      <p:sp>
        <p:nvSpPr>
          <p:cNvPr id="18" name="Rectangle: Rounded Corners 17">
            <a:extLst>
              <a:ext uri="{FF2B5EF4-FFF2-40B4-BE49-F238E27FC236}">
                <a16:creationId xmlns:a16="http://schemas.microsoft.com/office/drawing/2014/main" id="{7A9ABBB9-C2B1-342A-BB9A-27DF3AAAC861}"/>
              </a:ext>
            </a:extLst>
          </p:cNvPr>
          <p:cNvSpPr/>
          <p:nvPr/>
        </p:nvSpPr>
        <p:spPr>
          <a:xfrm>
            <a:off x="10329861" y="4741657"/>
            <a:ext cx="1514475" cy="742950"/>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Re-prioritization of expenditure among budgets</a:t>
            </a:r>
          </a:p>
        </p:txBody>
      </p:sp>
      <p:cxnSp>
        <p:nvCxnSpPr>
          <p:cNvPr id="27" name="Connector: Elbow 26">
            <a:extLst>
              <a:ext uri="{FF2B5EF4-FFF2-40B4-BE49-F238E27FC236}">
                <a16:creationId xmlns:a16="http://schemas.microsoft.com/office/drawing/2014/main" id="{A9BB7D2F-D39D-2CB1-DD0F-77DC925EE564}"/>
              </a:ext>
            </a:extLst>
          </p:cNvPr>
          <p:cNvCxnSpPr>
            <a:cxnSpLocks/>
            <a:endCxn id="15" idx="2"/>
          </p:cNvCxnSpPr>
          <p:nvPr/>
        </p:nvCxnSpPr>
        <p:spPr>
          <a:xfrm flipV="1">
            <a:off x="5181600" y="4055857"/>
            <a:ext cx="2533650" cy="1428750"/>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DC3A726E-1119-C61D-20BD-BF405D0079F7}"/>
              </a:ext>
            </a:extLst>
          </p:cNvPr>
          <p:cNvCxnSpPr>
            <a:stCxn id="15" idx="6"/>
            <a:endCxn id="16" idx="1"/>
          </p:cNvCxnSpPr>
          <p:nvPr/>
        </p:nvCxnSpPr>
        <p:spPr>
          <a:xfrm flipV="1">
            <a:off x="9667875" y="2950958"/>
            <a:ext cx="633410" cy="1104899"/>
          </a:xfrm>
          <a:prstGeom prst="bentConnector3">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BEDC628D-A772-ECEC-7ADA-1F9B2E90AD1E}"/>
              </a:ext>
            </a:extLst>
          </p:cNvPr>
          <p:cNvCxnSpPr>
            <a:stCxn id="15" idx="6"/>
            <a:endCxn id="17" idx="1"/>
          </p:cNvCxnSpPr>
          <p:nvPr/>
        </p:nvCxnSpPr>
        <p:spPr>
          <a:xfrm flipV="1">
            <a:off x="9667875" y="4051095"/>
            <a:ext cx="661986" cy="4762"/>
          </a:xfrm>
          <a:prstGeom prst="bentConnector3">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77648834-8917-6D4D-5CFF-2197DD7E2D0E}"/>
              </a:ext>
            </a:extLst>
          </p:cNvPr>
          <p:cNvCxnSpPr>
            <a:stCxn id="15" idx="6"/>
            <a:endCxn id="18" idx="1"/>
          </p:cNvCxnSpPr>
          <p:nvPr/>
        </p:nvCxnSpPr>
        <p:spPr>
          <a:xfrm>
            <a:off x="9667875" y="4055857"/>
            <a:ext cx="661986" cy="1057275"/>
          </a:xfrm>
          <a:prstGeom prst="bentConnector3">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11029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661E3490-5A49-4160-B076-E8AF04B3BDE3}"/>
              </a:ext>
            </a:extLst>
          </p:cNvPr>
          <p:cNvSpPr>
            <a:spLocks noGrp="1"/>
          </p:cNvSpPr>
          <p:nvPr>
            <p:ph type="title"/>
          </p:nvPr>
        </p:nvSpPr>
        <p:spPr>
          <a:xfrm>
            <a:off x="1168120" y="37807"/>
            <a:ext cx="9715500" cy="978486"/>
          </a:xfrm>
        </p:spPr>
        <p:txBody>
          <a:bodyPr/>
          <a:lstStyle/>
          <a:p>
            <a:r>
              <a:rPr lang="en-US" altLang="en-US" dirty="0"/>
              <a:t>Further information</a:t>
            </a:r>
          </a:p>
        </p:txBody>
      </p:sp>
      <p:sp>
        <p:nvSpPr>
          <p:cNvPr id="84995" name="Content Placeholder 2">
            <a:extLst>
              <a:ext uri="{FF2B5EF4-FFF2-40B4-BE49-F238E27FC236}">
                <a16:creationId xmlns:a16="http://schemas.microsoft.com/office/drawing/2014/main" id="{BA7C49E5-563F-460F-915A-1FB03E6B46CC}"/>
              </a:ext>
            </a:extLst>
          </p:cNvPr>
          <p:cNvSpPr>
            <a:spLocks noGrp="1"/>
          </p:cNvSpPr>
          <p:nvPr>
            <p:ph type="body" sz="quarter" idx="10"/>
          </p:nvPr>
        </p:nvSpPr>
        <p:spPr>
          <a:xfrm>
            <a:off x="1238250" y="932329"/>
            <a:ext cx="6896100" cy="5398621"/>
          </a:xfrm>
        </p:spPr>
        <p:txBody>
          <a:bodyPr>
            <a:normAutofit/>
          </a:bodyPr>
          <a:lstStyle/>
          <a:p>
            <a:pPr lvl="1"/>
            <a:r>
              <a:rPr lang="en-US" sz="1800" dirty="0">
                <a:solidFill>
                  <a:srgbClr val="8D3F2B"/>
                </a:solidFill>
              </a:rPr>
              <a:t>IMF - HOW TO NOTE:  How To Manage The Fiscal Costs Of Natural Disasters </a:t>
            </a:r>
            <a:r>
              <a:rPr lang="en-US" sz="1800" dirty="0">
                <a:solidFill>
                  <a:schemeClr val="accent1"/>
                </a:solidFill>
              </a:rPr>
              <a:t>2018</a:t>
            </a:r>
          </a:p>
          <a:p>
            <a:pPr marL="0" lvl="1" indent="0">
              <a:buNone/>
            </a:pPr>
            <a:endParaRPr lang="en-US" sz="1800" dirty="0"/>
          </a:p>
        </p:txBody>
      </p:sp>
      <p:pic>
        <p:nvPicPr>
          <p:cNvPr id="4" name="Picture 3">
            <a:extLst>
              <a:ext uri="{FF2B5EF4-FFF2-40B4-BE49-F238E27FC236}">
                <a16:creationId xmlns:a16="http://schemas.microsoft.com/office/drawing/2014/main" id="{34D24433-3F67-60FD-09FB-3F1F5A326E3A}"/>
              </a:ext>
            </a:extLst>
          </p:cNvPr>
          <p:cNvPicPr>
            <a:picLocks noChangeAspect="1"/>
          </p:cNvPicPr>
          <p:nvPr/>
        </p:nvPicPr>
        <p:blipFill>
          <a:blip r:embed="rId3"/>
          <a:stretch>
            <a:fillRect/>
          </a:stretch>
        </p:blipFill>
        <p:spPr>
          <a:xfrm>
            <a:off x="7987367" y="1016293"/>
            <a:ext cx="3043237" cy="3942500"/>
          </a:xfrm>
          <a:prstGeom prst="rect">
            <a:avLst/>
          </a:prstGeom>
        </p:spPr>
      </p:pic>
    </p:spTree>
    <p:extLst>
      <p:ext uri="{BB962C8B-B14F-4D97-AF65-F5344CB8AC3E}">
        <p14:creationId xmlns:p14="http://schemas.microsoft.com/office/powerpoint/2010/main" val="328081586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152400"/>
            <a:ext cx="5638800" cy="707886"/>
          </a:xfrm>
          <a:prstGeom prst="rect">
            <a:avLst/>
          </a:prstGeom>
        </p:spPr>
        <p:txBody>
          <a:bodyPr wrap="square">
            <a:spAutoFit/>
          </a:bodyPr>
          <a:lstStyle/>
          <a:p>
            <a:pPr algn="ctr"/>
            <a:r>
              <a:rPr lang="en-US" sz="4000" dirty="0">
                <a:solidFill>
                  <a:schemeClr val="bg1"/>
                </a:solidFill>
                <a:latin typeface="Arial" pitchFamily="34" charset="0"/>
                <a:cs typeface="Arial" pitchFamily="34" charset="0"/>
              </a:rPr>
              <a:t>Outline</a:t>
            </a:r>
            <a:endParaRPr lang="en-US" sz="4000" dirty="0"/>
          </a:p>
        </p:txBody>
      </p:sp>
      <p:sp>
        <p:nvSpPr>
          <p:cNvPr id="5" name="Content Placeholder 2"/>
          <p:cNvSpPr txBox="1">
            <a:spLocks/>
          </p:cNvSpPr>
          <p:nvPr/>
        </p:nvSpPr>
        <p:spPr>
          <a:xfrm>
            <a:off x="685800" y="1219200"/>
            <a:ext cx="11430000" cy="4525963"/>
          </a:xfrm>
          <a:prstGeom prst="rect">
            <a:avLst/>
          </a:prstGeom>
        </p:spPr>
        <p:txBody>
          <a:bodyPr/>
          <a:lstStyle/>
          <a:p>
            <a:pPr marL="571500" indent="-571500">
              <a:spcBef>
                <a:spcPct val="20000"/>
              </a:spcBef>
              <a:buClr>
                <a:schemeClr val="tx2"/>
              </a:buClr>
              <a:buFont typeface="Wingdings" panose="05000000000000000000" pitchFamily="2" charset="2"/>
              <a:buChar char="Ø"/>
              <a:defRPr/>
            </a:pPr>
            <a:r>
              <a:rPr lang="en-US" sz="3600" dirty="0">
                <a:solidFill>
                  <a:schemeClr val="accent1">
                    <a:lumMod val="60000"/>
                    <a:lumOff val="40000"/>
                  </a:schemeClr>
                </a:solidFill>
              </a:rPr>
              <a:t>Climate change and macro-fiscal risks</a:t>
            </a:r>
          </a:p>
          <a:p>
            <a:pPr marL="571500" indent="-571500">
              <a:spcBef>
                <a:spcPct val="20000"/>
              </a:spcBef>
              <a:buClr>
                <a:schemeClr val="tx2"/>
              </a:buClr>
              <a:buFont typeface="Wingdings" panose="05000000000000000000" pitchFamily="2" charset="2"/>
              <a:buChar char="Ø"/>
              <a:defRPr/>
            </a:pPr>
            <a:endParaRPr lang="en-US" sz="3600" dirty="0">
              <a:solidFill>
                <a:schemeClr val="tx2">
                  <a:lumMod val="50000"/>
                </a:schemeClr>
              </a:solidFill>
            </a:endParaRPr>
          </a:p>
          <a:p>
            <a:pPr marL="571500" indent="-571500">
              <a:spcBef>
                <a:spcPct val="20000"/>
              </a:spcBef>
              <a:buClr>
                <a:schemeClr val="tx2"/>
              </a:buClr>
              <a:buFont typeface="Wingdings" panose="05000000000000000000" pitchFamily="2" charset="2"/>
              <a:buChar char="Ø"/>
              <a:defRPr/>
            </a:pPr>
            <a:r>
              <a:rPr lang="en-US" sz="3600" dirty="0">
                <a:solidFill>
                  <a:schemeClr val="accent1">
                    <a:lumMod val="60000"/>
                    <a:lumOff val="40000"/>
                  </a:schemeClr>
                </a:solidFill>
              </a:rPr>
              <a:t>Building resilience to fiscal risks</a:t>
            </a:r>
          </a:p>
          <a:p>
            <a:pPr marL="571500" indent="-571500">
              <a:spcBef>
                <a:spcPct val="20000"/>
              </a:spcBef>
              <a:buClr>
                <a:schemeClr val="tx2"/>
              </a:buClr>
              <a:buFont typeface="Wingdings" panose="05000000000000000000" pitchFamily="2" charset="2"/>
              <a:buChar char="Ø"/>
              <a:defRPr/>
            </a:pPr>
            <a:endParaRPr lang="en-US" sz="3600" dirty="0">
              <a:solidFill>
                <a:schemeClr val="accent1">
                  <a:lumMod val="60000"/>
                  <a:lumOff val="40000"/>
                </a:schemeClr>
              </a:solidFill>
            </a:endParaRPr>
          </a:p>
          <a:p>
            <a:pPr marL="571500" indent="-571500">
              <a:spcBef>
                <a:spcPct val="20000"/>
              </a:spcBef>
              <a:buClr>
                <a:schemeClr val="tx2"/>
              </a:buClr>
              <a:buFont typeface="Wingdings" panose="05000000000000000000" pitchFamily="2" charset="2"/>
              <a:buChar char="Ø"/>
              <a:defRPr/>
            </a:pPr>
            <a:r>
              <a:rPr lang="en-US" sz="3600" dirty="0">
                <a:solidFill>
                  <a:schemeClr val="accent1">
                    <a:lumMod val="60000"/>
                    <a:lumOff val="40000"/>
                  </a:schemeClr>
                </a:solidFill>
              </a:rPr>
              <a:t>Role of Public Financial Management (PFM): </a:t>
            </a:r>
          </a:p>
          <a:p>
            <a:pPr marL="1028700" lvl="1" indent="-571500">
              <a:spcBef>
                <a:spcPct val="20000"/>
              </a:spcBef>
              <a:buClr>
                <a:schemeClr val="tx2"/>
              </a:buClr>
              <a:buFont typeface="Courier New" panose="02070309020205020404" pitchFamily="49" charset="0"/>
              <a:buChar char="o"/>
              <a:defRPr/>
            </a:pPr>
            <a:r>
              <a:rPr lang="en-US" sz="3600" b="1" dirty="0">
                <a:solidFill>
                  <a:schemeClr val="tx2">
                    <a:lumMod val="50000"/>
                  </a:schemeClr>
                </a:solidFill>
              </a:rPr>
              <a:t>Climate Public Investment Management Assessment </a:t>
            </a:r>
          </a:p>
          <a:p>
            <a:pPr marL="1028700" lvl="1" indent="-571500">
              <a:spcBef>
                <a:spcPct val="20000"/>
              </a:spcBef>
              <a:buClr>
                <a:schemeClr val="tx2"/>
              </a:buClr>
              <a:buFont typeface="Courier New" panose="02070309020205020404" pitchFamily="49" charset="0"/>
              <a:buChar char="o"/>
              <a:defRPr/>
            </a:pPr>
            <a:r>
              <a:rPr lang="en-US" sz="3600" dirty="0">
                <a:solidFill>
                  <a:schemeClr val="accent1">
                    <a:lumMod val="60000"/>
                    <a:lumOff val="40000"/>
                  </a:schemeClr>
                </a:solidFill>
              </a:rPr>
              <a:t>Green PFM</a:t>
            </a:r>
          </a:p>
          <a:p>
            <a:pPr>
              <a:spcBef>
                <a:spcPct val="20000"/>
              </a:spcBef>
              <a:buClr>
                <a:schemeClr val="tx2"/>
              </a:buClr>
              <a:defRPr/>
            </a:pPr>
            <a:endParaRPr lang="en-US" sz="3600" dirty="0">
              <a:solidFill>
                <a:schemeClr val="tx2">
                  <a:lumMod val="50000"/>
                </a:schemeClr>
              </a:solidFill>
            </a:endParaRPr>
          </a:p>
        </p:txBody>
      </p:sp>
    </p:spTree>
    <p:extLst>
      <p:ext uri="{BB962C8B-B14F-4D97-AF65-F5344CB8AC3E}">
        <p14:creationId xmlns:p14="http://schemas.microsoft.com/office/powerpoint/2010/main" val="1961197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12192000" cy="584775"/>
          </a:xfrm>
          <a:prstGeom prst="rect">
            <a:avLst/>
          </a:prstGeom>
        </p:spPr>
        <p:txBody>
          <a:bodyPr wrap="square">
            <a:spAutoFit/>
          </a:bodyPr>
          <a:lstStyle/>
          <a:p>
            <a:pPr algn="ctr">
              <a:spcBef>
                <a:spcPts val="2400"/>
              </a:spcBef>
              <a:buClr>
                <a:schemeClr val="tx2"/>
              </a:buClr>
              <a:defRPr/>
            </a:pPr>
            <a:r>
              <a:rPr lang="en-US" sz="3200" dirty="0">
                <a:solidFill>
                  <a:schemeClr val="bg1"/>
                </a:solidFill>
                <a:latin typeface="Arial" pitchFamily="34" charset="0"/>
              </a:rPr>
              <a:t>Linking Climate Change and Public Investment Management</a:t>
            </a:r>
          </a:p>
        </p:txBody>
      </p:sp>
      <p:sp>
        <p:nvSpPr>
          <p:cNvPr id="5" name="Content Placeholder 2"/>
          <p:cNvSpPr txBox="1">
            <a:spLocks/>
          </p:cNvSpPr>
          <p:nvPr/>
        </p:nvSpPr>
        <p:spPr>
          <a:xfrm>
            <a:off x="685800" y="1371600"/>
            <a:ext cx="10744200" cy="4525963"/>
          </a:xfrm>
          <a:prstGeom prst="rect">
            <a:avLst/>
          </a:prstGeom>
        </p:spPr>
        <p:txBody>
          <a:bodyPr/>
          <a:lstStyle/>
          <a:p>
            <a:pPr>
              <a:spcBef>
                <a:spcPts val="2400"/>
              </a:spcBef>
              <a:buClr>
                <a:schemeClr val="tx2"/>
              </a:buClr>
              <a:defRPr/>
            </a:pPr>
            <a:endParaRPr lang="en-US" sz="2400" dirty="0"/>
          </a:p>
        </p:txBody>
      </p:sp>
      <p:sp>
        <p:nvSpPr>
          <p:cNvPr id="8" name="Text Placeholder 2">
            <a:extLst>
              <a:ext uri="{FF2B5EF4-FFF2-40B4-BE49-F238E27FC236}">
                <a16:creationId xmlns:a16="http://schemas.microsoft.com/office/drawing/2014/main" id="{297B1734-D306-B887-17A2-B297A58FC533}"/>
              </a:ext>
            </a:extLst>
          </p:cNvPr>
          <p:cNvSpPr txBox="1">
            <a:spLocks/>
          </p:cNvSpPr>
          <p:nvPr/>
        </p:nvSpPr>
        <p:spPr>
          <a:xfrm>
            <a:off x="457200" y="1336482"/>
            <a:ext cx="11353800" cy="437851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lvl="2" indent="-287338">
              <a:buFont typeface="Courier New" panose="02070309020205020404" pitchFamily="49" charset="0"/>
              <a:buChar char="o"/>
            </a:pPr>
            <a:r>
              <a:rPr lang="en-US" sz="2800" dirty="0"/>
              <a:t>Climate change requires investment to build resilience</a:t>
            </a:r>
          </a:p>
          <a:p>
            <a:pPr marL="628650" lvl="3" indent="-342900">
              <a:buFont typeface="Courier New" panose="02070309020205020404" pitchFamily="49" charset="0"/>
              <a:buChar char="o"/>
            </a:pPr>
            <a:r>
              <a:rPr lang="en-US" dirty="0"/>
              <a:t>Investment needed depends on countries’ income level (more investment needed in low-income and small states), but also on the ambition in terms of the climate objectives (both adaptation and mitigation)</a:t>
            </a:r>
          </a:p>
          <a:p>
            <a:pPr marL="628650" lvl="3" indent="-287338">
              <a:buFont typeface="Courier New" panose="02070309020205020404" pitchFamily="49" charset="0"/>
              <a:buChar char="o"/>
            </a:pPr>
            <a:r>
              <a:rPr lang="en-US" dirty="0"/>
              <a:t>With many developing countries facing reduced fiscal space and elevated debt levels, there is an added onus on ensuring the investment being undertaken is climate-sensitive, but also investment processes are efficient</a:t>
            </a:r>
          </a:p>
          <a:p>
            <a:pPr marL="171450" lvl="2" indent="-287338">
              <a:buFont typeface="Courier New" panose="02070309020205020404" pitchFamily="49" charset="0"/>
              <a:buChar char="o"/>
            </a:pPr>
            <a:r>
              <a:rPr lang="en-US" sz="2800" dirty="0"/>
              <a:t>Investing in climate resilience will ensure cost of climate change is reduced and physical infrastructure is better able to withstand climate-related shocks—a win-win</a:t>
            </a:r>
          </a:p>
          <a:p>
            <a:pPr marL="171450" lvl="2" indent="-287338">
              <a:buFont typeface="Courier New" panose="02070309020205020404" pitchFamily="49" charset="0"/>
              <a:buChar char="o"/>
            </a:pPr>
            <a:r>
              <a:rPr lang="en-US" sz="2800" dirty="0"/>
              <a:t>Need to integrate the public investment needs in budget processes</a:t>
            </a:r>
          </a:p>
          <a:p>
            <a:pPr marL="257175" indent="-257175"/>
            <a:endParaRPr lang="en-US" sz="2400" dirty="0"/>
          </a:p>
          <a:p>
            <a:pPr marL="0" indent="0">
              <a:buNone/>
            </a:pPr>
            <a:endParaRPr lang="en-US" sz="2200" dirty="0"/>
          </a:p>
        </p:txBody>
      </p:sp>
    </p:spTree>
    <p:extLst>
      <p:ext uri="{BB962C8B-B14F-4D97-AF65-F5344CB8AC3E}">
        <p14:creationId xmlns:p14="http://schemas.microsoft.com/office/powerpoint/2010/main" val="2323035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DC0349A-FD3B-48EE-BA01-A6A67A48620F}"/>
              </a:ext>
            </a:extLst>
          </p:cNvPr>
          <p:cNvSpPr>
            <a:spLocks noGrp="1"/>
          </p:cNvSpPr>
          <p:nvPr>
            <p:ph type="body" sz="quarter" idx="10"/>
          </p:nvPr>
        </p:nvSpPr>
        <p:spPr>
          <a:xfrm>
            <a:off x="6488995" y="684039"/>
            <a:ext cx="5751646" cy="5516464"/>
          </a:xfrm>
        </p:spPr>
        <p:txBody>
          <a:bodyPr>
            <a:noAutofit/>
          </a:bodyPr>
          <a:lstStyle/>
          <a:p>
            <a:pPr marL="288925" lvl="0" indent="-288925">
              <a:lnSpc>
                <a:spcPct val="107000"/>
              </a:lnSpc>
              <a:buFont typeface="Wingdings" panose="05000000000000000000" pitchFamily="2" charset="2"/>
              <a:buChar char="q"/>
            </a:pPr>
            <a:r>
              <a:rPr lang="en-US" sz="1600" dirty="0">
                <a:solidFill>
                  <a:schemeClr val="tx2"/>
                </a:solidFill>
                <a:latin typeface="+mj-lt"/>
                <a:cs typeface="Calibri Light" panose="020F0302020204030204" pitchFamily="34" charset="0"/>
              </a:rPr>
              <a:t>The “Climate-PIMA” (C-PIMA) adds a climate-responsive dimension into the PIMA framework and assesses countries’ capacity to manage climate-related infrastructure. </a:t>
            </a:r>
          </a:p>
          <a:p>
            <a:pPr marL="288925" lvl="0" indent="-288925">
              <a:lnSpc>
                <a:spcPct val="107000"/>
              </a:lnSpc>
              <a:buFont typeface="Wingdings" panose="05000000000000000000" pitchFamily="2" charset="2"/>
              <a:buChar char="q"/>
            </a:pPr>
            <a:r>
              <a:rPr lang="en-US" sz="1600" dirty="0">
                <a:solidFill>
                  <a:schemeClr val="tx2"/>
                </a:solidFill>
                <a:latin typeface="+mj-lt"/>
                <a:cs typeface="Calibri Light" panose="020F0302020204030204" pitchFamily="34" charset="0"/>
              </a:rPr>
              <a:t>The C-PIMA involves an assessment of the five institutions of public investment management that are key for climate-proof infrastructure:</a:t>
            </a:r>
          </a:p>
          <a:p>
            <a:pPr lvl="3" indent="0">
              <a:lnSpc>
                <a:spcPct val="107000"/>
              </a:lnSpc>
              <a:buNone/>
            </a:pPr>
            <a:r>
              <a:rPr lang="en-US" sz="1600" dirty="0">
                <a:solidFill>
                  <a:schemeClr val="tx2"/>
                </a:solidFill>
                <a:latin typeface="+mj-lt"/>
                <a:cs typeface="Calibri Light" panose="020F0302020204030204" pitchFamily="34" charset="0"/>
              </a:rPr>
              <a:t>C1. Climate-aware planning. </a:t>
            </a:r>
          </a:p>
          <a:p>
            <a:pPr lvl="3" indent="0">
              <a:lnSpc>
                <a:spcPct val="107000"/>
              </a:lnSpc>
              <a:buNone/>
            </a:pPr>
            <a:r>
              <a:rPr lang="en-US" sz="1600" dirty="0">
                <a:solidFill>
                  <a:schemeClr val="tx2"/>
                </a:solidFill>
                <a:latin typeface="+mj-lt"/>
                <a:cs typeface="Calibri Light" panose="020F0302020204030204" pitchFamily="34" charset="0"/>
              </a:rPr>
              <a:t>C2. Coordination between entities. </a:t>
            </a:r>
          </a:p>
          <a:p>
            <a:pPr lvl="3" indent="0">
              <a:lnSpc>
                <a:spcPct val="107000"/>
              </a:lnSpc>
              <a:buNone/>
            </a:pPr>
            <a:r>
              <a:rPr lang="en-US" sz="1600" dirty="0">
                <a:solidFill>
                  <a:schemeClr val="tx2"/>
                </a:solidFill>
                <a:latin typeface="+mj-lt"/>
                <a:cs typeface="Calibri Light" panose="020F0302020204030204" pitchFamily="34" charset="0"/>
              </a:rPr>
              <a:t>C3. Project appraisal and selection. </a:t>
            </a:r>
          </a:p>
          <a:p>
            <a:pPr lvl="3" indent="0">
              <a:lnSpc>
                <a:spcPct val="107000"/>
              </a:lnSpc>
              <a:buNone/>
            </a:pPr>
            <a:r>
              <a:rPr lang="en-US" sz="1600" dirty="0">
                <a:solidFill>
                  <a:schemeClr val="tx2"/>
                </a:solidFill>
                <a:latin typeface="+mj-lt"/>
                <a:cs typeface="Calibri Light" panose="020F0302020204030204" pitchFamily="34" charset="0"/>
              </a:rPr>
              <a:t>C4. Budgeting and portfolio management. </a:t>
            </a:r>
          </a:p>
          <a:p>
            <a:pPr lvl="3" indent="0">
              <a:lnSpc>
                <a:spcPct val="107000"/>
              </a:lnSpc>
              <a:buNone/>
            </a:pPr>
            <a:r>
              <a:rPr lang="en-US" sz="1600" dirty="0">
                <a:solidFill>
                  <a:schemeClr val="tx2"/>
                </a:solidFill>
                <a:latin typeface="+mj-lt"/>
                <a:cs typeface="Calibri Light" panose="020F0302020204030204" pitchFamily="34" charset="0"/>
              </a:rPr>
              <a:t>C5. Risk management. </a:t>
            </a:r>
          </a:p>
          <a:p>
            <a:pPr marL="285750" lvl="3" indent="-285750">
              <a:lnSpc>
                <a:spcPct val="107000"/>
              </a:lnSpc>
              <a:buFont typeface="Wingdings" panose="05000000000000000000" pitchFamily="2" charset="2"/>
              <a:buChar char="q"/>
            </a:pPr>
            <a:r>
              <a:rPr lang="en-US" sz="1600" dirty="0">
                <a:solidFill>
                  <a:schemeClr val="tx2"/>
                </a:solidFill>
                <a:latin typeface="+mj-lt"/>
                <a:cs typeface="Calibri Light" panose="020F0302020204030204" pitchFamily="34" charset="0"/>
              </a:rPr>
              <a:t>The C-PIMA also assesses the three cross-cutting issues equally important to managing climate-relevant public investment management institutions: </a:t>
            </a:r>
          </a:p>
          <a:p>
            <a:pPr lvl="4">
              <a:lnSpc>
                <a:spcPct val="107000"/>
              </a:lnSpc>
            </a:pPr>
            <a:r>
              <a:rPr lang="en-US" sz="1600" dirty="0">
                <a:solidFill>
                  <a:schemeClr val="tx2"/>
                </a:solidFill>
                <a:latin typeface="+mj-lt"/>
                <a:cs typeface="Calibri Light" panose="020F0302020204030204" pitchFamily="34" charset="0"/>
              </a:rPr>
              <a:t>The legal and regulatory framework, </a:t>
            </a:r>
          </a:p>
          <a:p>
            <a:pPr lvl="4">
              <a:lnSpc>
                <a:spcPct val="107000"/>
              </a:lnSpc>
            </a:pPr>
            <a:r>
              <a:rPr lang="en-US" sz="1600" dirty="0">
                <a:solidFill>
                  <a:schemeClr val="tx2"/>
                </a:solidFill>
                <a:latin typeface="+mj-lt"/>
                <a:cs typeface="Calibri Light" panose="020F0302020204030204" pitchFamily="34" charset="0"/>
              </a:rPr>
              <a:t>Information systems </a:t>
            </a:r>
          </a:p>
          <a:p>
            <a:pPr lvl="4">
              <a:lnSpc>
                <a:spcPct val="107000"/>
              </a:lnSpc>
            </a:pPr>
            <a:r>
              <a:rPr lang="en-US" sz="1600" dirty="0">
                <a:solidFill>
                  <a:schemeClr val="tx2"/>
                </a:solidFill>
                <a:latin typeface="+mj-lt"/>
                <a:cs typeface="Calibri Light" panose="020F0302020204030204" pitchFamily="34" charset="0"/>
              </a:rPr>
              <a:t>Government staff capacity.</a:t>
            </a:r>
          </a:p>
        </p:txBody>
      </p:sp>
      <p:pic>
        <p:nvPicPr>
          <p:cNvPr id="2" name="Picture 2">
            <a:extLst>
              <a:ext uri="{FF2B5EF4-FFF2-40B4-BE49-F238E27FC236}">
                <a16:creationId xmlns:a16="http://schemas.microsoft.com/office/drawing/2014/main" id="{AAED9C8B-56AF-4A15-83CF-4282EFB84E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4" y="1579643"/>
            <a:ext cx="6161088" cy="37325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4">
            <a:extLst>
              <a:ext uri="{FF2B5EF4-FFF2-40B4-BE49-F238E27FC236}">
                <a16:creationId xmlns:a16="http://schemas.microsoft.com/office/drawing/2014/main" id="{5C12B60D-A781-4D8E-B0AE-0188FA5F7EF3}"/>
              </a:ext>
            </a:extLst>
          </p:cNvPr>
          <p:cNvSpPr txBox="1">
            <a:spLocks/>
          </p:cNvSpPr>
          <p:nvPr/>
        </p:nvSpPr>
        <p:spPr>
          <a:xfrm>
            <a:off x="132201" y="16432"/>
            <a:ext cx="12059798" cy="836463"/>
          </a:xfrm>
          <a:prstGeom prst="rect">
            <a:avLst/>
          </a:prstGeom>
        </p:spPr>
        <p:txBody>
          <a:bodyPr vert="horz" lIns="0" tIns="0" rIns="0" bIns="0" rtlCol="0" anchor="ctr">
            <a:normAutofit fontScale="85000" lnSpcReduction="10000"/>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en-US" dirty="0"/>
              <a:t>The Climate-Public Investment Management Assessment (C-PIMA).</a:t>
            </a:r>
          </a:p>
          <a:p>
            <a:r>
              <a:rPr lang="en-US" dirty="0">
                <a:solidFill>
                  <a:schemeClr val="accent2"/>
                </a:solidFill>
              </a:rPr>
              <a:t>The C-PIMA framework</a:t>
            </a:r>
          </a:p>
        </p:txBody>
      </p:sp>
      <p:cxnSp>
        <p:nvCxnSpPr>
          <p:cNvPr id="9" name="Straight Connector 8">
            <a:extLst>
              <a:ext uri="{FF2B5EF4-FFF2-40B4-BE49-F238E27FC236}">
                <a16:creationId xmlns:a16="http://schemas.microsoft.com/office/drawing/2014/main" id="{216D1725-D79A-4917-8358-33226CE02441}"/>
              </a:ext>
            </a:extLst>
          </p:cNvPr>
          <p:cNvCxnSpPr>
            <a:cxnSpLocks/>
          </p:cNvCxnSpPr>
          <p:nvPr/>
        </p:nvCxnSpPr>
        <p:spPr>
          <a:xfrm>
            <a:off x="6172833" y="1492558"/>
            <a:ext cx="0" cy="44254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B98CF8-F1F3-4020-BE20-0BF50D87C1BE}"/>
              </a:ext>
            </a:extLst>
          </p:cNvPr>
          <p:cNvSpPr txBox="1"/>
          <p:nvPr/>
        </p:nvSpPr>
        <p:spPr>
          <a:xfrm>
            <a:off x="0" y="6273225"/>
            <a:ext cx="7154142" cy="584775"/>
          </a:xfrm>
          <a:prstGeom prst="rect">
            <a:avLst/>
          </a:prstGeom>
          <a:noFill/>
        </p:spPr>
        <p:txBody>
          <a:bodyPr wrap="square">
            <a:spAutoFit/>
          </a:bodyPr>
          <a:lstStyle/>
          <a:p>
            <a:r>
              <a:rPr lang="fr-FR" sz="1400" dirty="0">
                <a:hlinkClick r:id="rId3"/>
              </a:rPr>
              <a:t>https://infrastructuregovern.imf.org/content/PIMA/Home/PimaTool/C-PIMA.html</a:t>
            </a:r>
            <a:endParaRPr lang="fr-FR" sz="1400" dirty="0"/>
          </a:p>
          <a:p>
            <a:endParaRPr lang="fr-FR" dirty="0"/>
          </a:p>
        </p:txBody>
      </p:sp>
    </p:spTree>
    <p:extLst>
      <p:ext uri="{BB962C8B-B14F-4D97-AF65-F5344CB8AC3E}">
        <p14:creationId xmlns:p14="http://schemas.microsoft.com/office/powerpoint/2010/main" val="131317895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888AF859-33F9-F1A4-A2D8-0A40B84236E8}"/>
              </a:ext>
            </a:extLst>
          </p:cNvPr>
          <p:cNvSpPr txBox="1">
            <a:spLocks/>
          </p:cNvSpPr>
          <p:nvPr/>
        </p:nvSpPr>
        <p:spPr>
          <a:xfrm>
            <a:off x="132201" y="16432"/>
            <a:ext cx="12059798" cy="836463"/>
          </a:xfrm>
          <a:prstGeom prst="rect">
            <a:avLst/>
          </a:prstGeom>
        </p:spPr>
        <p:txBody>
          <a:bodyPr vert="horz" lIns="0" tIns="0" rIns="0" bIns="0" rtlCol="0" anchor="ctr">
            <a:normAutofit fontScale="85000" lnSpcReduction="10000"/>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en-US" dirty="0"/>
              <a:t>The Climate-Public Investment Management Assessment (C-PIMA).</a:t>
            </a:r>
          </a:p>
          <a:p>
            <a:r>
              <a:rPr lang="en-US" dirty="0">
                <a:solidFill>
                  <a:schemeClr val="accent2"/>
                </a:solidFill>
              </a:rPr>
              <a:t>The C-PIMA framework : Five institutions, 15 dimensions</a:t>
            </a:r>
          </a:p>
        </p:txBody>
      </p:sp>
      <p:graphicFrame>
        <p:nvGraphicFramePr>
          <p:cNvPr id="3" name="Diagram 2">
            <a:extLst>
              <a:ext uri="{FF2B5EF4-FFF2-40B4-BE49-F238E27FC236}">
                <a16:creationId xmlns:a16="http://schemas.microsoft.com/office/drawing/2014/main" id="{E4BED80E-D7DB-15BA-7DDE-28049D84EF07}"/>
              </a:ext>
            </a:extLst>
          </p:cNvPr>
          <p:cNvGraphicFramePr/>
          <p:nvPr/>
        </p:nvGraphicFramePr>
        <p:xfrm>
          <a:off x="1797657" y="1083082"/>
          <a:ext cx="9458636" cy="5465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F2C228D-810A-24F8-A8B2-FE5C7F11B289}"/>
              </a:ext>
            </a:extLst>
          </p:cNvPr>
          <p:cNvPicPr>
            <a:picLocks noChangeAspect="1"/>
          </p:cNvPicPr>
          <p:nvPr/>
        </p:nvPicPr>
        <p:blipFill>
          <a:blip r:embed="rId8"/>
          <a:stretch>
            <a:fillRect/>
          </a:stretch>
        </p:blipFill>
        <p:spPr>
          <a:xfrm>
            <a:off x="899131" y="1295185"/>
            <a:ext cx="664522" cy="4950381"/>
          </a:xfrm>
          <a:prstGeom prst="rect">
            <a:avLst/>
          </a:prstGeom>
        </p:spPr>
      </p:pic>
    </p:spTree>
    <p:extLst>
      <p:ext uri="{BB962C8B-B14F-4D97-AF65-F5344CB8AC3E}">
        <p14:creationId xmlns:p14="http://schemas.microsoft.com/office/powerpoint/2010/main" val="212127837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2DAD27F-B9CA-4068-AA9F-A2549624AE85}"/>
              </a:ext>
            </a:extLst>
          </p:cNvPr>
          <p:cNvSpPr txBox="1">
            <a:spLocks/>
          </p:cNvSpPr>
          <p:nvPr/>
        </p:nvSpPr>
        <p:spPr>
          <a:xfrm>
            <a:off x="245412" y="5192526"/>
            <a:ext cx="4513011" cy="1380247"/>
          </a:xfrm>
          <a:prstGeom prst="rect">
            <a:avLst/>
          </a:prstGeom>
          <a:solidFill>
            <a:schemeClr val="accent2">
              <a:lumMod val="20000"/>
              <a:lumOff val="80000"/>
            </a:schemeClr>
          </a:solidFill>
          <a:ln>
            <a:solidFill>
              <a:schemeClr val="accent6">
                <a:lumMod val="50000"/>
              </a:schemeClr>
            </a:solidFill>
          </a:ln>
          <a:effectLst>
            <a:outerShdw blurRad="63500" sx="102000" sy="102000" algn="ctr"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914314">
              <a:lnSpc>
                <a:spcPct val="100000"/>
              </a:lnSpc>
              <a:spcBef>
                <a:spcPts val="0"/>
              </a:spcBef>
              <a:spcAft>
                <a:spcPts val="600"/>
              </a:spcAft>
              <a:buClr>
                <a:srgbClr val="009CDE"/>
              </a:buClr>
              <a:buSzPct val="100000"/>
              <a:buFont typeface="Arial" panose="020B0604020202020204" pitchFamily="34" charset="0"/>
              <a:buNone/>
            </a:pPr>
            <a:r>
              <a:rPr lang="en-US" sz="1200" b="1" i="1" dirty="0">
                <a:solidFill>
                  <a:schemeClr val="accent2">
                    <a:lumMod val="50000"/>
                  </a:schemeClr>
                </a:solidFill>
              </a:rPr>
              <a:t>C-PIMA is Complementary to other existing tools:</a:t>
            </a:r>
          </a:p>
          <a:p>
            <a:pPr marL="285750" lvl="1" indent="-285750" defTabSz="914314">
              <a:lnSpc>
                <a:spcPct val="100000"/>
              </a:lnSpc>
              <a:spcBef>
                <a:spcPts val="0"/>
              </a:spcBef>
              <a:spcAft>
                <a:spcPts val="600"/>
              </a:spcAft>
              <a:buClr>
                <a:schemeClr val="accent2">
                  <a:lumMod val="50000"/>
                </a:schemeClr>
              </a:buClr>
              <a:buSzPct val="100000"/>
            </a:pPr>
            <a:r>
              <a:rPr lang="en-US" sz="1200" dirty="0">
                <a:solidFill>
                  <a:schemeClr val="accent2">
                    <a:lumMod val="50000"/>
                  </a:schemeClr>
                </a:solidFill>
              </a:rPr>
              <a:t>PEFA Climate Change</a:t>
            </a:r>
          </a:p>
          <a:p>
            <a:pPr marL="285750" lvl="1" indent="-285750" defTabSz="914314">
              <a:lnSpc>
                <a:spcPct val="100000"/>
              </a:lnSpc>
              <a:spcBef>
                <a:spcPts val="0"/>
              </a:spcBef>
              <a:spcAft>
                <a:spcPts val="600"/>
              </a:spcAft>
              <a:buClr>
                <a:schemeClr val="accent2">
                  <a:lumMod val="50000"/>
                </a:schemeClr>
              </a:buClr>
              <a:buSzPct val="100000"/>
            </a:pPr>
            <a:r>
              <a:rPr lang="en-US" sz="1200" dirty="0">
                <a:solidFill>
                  <a:schemeClr val="accent2">
                    <a:lumMod val="50000"/>
                  </a:schemeClr>
                </a:solidFill>
              </a:rPr>
              <a:t>Climate Macroeconomic Assessment Program(CMAP)</a:t>
            </a:r>
          </a:p>
          <a:p>
            <a:pPr marL="285750" lvl="1" indent="-285750" defTabSz="914314">
              <a:lnSpc>
                <a:spcPct val="100000"/>
              </a:lnSpc>
              <a:spcBef>
                <a:spcPts val="0"/>
              </a:spcBef>
              <a:spcAft>
                <a:spcPts val="600"/>
              </a:spcAft>
              <a:buClr>
                <a:schemeClr val="accent2">
                  <a:lumMod val="50000"/>
                </a:schemeClr>
              </a:buClr>
              <a:buSzPct val="100000"/>
            </a:pPr>
            <a:r>
              <a:rPr lang="en-US" sz="1200" dirty="0">
                <a:solidFill>
                  <a:schemeClr val="accent2">
                    <a:lumMod val="50000"/>
                  </a:schemeClr>
                </a:solidFill>
              </a:rPr>
              <a:t>Green PFM and green budgeting </a:t>
            </a:r>
          </a:p>
          <a:p>
            <a:pPr marL="285750" lvl="1" indent="-285750" defTabSz="914314">
              <a:lnSpc>
                <a:spcPct val="100000"/>
              </a:lnSpc>
              <a:spcBef>
                <a:spcPts val="0"/>
              </a:spcBef>
              <a:spcAft>
                <a:spcPts val="600"/>
              </a:spcAft>
              <a:buClr>
                <a:schemeClr val="accent2">
                  <a:lumMod val="50000"/>
                </a:schemeClr>
              </a:buClr>
              <a:buSzPct val="100000"/>
            </a:pPr>
            <a:r>
              <a:rPr lang="en-US" sz="1200" dirty="0">
                <a:solidFill>
                  <a:schemeClr val="accent2">
                    <a:lumMod val="50000"/>
                  </a:schemeClr>
                </a:solidFill>
              </a:rPr>
              <a:t>….</a:t>
            </a:r>
          </a:p>
        </p:txBody>
      </p:sp>
      <p:sp>
        <p:nvSpPr>
          <p:cNvPr id="16" name="Rectangle 15">
            <a:extLst>
              <a:ext uri="{FF2B5EF4-FFF2-40B4-BE49-F238E27FC236}">
                <a16:creationId xmlns:a16="http://schemas.microsoft.com/office/drawing/2014/main" id="{E51BB351-39B3-4C03-BC59-09EC2DFF8CAF}"/>
              </a:ext>
            </a:extLst>
          </p:cNvPr>
          <p:cNvSpPr/>
          <p:nvPr/>
        </p:nvSpPr>
        <p:spPr>
          <a:xfrm>
            <a:off x="132202" y="1500011"/>
            <a:ext cx="4626222" cy="3857979"/>
          </a:xfrm>
          <a:prstGeom prst="rect">
            <a:avLst/>
          </a:prstGeom>
        </p:spPr>
        <p:txBody>
          <a:bodyPr wrap="square">
            <a:spAutoFit/>
          </a:bodyPr>
          <a:lstStyle/>
          <a:p>
            <a:pPr marL="171450" indent="-171450">
              <a:lnSpc>
                <a:spcPts val="1500"/>
              </a:lnSpc>
              <a:spcBef>
                <a:spcPts val="600"/>
              </a:spcBef>
              <a:spcAft>
                <a:spcPts val="600"/>
              </a:spcAft>
              <a:buClr>
                <a:schemeClr val="bg2">
                  <a:lumMod val="50000"/>
                </a:schemeClr>
              </a:buClr>
              <a:buFont typeface="Arial" panose="020B0604020202020204" pitchFamily="34" charset="0"/>
              <a:buChar char="•"/>
            </a:pPr>
            <a:r>
              <a:rPr lang="en-US" sz="1600" b="1" dirty="0">
                <a:solidFill>
                  <a:srgbClr val="002060"/>
                </a:solidFill>
                <a:cs typeface="Times New Roman" panose="02020603050405020304" pitchFamily="18" charset="0"/>
              </a:rPr>
              <a:t>Diagnostic. </a:t>
            </a:r>
            <a:r>
              <a:rPr lang="en-US" sz="1600" dirty="0">
                <a:solidFill>
                  <a:srgbClr val="002060"/>
                </a:solidFill>
                <a:cs typeface="Times New Roman" panose="02020603050405020304" pitchFamily="18" charset="0"/>
              </a:rPr>
              <a:t>Assess institutional readiness and gaps in PIM against the backdrop of climate change challenges.</a:t>
            </a:r>
          </a:p>
          <a:p>
            <a:pPr marL="171450" indent="-171450">
              <a:lnSpc>
                <a:spcPts val="1500"/>
              </a:lnSpc>
              <a:spcBef>
                <a:spcPts val="600"/>
              </a:spcBef>
              <a:spcAft>
                <a:spcPts val="600"/>
              </a:spcAft>
              <a:buClr>
                <a:schemeClr val="bg2">
                  <a:lumMod val="50000"/>
                </a:schemeClr>
              </a:buClr>
              <a:buFont typeface="Arial" panose="020B0604020202020204" pitchFamily="34" charset="0"/>
              <a:buChar char="•"/>
            </a:pPr>
            <a:r>
              <a:rPr lang="en-US" sz="1600" b="1" dirty="0">
                <a:solidFill>
                  <a:srgbClr val="002060"/>
                </a:solidFill>
                <a:cs typeface="Times New Roman" panose="02020603050405020304" pitchFamily="18" charset="0"/>
              </a:rPr>
              <a:t>Institutions. </a:t>
            </a:r>
            <a:r>
              <a:rPr lang="en-US" sz="1600" dirty="0">
                <a:solidFill>
                  <a:srgbClr val="002060"/>
                </a:solidFill>
                <a:cs typeface="Times New Roman" panose="02020603050405020304" pitchFamily="18" charset="0"/>
              </a:rPr>
              <a:t>Support the development of institutions for addressing climate-related risks in infrastructure planning and investment.</a:t>
            </a:r>
          </a:p>
          <a:p>
            <a:pPr marL="171450" indent="-171450">
              <a:lnSpc>
                <a:spcPts val="1500"/>
              </a:lnSpc>
              <a:spcBef>
                <a:spcPts val="600"/>
              </a:spcBef>
              <a:spcAft>
                <a:spcPts val="600"/>
              </a:spcAft>
              <a:buClr>
                <a:schemeClr val="bg2">
                  <a:lumMod val="50000"/>
                </a:schemeClr>
              </a:buClr>
              <a:buFont typeface="Arial" panose="020B0604020202020204" pitchFamily="34" charset="0"/>
              <a:buChar char="•"/>
            </a:pPr>
            <a:r>
              <a:rPr lang="en-US" sz="1600" b="1" dirty="0">
                <a:solidFill>
                  <a:srgbClr val="002060"/>
                </a:solidFill>
                <a:cs typeface="Times New Roman" panose="02020603050405020304" pitchFamily="18" charset="0"/>
              </a:rPr>
              <a:t>Roadmap. </a:t>
            </a:r>
            <a:r>
              <a:rPr lang="en-US" sz="1600" dirty="0">
                <a:solidFill>
                  <a:srgbClr val="002060"/>
                </a:solidFill>
                <a:cs typeface="Times New Roman" panose="02020603050405020304" pitchFamily="18" charset="0"/>
              </a:rPr>
              <a:t>Identify reform actions and explore capacity development support from the IMF and other organizations.</a:t>
            </a:r>
          </a:p>
          <a:p>
            <a:pPr marL="171450" indent="-171450">
              <a:lnSpc>
                <a:spcPts val="1500"/>
              </a:lnSpc>
              <a:spcBef>
                <a:spcPts val="600"/>
              </a:spcBef>
              <a:spcAft>
                <a:spcPts val="600"/>
              </a:spcAft>
              <a:buClr>
                <a:schemeClr val="bg2">
                  <a:lumMod val="50000"/>
                </a:schemeClr>
              </a:buClr>
              <a:buFont typeface="Arial" panose="020B0604020202020204" pitchFamily="34" charset="0"/>
              <a:buChar char="•"/>
            </a:pPr>
            <a:r>
              <a:rPr lang="en-US" sz="1600" b="1" dirty="0">
                <a:solidFill>
                  <a:srgbClr val="002060"/>
                </a:solidFill>
                <a:cs typeface="Times New Roman" panose="02020603050405020304" pitchFamily="18" charset="0"/>
              </a:rPr>
              <a:t>Access global climate financing</a:t>
            </a:r>
            <a:r>
              <a:rPr lang="en-US" sz="1600" dirty="0"/>
              <a:t>.</a:t>
            </a:r>
            <a:r>
              <a:rPr lang="en-US" sz="1600" dirty="0">
                <a:solidFill>
                  <a:srgbClr val="002060"/>
                </a:solidFill>
                <a:cs typeface="Times New Roman" panose="02020603050405020304" pitchFamily="18" charset="0"/>
              </a:rPr>
              <a:t> Increase opportunity to access grant financing. </a:t>
            </a:r>
          </a:p>
          <a:p>
            <a:pPr marL="171450" indent="-171450">
              <a:lnSpc>
                <a:spcPts val="1500"/>
              </a:lnSpc>
              <a:spcBef>
                <a:spcPts val="600"/>
              </a:spcBef>
              <a:spcAft>
                <a:spcPts val="600"/>
              </a:spcAft>
              <a:buClr>
                <a:schemeClr val="bg2">
                  <a:lumMod val="50000"/>
                </a:schemeClr>
              </a:buClr>
              <a:buFont typeface="Arial" panose="020B0604020202020204" pitchFamily="34" charset="0"/>
              <a:buChar char="•"/>
            </a:pPr>
            <a:r>
              <a:rPr lang="en-US" sz="1600" b="1" dirty="0">
                <a:solidFill>
                  <a:srgbClr val="002060"/>
                </a:solidFill>
                <a:cs typeface="Times New Roman" panose="02020603050405020304" pitchFamily="18" charset="0"/>
              </a:rPr>
              <a:t>Peer exchange. </a:t>
            </a:r>
            <a:r>
              <a:rPr lang="en-US" sz="1600" dirty="0">
                <a:solidFill>
                  <a:srgbClr val="002060"/>
                </a:solidFill>
                <a:cs typeface="Times New Roman" panose="02020603050405020304" pitchFamily="18" charset="0"/>
              </a:rPr>
              <a:t>Learn from—and share experiences with—other countries that face similar issues and challenges.</a:t>
            </a:r>
            <a:endParaRPr lang="en-US" sz="1600" b="1" dirty="0">
              <a:solidFill>
                <a:srgbClr val="002060"/>
              </a:solidFill>
              <a:cs typeface="Times New Roman" panose="02020603050405020304" pitchFamily="18" charset="0"/>
            </a:endParaRPr>
          </a:p>
          <a:p>
            <a:pPr marL="342900" marR="0" lvl="0" indent="-342900">
              <a:lnSpc>
                <a:spcPct val="125000"/>
              </a:lnSpc>
              <a:spcBef>
                <a:spcPts val="800"/>
              </a:spcBef>
              <a:spcAft>
                <a:spcPts val="0"/>
              </a:spcAft>
              <a:buClr>
                <a:srgbClr val="00B0F0"/>
              </a:buClr>
              <a:buFont typeface="Symbol" panose="05050102010706020507" pitchFamily="18" charset="2"/>
              <a:buChar char=""/>
            </a:pPr>
            <a:endParaRPr lang="en-US" sz="1600" dirty="0">
              <a:solidFill>
                <a:srgbClr val="002060"/>
              </a:solidFill>
              <a:effectLst/>
              <a:ea typeface="Arial" panose="020B0604020202020204" pitchFamily="34" charset="0"/>
              <a:cs typeface="Times New Roman" panose="02020603050405020304" pitchFamily="18" charset="0"/>
            </a:endParaRPr>
          </a:p>
        </p:txBody>
      </p:sp>
      <p:sp>
        <p:nvSpPr>
          <p:cNvPr id="12" name="Title 4">
            <a:extLst>
              <a:ext uri="{FF2B5EF4-FFF2-40B4-BE49-F238E27FC236}">
                <a16:creationId xmlns:a16="http://schemas.microsoft.com/office/drawing/2014/main" id="{240CD050-048C-0EEC-2272-5D2BD897BC8E}"/>
              </a:ext>
            </a:extLst>
          </p:cNvPr>
          <p:cNvSpPr txBox="1">
            <a:spLocks/>
          </p:cNvSpPr>
          <p:nvPr/>
        </p:nvSpPr>
        <p:spPr>
          <a:xfrm>
            <a:off x="132201" y="16432"/>
            <a:ext cx="12059798" cy="836463"/>
          </a:xfrm>
          <a:prstGeom prst="rect">
            <a:avLst/>
          </a:prstGeom>
        </p:spPr>
        <p:txBody>
          <a:bodyPr vert="horz" lIns="0" tIns="0" rIns="0" bIns="0" rtlCol="0" anchor="ctr">
            <a:normAutofit fontScale="85000" lnSpcReduction="10000"/>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en-US" dirty="0"/>
              <a:t>The Climate-Public Investment Management Assessment (C-PIMA).</a:t>
            </a:r>
          </a:p>
          <a:p>
            <a:r>
              <a:rPr lang="en-US" dirty="0">
                <a:solidFill>
                  <a:schemeClr val="accent2"/>
                </a:solidFill>
              </a:rPr>
              <a:t>The benefits of C-PIMA and key outputs</a:t>
            </a:r>
          </a:p>
        </p:txBody>
      </p:sp>
      <p:graphicFrame>
        <p:nvGraphicFramePr>
          <p:cNvPr id="24" name="Table 5">
            <a:extLst>
              <a:ext uri="{FF2B5EF4-FFF2-40B4-BE49-F238E27FC236}">
                <a16:creationId xmlns:a16="http://schemas.microsoft.com/office/drawing/2014/main" id="{98CFC9C1-059B-B0F8-374D-593976FB9BCF}"/>
              </a:ext>
            </a:extLst>
          </p:cNvPr>
          <p:cNvGraphicFramePr>
            <a:graphicFrameLocks noGrp="1"/>
          </p:cNvGraphicFramePr>
          <p:nvPr/>
        </p:nvGraphicFramePr>
        <p:xfrm>
          <a:off x="5059679" y="1500010"/>
          <a:ext cx="7064500" cy="3987262"/>
        </p:xfrm>
        <a:graphic>
          <a:graphicData uri="http://schemas.openxmlformats.org/drawingml/2006/table">
            <a:tbl>
              <a:tblPr firstRow="1" bandRow="1">
                <a:tableStyleId>{2D5ABB26-0587-4C30-8999-92F81FD0307C}</a:tableStyleId>
              </a:tblPr>
              <a:tblGrid>
                <a:gridCol w="1691967">
                  <a:extLst>
                    <a:ext uri="{9D8B030D-6E8A-4147-A177-3AD203B41FA5}">
                      <a16:colId xmlns:a16="http://schemas.microsoft.com/office/drawing/2014/main" val="3017075346"/>
                    </a:ext>
                  </a:extLst>
                </a:gridCol>
                <a:gridCol w="1840283">
                  <a:extLst>
                    <a:ext uri="{9D8B030D-6E8A-4147-A177-3AD203B41FA5}">
                      <a16:colId xmlns:a16="http://schemas.microsoft.com/office/drawing/2014/main" val="159510155"/>
                    </a:ext>
                  </a:extLst>
                </a:gridCol>
                <a:gridCol w="1754402">
                  <a:extLst>
                    <a:ext uri="{9D8B030D-6E8A-4147-A177-3AD203B41FA5}">
                      <a16:colId xmlns:a16="http://schemas.microsoft.com/office/drawing/2014/main" val="462364794"/>
                    </a:ext>
                  </a:extLst>
                </a:gridCol>
                <a:gridCol w="1777848">
                  <a:extLst>
                    <a:ext uri="{9D8B030D-6E8A-4147-A177-3AD203B41FA5}">
                      <a16:colId xmlns:a16="http://schemas.microsoft.com/office/drawing/2014/main" val="905008641"/>
                    </a:ext>
                  </a:extLst>
                </a:gridCol>
              </a:tblGrid>
              <a:tr h="766094">
                <a:tc>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Detailed assessment report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600" b="1" dirty="0">
                          <a:solidFill>
                            <a:schemeClr val="bg1"/>
                          </a:solidFill>
                        </a:rPr>
                        <a:t>Comparator charts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Heatmap of findings</a:t>
                      </a:r>
                    </a:p>
                    <a:p>
                      <a:pPr algn="ctr"/>
                      <a:endParaRPr lang="en-US" sz="16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Sequenced Recommendations and Action Plan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213806562"/>
                  </a:ext>
                </a:extLst>
              </a:tr>
              <a:tr h="3164302">
                <a:tc>
                  <a:txBody>
                    <a:bodyPr/>
                    <a:lstStyle/>
                    <a:p>
                      <a:pPr algn="ct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extLst>
                  <a:ext uri="{0D108BD9-81ED-4DB2-BD59-A6C34878D82A}">
                    <a16:rowId xmlns:a16="http://schemas.microsoft.com/office/drawing/2014/main" val="3383288328"/>
                  </a:ext>
                </a:extLst>
              </a:tr>
            </a:tbl>
          </a:graphicData>
        </a:graphic>
      </p:graphicFrame>
      <p:pic>
        <p:nvPicPr>
          <p:cNvPr id="25" name="Picture 24">
            <a:extLst>
              <a:ext uri="{FF2B5EF4-FFF2-40B4-BE49-F238E27FC236}">
                <a16:creationId xmlns:a16="http://schemas.microsoft.com/office/drawing/2014/main" id="{1232D81F-5646-3F36-24B4-2EE544C7A11D}"/>
              </a:ext>
            </a:extLst>
          </p:cNvPr>
          <p:cNvPicPr>
            <a:picLocks noChangeAspect="1"/>
          </p:cNvPicPr>
          <p:nvPr/>
        </p:nvPicPr>
        <p:blipFill>
          <a:blip r:embed="rId3"/>
          <a:stretch>
            <a:fillRect/>
          </a:stretch>
        </p:blipFill>
        <p:spPr>
          <a:xfrm>
            <a:off x="5059679" y="2696779"/>
            <a:ext cx="1701942" cy="2214855"/>
          </a:xfrm>
          <a:prstGeom prst="rect">
            <a:avLst/>
          </a:prstGeom>
        </p:spPr>
      </p:pic>
      <p:pic>
        <p:nvPicPr>
          <p:cNvPr id="28" name="Picture 27">
            <a:extLst>
              <a:ext uri="{FF2B5EF4-FFF2-40B4-BE49-F238E27FC236}">
                <a16:creationId xmlns:a16="http://schemas.microsoft.com/office/drawing/2014/main" id="{96D4D34D-68F7-27FC-48D1-D0EAE955E30E}"/>
              </a:ext>
            </a:extLst>
          </p:cNvPr>
          <p:cNvPicPr>
            <a:picLocks noChangeAspect="1"/>
          </p:cNvPicPr>
          <p:nvPr/>
        </p:nvPicPr>
        <p:blipFill rotWithShape="1">
          <a:blip r:embed="rId4"/>
          <a:srcRect l="3161" t="570" r="3167" b="968"/>
          <a:stretch/>
        </p:blipFill>
        <p:spPr>
          <a:xfrm>
            <a:off x="6753182" y="2637323"/>
            <a:ext cx="1838747" cy="1553004"/>
          </a:xfrm>
          <a:prstGeom prst="rect">
            <a:avLst/>
          </a:prstGeom>
        </p:spPr>
      </p:pic>
      <p:pic>
        <p:nvPicPr>
          <p:cNvPr id="29" name="Picture 28">
            <a:extLst>
              <a:ext uri="{FF2B5EF4-FFF2-40B4-BE49-F238E27FC236}">
                <a16:creationId xmlns:a16="http://schemas.microsoft.com/office/drawing/2014/main" id="{7E736906-D21F-5FD7-0E50-F3A8E6FAB6A3}"/>
              </a:ext>
            </a:extLst>
          </p:cNvPr>
          <p:cNvPicPr>
            <a:picLocks noChangeAspect="1"/>
          </p:cNvPicPr>
          <p:nvPr/>
        </p:nvPicPr>
        <p:blipFill>
          <a:blip r:embed="rId5"/>
          <a:stretch>
            <a:fillRect/>
          </a:stretch>
        </p:blipFill>
        <p:spPr>
          <a:xfrm>
            <a:off x="6756588" y="4304906"/>
            <a:ext cx="1848813" cy="1213456"/>
          </a:xfrm>
          <a:prstGeom prst="rect">
            <a:avLst/>
          </a:prstGeom>
        </p:spPr>
      </p:pic>
      <p:pic>
        <p:nvPicPr>
          <p:cNvPr id="30" name="Picture 29">
            <a:extLst>
              <a:ext uri="{FF2B5EF4-FFF2-40B4-BE49-F238E27FC236}">
                <a16:creationId xmlns:a16="http://schemas.microsoft.com/office/drawing/2014/main" id="{628495DA-0872-13E7-06E9-420F23FA8AD8}"/>
              </a:ext>
            </a:extLst>
          </p:cNvPr>
          <p:cNvPicPr>
            <a:picLocks noChangeAspect="1"/>
          </p:cNvPicPr>
          <p:nvPr/>
        </p:nvPicPr>
        <p:blipFill rotWithShape="1">
          <a:blip r:embed="rId6"/>
          <a:srcRect t="-430"/>
          <a:stretch/>
        </p:blipFill>
        <p:spPr>
          <a:xfrm>
            <a:off x="8605401" y="2637323"/>
            <a:ext cx="1706347" cy="863523"/>
          </a:xfrm>
          <a:prstGeom prst="rect">
            <a:avLst/>
          </a:prstGeom>
        </p:spPr>
      </p:pic>
      <p:pic>
        <p:nvPicPr>
          <p:cNvPr id="31" name="Picture 30">
            <a:extLst>
              <a:ext uri="{FF2B5EF4-FFF2-40B4-BE49-F238E27FC236}">
                <a16:creationId xmlns:a16="http://schemas.microsoft.com/office/drawing/2014/main" id="{C2A32CF4-59FC-6CEF-A4EC-9102095B6863}"/>
              </a:ext>
            </a:extLst>
          </p:cNvPr>
          <p:cNvPicPr>
            <a:picLocks noChangeAspect="1"/>
          </p:cNvPicPr>
          <p:nvPr/>
        </p:nvPicPr>
        <p:blipFill>
          <a:blip r:embed="rId7"/>
          <a:stretch>
            <a:fillRect/>
          </a:stretch>
        </p:blipFill>
        <p:spPr>
          <a:xfrm>
            <a:off x="10346164" y="2570865"/>
            <a:ext cx="1713633" cy="2018676"/>
          </a:xfrm>
          <a:prstGeom prst="rect">
            <a:avLst/>
          </a:prstGeom>
        </p:spPr>
      </p:pic>
      <p:sp>
        <p:nvSpPr>
          <p:cNvPr id="32" name="TextBox 31">
            <a:extLst>
              <a:ext uri="{FF2B5EF4-FFF2-40B4-BE49-F238E27FC236}">
                <a16:creationId xmlns:a16="http://schemas.microsoft.com/office/drawing/2014/main" id="{7059EC47-A777-17AE-5153-4002E12A1E04}"/>
              </a:ext>
            </a:extLst>
          </p:cNvPr>
          <p:cNvSpPr txBox="1"/>
          <p:nvPr/>
        </p:nvSpPr>
        <p:spPr>
          <a:xfrm>
            <a:off x="1483690" y="991786"/>
            <a:ext cx="1095172" cy="369332"/>
          </a:xfrm>
          <a:prstGeom prst="rect">
            <a:avLst/>
          </a:prstGeom>
          <a:noFill/>
        </p:spPr>
        <p:txBody>
          <a:bodyPr wrap="none" rtlCol="0">
            <a:spAutoFit/>
          </a:bodyPr>
          <a:lstStyle/>
          <a:p>
            <a:r>
              <a:rPr lang="en-US" b="1" dirty="0">
                <a:solidFill>
                  <a:srgbClr val="FF0000"/>
                </a:solidFill>
              </a:rPr>
              <a:t>Benefits</a:t>
            </a:r>
          </a:p>
        </p:txBody>
      </p:sp>
      <p:sp>
        <p:nvSpPr>
          <p:cNvPr id="33" name="TextBox 32">
            <a:extLst>
              <a:ext uri="{FF2B5EF4-FFF2-40B4-BE49-F238E27FC236}">
                <a16:creationId xmlns:a16="http://schemas.microsoft.com/office/drawing/2014/main" id="{D858E1DC-F510-13E4-1EF9-54D9EF028C5C}"/>
              </a:ext>
            </a:extLst>
          </p:cNvPr>
          <p:cNvSpPr txBox="1"/>
          <p:nvPr/>
        </p:nvSpPr>
        <p:spPr>
          <a:xfrm>
            <a:off x="8096287" y="1031017"/>
            <a:ext cx="1518364" cy="369332"/>
          </a:xfrm>
          <a:prstGeom prst="rect">
            <a:avLst/>
          </a:prstGeom>
          <a:noFill/>
        </p:spPr>
        <p:txBody>
          <a:bodyPr wrap="none" rtlCol="0">
            <a:spAutoFit/>
          </a:bodyPr>
          <a:lstStyle/>
          <a:p>
            <a:r>
              <a:rPr lang="en-US" b="1" dirty="0">
                <a:solidFill>
                  <a:srgbClr val="FF0000"/>
                </a:solidFill>
              </a:rPr>
              <a:t>Key outputs</a:t>
            </a:r>
          </a:p>
        </p:txBody>
      </p:sp>
      <p:cxnSp>
        <p:nvCxnSpPr>
          <p:cNvPr id="36" name="Straight Connector 35">
            <a:extLst>
              <a:ext uri="{FF2B5EF4-FFF2-40B4-BE49-F238E27FC236}">
                <a16:creationId xmlns:a16="http://schemas.microsoft.com/office/drawing/2014/main" id="{8C452D8F-BB3F-5694-263B-0C7190B4CF88}"/>
              </a:ext>
            </a:extLst>
          </p:cNvPr>
          <p:cNvCxnSpPr/>
          <p:nvPr/>
        </p:nvCxnSpPr>
        <p:spPr>
          <a:xfrm>
            <a:off x="4908918" y="991786"/>
            <a:ext cx="0" cy="56658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97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661E3490-5A49-4160-B076-E8AF04B3BDE3}"/>
              </a:ext>
            </a:extLst>
          </p:cNvPr>
          <p:cNvSpPr>
            <a:spLocks noGrp="1"/>
          </p:cNvSpPr>
          <p:nvPr>
            <p:ph type="title"/>
          </p:nvPr>
        </p:nvSpPr>
        <p:spPr>
          <a:xfrm>
            <a:off x="1168120" y="37807"/>
            <a:ext cx="9715500" cy="978486"/>
          </a:xfrm>
        </p:spPr>
        <p:txBody>
          <a:bodyPr/>
          <a:lstStyle/>
          <a:p>
            <a:r>
              <a:rPr lang="en-US" altLang="en-US" dirty="0"/>
              <a:t>Further information</a:t>
            </a:r>
          </a:p>
        </p:txBody>
      </p:sp>
      <p:sp>
        <p:nvSpPr>
          <p:cNvPr id="84995" name="Content Placeholder 2">
            <a:extLst>
              <a:ext uri="{FF2B5EF4-FFF2-40B4-BE49-F238E27FC236}">
                <a16:creationId xmlns:a16="http://schemas.microsoft.com/office/drawing/2014/main" id="{BA7C49E5-563F-460F-915A-1FB03E6B46CC}"/>
              </a:ext>
            </a:extLst>
          </p:cNvPr>
          <p:cNvSpPr>
            <a:spLocks noGrp="1"/>
          </p:cNvSpPr>
          <p:nvPr>
            <p:ph type="body" sz="quarter" idx="10"/>
          </p:nvPr>
        </p:nvSpPr>
        <p:spPr>
          <a:xfrm>
            <a:off x="1238250" y="932329"/>
            <a:ext cx="9715500" cy="5398621"/>
          </a:xfrm>
        </p:spPr>
        <p:txBody>
          <a:bodyPr>
            <a:normAutofit/>
          </a:bodyPr>
          <a:lstStyle/>
          <a:p>
            <a:pPr lvl="1"/>
            <a:r>
              <a:rPr lang="en-US" altLang="en-US" sz="1800" dirty="0"/>
              <a:t>IMF Public Investment Management website </a:t>
            </a:r>
            <a:r>
              <a:rPr lang="en-US" altLang="en-US" sz="1800" dirty="0">
                <a:hlinkClick r:id="rId3"/>
              </a:rPr>
              <a:t>www.infrastructuregovern.imf.org</a:t>
            </a:r>
            <a:r>
              <a:rPr lang="en-US" altLang="en-US" sz="1800" dirty="0"/>
              <a:t> </a:t>
            </a:r>
          </a:p>
          <a:p>
            <a:pPr lvl="1"/>
            <a:r>
              <a:rPr lang="en-US" altLang="en-US" sz="1800" dirty="0">
                <a:hlinkClick r:id="rId4"/>
              </a:rPr>
              <a:t>Well Spent How Strong Infrastructure Governance Can End Waste in Public Investment </a:t>
            </a:r>
            <a:r>
              <a:rPr lang="en-US" altLang="en-US" sz="1800" dirty="0"/>
              <a:t>(2020)</a:t>
            </a:r>
          </a:p>
          <a:p>
            <a:pPr lvl="1"/>
            <a:r>
              <a:rPr lang="en-US" sz="1800" dirty="0">
                <a:hlinkClick r:id="rId5"/>
              </a:rPr>
              <a:t>Strengthening Infrastructure Governance for Climate-responsive Public Investment </a:t>
            </a:r>
            <a:br>
              <a:rPr lang="en-US" sz="1800" dirty="0"/>
            </a:br>
            <a:r>
              <a:rPr lang="en-US" sz="1800" dirty="0"/>
              <a:t>(2021)</a:t>
            </a:r>
          </a:p>
          <a:p>
            <a:pPr lvl="1"/>
            <a:r>
              <a:rPr lang="en-US" sz="1800" dirty="0">
                <a:hlinkClick r:id="rId6"/>
              </a:rPr>
              <a:t>Staff Climate Note Climate-Sensitive Management of Public Finances—"Green PFM” </a:t>
            </a:r>
            <a:r>
              <a:rPr lang="en-US" sz="1800" dirty="0"/>
              <a:t>(2021)</a:t>
            </a:r>
          </a:p>
        </p:txBody>
      </p:sp>
      <p:pic>
        <p:nvPicPr>
          <p:cNvPr id="6" name="Picture 5" descr="Graphical user interface, text, website&#10;&#10;Description automatically generated">
            <a:extLst>
              <a:ext uri="{FF2B5EF4-FFF2-40B4-BE49-F238E27FC236}">
                <a16:creationId xmlns:a16="http://schemas.microsoft.com/office/drawing/2014/main" id="{9DAAC76D-5D2C-48FF-8520-BC8BBA3032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7057" y="3699441"/>
            <a:ext cx="1140980" cy="2346404"/>
          </a:xfrm>
          <a:prstGeom prst="rect">
            <a:avLst/>
          </a:prstGeom>
        </p:spPr>
      </p:pic>
      <p:pic>
        <p:nvPicPr>
          <p:cNvPr id="8" name="Picture 7">
            <a:extLst>
              <a:ext uri="{FF2B5EF4-FFF2-40B4-BE49-F238E27FC236}">
                <a16:creationId xmlns:a16="http://schemas.microsoft.com/office/drawing/2014/main" id="{E10AC559-6D86-4336-94D8-21CEA65FE3A8}"/>
              </a:ext>
            </a:extLst>
          </p:cNvPr>
          <p:cNvPicPr>
            <a:picLocks noChangeAspect="1"/>
          </p:cNvPicPr>
          <p:nvPr/>
        </p:nvPicPr>
        <p:blipFill>
          <a:blip r:embed="rId8"/>
          <a:stretch>
            <a:fillRect/>
          </a:stretch>
        </p:blipFill>
        <p:spPr>
          <a:xfrm>
            <a:off x="6236357" y="3653443"/>
            <a:ext cx="1827079" cy="2412490"/>
          </a:xfrm>
          <a:prstGeom prst="rect">
            <a:avLst/>
          </a:prstGeom>
        </p:spPr>
      </p:pic>
      <p:pic>
        <p:nvPicPr>
          <p:cNvPr id="10" name="Picture 9">
            <a:extLst>
              <a:ext uri="{FF2B5EF4-FFF2-40B4-BE49-F238E27FC236}">
                <a16:creationId xmlns:a16="http://schemas.microsoft.com/office/drawing/2014/main" id="{359AFE76-BF38-4EA4-AE60-9DC39921CB9C}"/>
              </a:ext>
            </a:extLst>
          </p:cNvPr>
          <p:cNvPicPr>
            <a:picLocks noChangeAspect="1"/>
          </p:cNvPicPr>
          <p:nvPr/>
        </p:nvPicPr>
        <p:blipFill>
          <a:blip r:embed="rId9"/>
          <a:stretch>
            <a:fillRect/>
          </a:stretch>
        </p:blipFill>
        <p:spPr>
          <a:xfrm>
            <a:off x="3499858" y="3666398"/>
            <a:ext cx="1863830" cy="2412490"/>
          </a:xfrm>
          <a:prstGeom prst="rect">
            <a:avLst/>
          </a:prstGeom>
        </p:spPr>
      </p:pic>
      <p:pic>
        <p:nvPicPr>
          <p:cNvPr id="3" name="Picture 2">
            <a:extLst>
              <a:ext uri="{FF2B5EF4-FFF2-40B4-BE49-F238E27FC236}">
                <a16:creationId xmlns:a16="http://schemas.microsoft.com/office/drawing/2014/main" id="{08D008CF-F173-48EA-BC60-75CB2C2F97D8}"/>
              </a:ext>
            </a:extLst>
          </p:cNvPr>
          <p:cNvPicPr>
            <a:picLocks noChangeAspect="1"/>
          </p:cNvPicPr>
          <p:nvPr/>
        </p:nvPicPr>
        <p:blipFill>
          <a:blip r:embed="rId10"/>
          <a:stretch>
            <a:fillRect/>
          </a:stretch>
        </p:blipFill>
        <p:spPr>
          <a:xfrm>
            <a:off x="9001681" y="3653442"/>
            <a:ext cx="1952863" cy="2569557"/>
          </a:xfrm>
          <a:prstGeom prst="rect">
            <a:avLst/>
          </a:prstGeom>
        </p:spPr>
      </p:pic>
    </p:spTree>
    <p:extLst>
      <p:ext uri="{BB962C8B-B14F-4D97-AF65-F5344CB8AC3E}">
        <p14:creationId xmlns:p14="http://schemas.microsoft.com/office/powerpoint/2010/main" val="18368032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152400"/>
            <a:ext cx="5638800" cy="707886"/>
          </a:xfrm>
          <a:prstGeom prst="rect">
            <a:avLst/>
          </a:prstGeom>
        </p:spPr>
        <p:txBody>
          <a:bodyPr wrap="square">
            <a:spAutoFit/>
          </a:bodyPr>
          <a:lstStyle/>
          <a:p>
            <a:pPr algn="ctr"/>
            <a:r>
              <a:rPr lang="en-US" sz="4000" dirty="0">
                <a:solidFill>
                  <a:schemeClr val="bg1"/>
                </a:solidFill>
                <a:latin typeface="Arial" pitchFamily="34" charset="0"/>
                <a:cs typeface="Arial" pitchFamily="34" charset="0"/>
              </a:rPr>
              <a:t>Outline</a:t>
            </a:r>
            <a:endParaRPr lang="en-US" sz="4000" dirty="0"/>
          </a:p>
        </p:txBody>
      </p:sp>
      <p:sp>
        <p:nvSpPr>
          <p:cNvPr id="5" name="Content Placeholder 2"/>
          <p:cNvSpPr txBox="1">
            <a:spLocks/>
          </p:cNvSpPr>
          <p:nvPr/>
        </p:nvSpPr>
        <p:spPr>
          <a:xfrm>
            <a:off x="685800" y="1219200"/>
            <a:ext cx="11125200" cy="4525963"/>
          </a:xfrm>
          <a:prstGeom prst="rect">
            <a:avLst/>
          </a:prstGeom>
        </p:spPr>
        <p:txBody>
          <a:bodyPr/>
          <a:lstStyle/>
          <a:p>
            <a:pPr marL="571500" indent="-571500">
              <a:spcBef>
                <a:spcPct val="20000"/>
              </a:spcBef>
              <a:buClr>
                <a:schemeClr val="tx2"/>
              </a:buClr>
              <a:buFont typeface="Wingdings" panose="05000000000000000000" pitchFamily="2" charset="2"/>
              <a:buChar char="Ø"/>
              <a:defRPr/>
            </a:pPr>
            <a:r>
              <a:rPr lang="en-US" sz="3600" b="1" dirty="0">
                <a:solidFill>
                  <a:schemeClr val="tx2">
                    <a:lumMod val="50000"/>
                  </a:schemeClr>
                </a:solidFill>
              </a:rPr>
              <a:t>Climate change and macro-fiscal risks</a:t>
            </a:r>
          </a:p>
          <a:p>
            <a:pPr marL="571500" indent="-571500">
              <a:spcBef>
                <a:spcPct val="20000"/>
              </a:spcBef>
              <a:buClr>
                <a:schemeClr val="tx2"/>
              </a:buClr>
              <a:buFont typeface="Wingdings" panose="05000000000000000000" pitchFamily="2" charset="2"/>
              <a:buChar char="Ø"/>
              <a:defRPr/>
            </a:pPr>
            <a:endParaRPr lang="en-US" sz="3600" dirty="0">
              <a:solidFill>
                <a:schemeClr val="tx2">
                  <a:lumMod val="50000"/>
                </a:schemeClr>
              </a:solidFill>
            </a:endParaRPr>
          </a:p>
          <a:p>
            <a:pPr marL="571500" indent="-571500">
              <a:spcBef>
                <a:spcPct val="20000"/>
              </a:spcBef>
              <a:buClr>
                <a:schemeClr val="tx2"/>
              </a:buClr>
              <a:buFont typeface="Wingdings" panose="05000000000000000000" pitchFamily="2" charset="2"/>
              <a:buChar char="Ø"/>
              <a:defRPr/>
            </a:pPr>
            <a:r>
              <a:rPr lang="en-US" sz="3600" dirty="0">
                <a:solidFill>
                  <a:schemeClr val="accent1">
                    <a:lumMod val="60000"/>
                    <a:lumOff val="40000"/>
                  </a:schemeClr>
                </a:solidFill>
              </a:rPr>
              <a:t>Building resilience to fiscal risks</a:t>
            </a:r>
          </a:p>
          <a:p>
            <a:pPr marL="571500" indent="-571500">
              <a:spcBef>
                <a:spcPct val="20000"/>
              </a:spcBef>
              <a:buClr>
                <a:schemeClr val="tx2"/>
              </a:buClr>
              <a:buFont typeface="Wingdings" panose="05000000000000000000" pitchFamily="2" charset="2"/>
              <a:buChar char="Ø"/>
              <a:defRPr/>
            </a:pPr>
            <a:endParaRPr lang="en-US" sz="3600" dirty="0">
              <a:solidFill>
                <a:schemeClr val="accent1">
                  <a:lumMod val="60000"/>
                  <a:lumOff val="40000"/>
                </a:schemeClr>
              </a:solidFill>
            </a:endParaRPr>
          </a:p>
          <a:p>
            <a:pPr marL="571500" indent="-571500">
              <a:spcBef>
                <a:spcPct val="20000"/>
              </a:spcBef>
              <a:buClr>
                <a:schemeClr val="tx2"/>
              </a:buClr>
              <a:buFont typeface="Wingdings" panose="05000000000000000000" pitchFamily="2" charset="2"/>
              <a:buChar char="Ø"/>
              <a:defRPr/>
            </a:pPr>
            <a:r>
              <a:rPr lang="en-US" sz="3600" dirty="0">
                <a:solidFill>
                  <a:schemeClr val="accent1">
                    <a:lumMod val="60000"/>
                    <a:lumOff val="40000"/>
                  </a:schemeClr>
                </a:solidFill>
              </a:rPr>
              <a:t>Role of Public Financial Management (PFM): </a:t>
            </a:r>
          </a:p>
          <a:p>
            <a:pPr marL="1028700" lvl="1" indent="-571500">
              <a:spcBef>
                <a:spcPct val="20000"/>
              </a:spcBef>
              <a:buClr>
                <a:schemeClr val="tx2"/>
              </a:buClr>
              <a:buFont typeface="Courier New" panose="02070309020205020404" pitchFamily="49" charset="0"/>
              <a:buChar char="o"/>
              <a:defRPr/>
            </a:pPr>
            <a:r>
              <a:rPr lang="en-US" sz="3600" dirty="0">
                <a:solidFill>
                  <a:schemeClr val="accent1">
                    <a:lumMod val="60000"/>
                    <a:lumOff val="40000"/>
                  </a:schemeClr>
                </a:solidFill>
              </a:rPr>
              <a:t>Climate Public Investment Management Assessment </a:t>
            </a:r>
          </a:p>
          <a:p>
            <a:pPr marL="1028700" lvl="1" indent="-571500">
              <a:spcBef>
                <a:spcPct val="20000"/>
              </a:spcBef>
              <a:buClr>
                <a:schemeClr val="tx2"/>
              </a:buClr>
              <a:buFont typeface="Courier New" panose="02070309020205020404" pitchFamily="49" charset="0"/>
              <a:buChar char="o"/>
              <a:defRPr/>
            </a:pPr>
            <a:r>
              <a:rPr lang="en-US" sz="3600" dirty="0">
                <a:solidFill>
                  <a:schemeClr val="accent1">
                    <a:lumMod val="60000"/>
                    <a:lumOff val="40000"/>
                  </a:schemeClr>
                </a:solidFill>
              </a:rPr>
              <a:t>Green PFM</a:t>
            </a:r>
          </a:p>
          <a:p>
            <a:pPr>
              <a:spcBef>
                <a:spcPct val="20000"/>
              </a:spcBef>
              <a:buClr>
                <a:schemeClr val="tx2"/>
              </a:buClr>
              <a:defRPr/>
            </a:pPr>
            <a:endParaRPr lang="en-US" sz="3600" dirty="0">
              <a:solidFill>
                <a:schemeClr val="tx2">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152400"/>
            <a:ext cx="5638800" cy="707886"/>
          </a:xfrm>
          <a:prstGeom prst="rect">
            <a:avLst/>
          </a:prstGeom>
        </p:spPr>
        <p:txBody>
          <a:bodyPr wrap="square">
            <a:spAutoFit/>
          </a:bodyPr>
          <a:lstStyle/>
          <a:p>
            <a:pPr algn="ctr"/>
            <a:r>
              <a:rPr lang="en-US" sz="4000" dirty="0">
                <a:solidFill>
                  <a:schemeClr val="bg1"/>
                </a:solidFill>
                <a:latin typeface="Arial" pitchFamily="34" charset="0"/>
                <a:cs typeface="Arial" pitchFamily="34" charset="0"/>
              </a:rPr>
              <a:t>Outline</a:t>
            </a:r>
            <a:endParaRPr lang="en-US" sz="4000" dirty="0"/>
          </a:p>
        </p:txBody>
      </p:sp>
      <p:sp>
        <p:nvSpPr>
          <p:cNvPr id="5" name="Content Placeholder 2"/>
          <p:cNvSpPr txBox="1">
            <a:spLocks/>
          </p:cNvSpPr>
          <p:nvPr/>
        </p:nvSpPr>
        <p:spPr>
          <a:xfrm>
            <a:off x="685800" y="1219200"/>
            <a:ext cx="11125200" cy="4525963"/>
          </a:xfrm>
          <a:prstGeom prst="rect">
            <a:avLst/>
          </a:prstGeom>
        </p:spPr>
        <p:txBody>
          <a:bodyPr/>
          <a:lstStyle/>
          <a:p>
            <a:pPr marL="571500" indent="-571500">
              <a:spcBef>
                <a:spcPct val="20000"/>
              </a:spcBef>
              <a:buClr>
                <a:schemeClr val="tx2"/>
              </a:buClr>
              <a:buFont typeface="Wingdings" panose="05000000000000000000" pitchFamily="2" charset="2"/>
              <a:buChar char="Ø"/>
              <a:defRPr/>
            </a:pPr>
            <a:r>
              <a:rPr lang="en-US" sz="3600" dirty="0">
                <a:solidFill>
                  <a:schemeClr val="accent1">
                    <a:lumMod val="60000"/>
                    <a:lumOff val="40000"/>
                  </a:schemeClr>
                </a:solidFill>
              </a:rPr>
              <a:t>Climate change and macro-fiscal risks</a:t>
            </a:r>
          </a:p>
          <a:p>
            <a:pPr marL="571500" indent="-571500">
              <a:spcBef>
                <a:spcPct val="20000"/>
              </a:spcBef>
              <a:buClr>
                <a:schemeClr val="tx2"/>
              </a:buClr>
              <a:buFont typeface="Wingdings" panose="05000000000000000000" pitchFamily="2" charset="2"/>
              <a:buChar char="Ø"/>
              <a:defRPr/>
            </a:pPr>
            <a:endParaRPr lang="en-US" sz="3600" dirty="0">
              <a:solidFill>
                <a:schemeClr val="tx2">
                  <a:lumMod val="50000"/>
                </a:schemeClr>
              </a:solidFill>
            </a:endParaRPr>
          </a:p>
          <a:p>
            <a:pPr marL="571500" indent="-571500">
              <a:spcBef>
                <a:spcPct val="20000"/>
              </a:spcBef>
              <a:buClr>
                <a:schemeClr val="tx2"/>
              </a:buClr>
              <a:buFont typeface="Wingdings" panose="05000000000000000000" pitchFamily="2" charset="2"/>
              <a:buChar char="Ø"/>
              <a:defRPr/>
            </a:pPr>
            <a:r>
              <a:rPr lang="en-US" sz="3600" dirty="0">
                <a:solidFill>
                  <a:schemeClr val="accent1">
                    <a:lumMod val="60000"/>
                    <a:lumOff val="40000"/>
                  </a:schemeClr>
                </a:solidFill>
              </a:rPr>
              <a:t>Building resilience to fiscal risks</a:t>
            </a:r>
          </a:p>
          <a:p>
            <a:pPr marL="571500" indent="-571500">
              <a:spcBef>
                <a:spcPct val="20000"/>
              </a:spcBef>
              <a:buClr>
                <a:schemeClr val="tx2"/>
              </a:buClr>
              <a:buFont typeface="Wingdings" panose="05000000000000000000" pitchFamily="2" charset="2"/>
              <a:buChar char="Ø"/>
              <a:defRPr/>
            </a:pPr>
            <a:endParaRPr lang="en-US" sz="3600" dirty="0">
              <a:solidFill>
                <a:schemeClr val="accent1">
                  <a:lumMod val="60000"/>
                  <a:lumOff val="40000"/>
                </a:schemeClr>
              </a:solidFill>
            </a:endParaRPr>
          </a:p>
          <a:p>
            <a:pPr marL="571500" indent="-571500">
              <a:spcBef>
                <a:spcPct val="20000"/>
              </a:spcBef>
              <a:buClr>
                <a:schemeClr val="tx2"/>
              </a:buClr>
              <a:buFont typeface="Wingdings" panose="05000000000000000000" pitchFamily="2" charset="2"/>
              <a:buChar char="Ø"/>
              <a:defRPr/>
            </a:pPr>
            <a:r>
              <a:rPr lang="en-US" sz="3600" dirty="0">
                <a:solidFill>
                  <a:schemeClr val="accent1">
                    <a:lumMod val="60000"/>
                    <a:lumOff val="40000"/>
                  </a:schemeClr>
                </a:solidFill>
              </a:rPr>
              <a:t>Role of Public Financial Management (PFM): </a:t>
            </a:r>
          </a:p>
          <a:p>
            <a:pPr marL="1028700" lvl="1" indent="-571500">
              <a:spcBef>
                <a:spcPct val="20000"/>
              </a:spcBef>
              <a:buClr>
                <a:schemeClr val="tx2"/>
              </a:buClr>
              <a:buFont typeface="Courier New" panose="02070309020205020404" pitchFamily="49" charset="0"/>
              <a:buChar char="o"/>
              <a:defRPr/>
            </a:pPr>
            <a:r>
              <a:rPr lang="en-US" sz="3600" dirty="0">
                <a:solidFill>
                  <a:schemeClr val="accent1">
                    <a:lumMod val="60000"/>
                    <a:lumOff val="40000"/>
                  </a:schemeClr>
                </a:solidFill>
              </a:rPr>
              <a:t>Climate Public Investment Management Assessment </a:t>
            </a:r>
          </a:p>
          <a:p>
            <a:pPr marL="1028700" lvl="1" indent="-571500">
              <a:spcBef>
                <a:spcPct val="20000"/>
              </a:spcBef>
              <a:buClr>
                <a:schemeClr val="tx2"/>
              </a:buClr>
              <a:buFont typeface="Courier New" panose="02070309020205020404" pitchFamily="49" charset="0"/>
              <a:buChar char="o"/>
              <a:defRPr/>
            </a:pPr>
            <a:r>
              <a:rPr lang="en-US" sz="3600" b="1" dirty="0">
                <a:solidFill>
                  <a:schemeClr val="tx2">
                    <a:lumMod val="50000"/>
                  </a:schemeClr>
                </a:solidFill>
              </a:rPr>
              <a:t>Green PFM</a:t>
            </a:r>
          </a:p>
          <a:p>
            <a:pPr>
              <a:spcBef>
                <a:spcPct val="20000"/>
              </a:spcBef>
              <a:buClr>
                <a:schemeClr val="tx2"/>
              </a:buClr>
              <a:defRPr/>
            </a:pPr>
            <a:endParaRPr lang="en-US" sz="3600" dirty="0">
              <a:solidFill>
                <a:schemeClr val="tx2">
                  <a:lumMod val="50000"/>
                </a:schemeClr>
              </a:solidFill>
            </a:endParaRPr>
          </a:p>
        </p:txBody>
      </p:sp>
    </p:spTree>
    <p:extLst>
      <p:ext uri="{BB962C8B-B14F-4D97-AF65-F5344CB8AC3E}">
        <p14:creationId xmlns:p14="http://schemas.microsoft.com/office/powerpoint/2010/main" val="2429804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AEC83-9BF3-4E57-AEC2-BAFA58D04B69}"/>
              </a:ext>
            </a:extLst>
          </p:cNvPr>
          <p:cNvSpPr>
            <a:spLocks noGrp="1"/>
          </p:cNvSpPr>
          <p:nvPr>
            <p:ph type="title"/>
          </p:nvPr>
        </p:nvSpPr>
        <p:spPr>
          <a:xfrm>
            <a:off x="125185" y="-75494"/>
            <a:ext cx="11663516" cy="978486"/>
          </a:xfrm>
        </p:spPr>
        <p:txBody>
          <a:bodyPr/>
          <a:lstStyle/>
          <a:p>
            <a:r>
              <a:rPr lang="en-CA" dirty="0"/>
              <a:t>What is Green Public Financial Management (Green PFM)?</a:t>
            </a:r>
          </a:p>
        </p:txBody>
      </p:sp>
      <p:sp>
        <p:nvSpPr>
          <p:cNvPr id="4" name="Text Placeholder 2">
            <a:extLst>
              <a:ext uri="{FF2B5EF4-FFF2-40B4-BE49-F238E27FC236}">
                <a16:creationId xmlns:a16="http://schemas.microsoft.com/office/drawing/2014/main" id="{679A5813-2320-4968-A421-AAFF66BB516C}"/>
              </a:ext>
            </a:extLst>
          </p:cNvPr>
          <p:cNvSpPr txBox="1">
            <a:spLocks/>
          </p:cNvSpPr>
          <p:nvPr/>
        </p:nvSpPr>
        <p:spPr>
          <a:xfrm>
            <a:off x="402136" y="994016"/>
            <a:ext cx="6134691" cy="4869967"/>
          </a:xfrm>
          <a:prstGeom prst="rect">
            <a:avLst/>
          </a:prstGeom>
        </p:spPr>
        <p:txBody>
          <a:bodyPr vert="horz" lIns="0" tIns="137160" rIns="0" bIns="0" rtlCol="0">
            <a:normAutofit fontScale="85000" lnSpcReduction="10000"/>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panose="05000000000000000000" pitchFamily="2" charset="2"/>
              <a:buChar char="q"/>
            </a:pPr>
            <a:r>
              <a:rPr lang="en-US" sz="2600" b="1" dirty="0">
                <a:solidFill>
                  <a:srgbClr val="00B050"/>
                </a:solidFill>
                <a:latin typeface="+mj-lt"/>
              </a:rPr>
              <a:t>Green PFM </a:t>
            </a:r>
            <a:r>
              <a:rPr lang="en-US" sz="2600" dirty="0">
                <a:solidFill>
                  <a:schemeClr val="tx2"/>
                </a:solidFill>
                <a:latin typeface="+mj-lt"/>
              </a:rPr>
              <a:t>is the </a:t>
            </a:r>
            <a:r>
              <a:rPr lang="en-US" sz="2600" b="1" dirty="0">
                <a:solidFill>
                  <a:schemeClr val="accent1"/>
                </a:solidFill>
                <a:latin typeface="+mj-lt"/>
              </a:rPr>
              <a:t>integration</a:t>
            </a:r>
            <a:r>
              <a:rPr lang="en-US" sz="2600" dirty="0">
                <a:solidFill>
                  <a:srgbClr val="000000"/>
                </a:solidFill>
                <a:latin typeface="+mj-lt"/>
              </a:rPr>
              <a:t> </a:t>
            </a:r>
            <a:r>
              <a:rPr lang="en-US" sz="2600" dirty="0">
                <a:solidFill>
                  <a:schemeClr val="tx2"/>
                </a:solidFill>
                <a:latin typeface="+mj-lt"/>
              </a:rPr>
              <a:t>of a climate-friendly perspective into PFM </a:t>
            </a:r>
            <a:r>
              <a:rPr lang="en-US" sz="2600" b="1" dirty="0">
                <a:solidFill>
                  <a:schemeClr val="accent1"/>
                </a:solidFill>
                <a:latin typeface="+mj-lt"/>
              </a:rPr>
              <a:t>practices, systems and frameworks </a:t>
            </a:r>
            <a:r>
              <a:rPr lang="en-US" sz="2600" dirty="0">
                <a:solidFill>
                  <a:schemeClr val="tx2"/>
                </a:solidFill>
                <a:latin typeface="+mj-lt"/>
              </a:rPr>
              <a:t>– especially the budget process– with the objective to promote fiscal policies that </a:t>
            </a:r>
            <a:r>
              <a:rPr lang="en-US" sz="2600" b="1" dirty="0">
                <a:solidFill>
                  <a:schemeClr val="accent1"/>
                </a:solidFill>
                <a:latin typeface="+mj-lt"/>
              </a:rPr>
              <a:t>respond</a:t>
            </a:r>
            <a:r>
              <a:rPr lang="en-US" sz="2600" dirty="0">
                <a:solidFill>
                  <a:srgbClr val="000000"/>
                </a:solidFill>
                <a:latin typeface="+mj-lt"/>
              </a:rPr>
              <a:t> </a:t>
            </a:r>
            <a:r>
              <a:rPr lang="en-US" sz="2600" dirty="0">
                <a:solidFill>
                  <a:schemeClr val="tx2"/>
                </a:solidFill>
                <a:latin typeface="+mj-lt"/>
              </a:rPr>
              <a:t>to climate concerns.</a:t>
            </a:r>
            <a:r>
              <a:rPr lang="en-US" sz="2600" i="0" dirty="0">
                <a:solidFill>
                  <a:schemeClr val="tx2"/>
                </a:solidFill>
                <a:effectLst/>
                <a:latin typeface="arial" panose="020B0604020202020204" pitchFamily="34" charset="0"/>
              </a:rPr>
              <a:t> </a:t>
            </a:r>
          </a:p>
          <a:p>
            <a:pPr marL="457200" indent="-457200">
              <a:buFont typeface="Wingdings" panose="05000000000000000000" pitchFamily="2" charset="2"/>
              <a:buChar char="q"/>
            </a:pPr>
            <a:endParaRPr lang="en-US" sz="2600" i="0" dirty="0">
              <a:solidFill>
                <a:srgbClr val="212529"/>
              </a:solidFill>
              <a:effectLst/>
              <a:latin typeface="arial" panose="020B0604020202020204" pitchFamily="34" charset="0"/>
            </a:endParaRPr>
          </a:p>
          <a:p>
            <a:pPr marL="457200" indent="-457200">
              <a:spcBef>
                <a:spcPts val="600"/>
              </a:spcBef>
              <a:buFont typeface="Wingdings" panose="05000000000000000000" pitchFamily="2" charset="2"/>
              <a:buChar char="q"/>
            </a:pPr>
            <a:r>
              <a:rPr lang="en-US" sz="2600" b="1" dirty="0">
                <a:solidFill>
                  <a:srgbClr val="00B050"/>
                </a:solidFill>
                <a:latin typeface="+mj-lt"/>
              </a:rPr>
              <a:t>Green PFM </a:t>
            </a:r>
            <a:r>
              <a:rPr lang="en-US" sz="2600" dirty="0">
                <a:solidFill>
                  <a:schemeClr val="tx2"/>
                </a:solidFill>
                <a:latin typeface="+mj-lt"/>
              </a:rPr>
              <a:t>is</a:t>
            </a:r>
            <a:r>
              <a:rPr lang="en-US" sz="2600" dirty="0">
                <a:solidFill>
                  <a:srgbClr val="000000"/>
                </a:solidFill>
                <a:latin typeface="+mj-lt"/>
              </a:rPr>
              <a:t> </a:t>
            </a:r>
            <a:r>
              <a:rPr lang="en-US" sz="2600" b="1" dirty="0">
                <a:solidFill>
                  <a:schemeClr val="accent4"/>
                </a:solidFill>
                <a:latin typeface="+mj-lt"/>
              </a:rPr>
              <a:t>NOT</a:t>
            </a:r>
            <a:r>
              <a:rPr lang="en-US" sz="2600" dirty="0">
                <a:solidFill>
                  <a:srgbClr val="000000"/>
                </a:solidFill>
                <a:latin typeface="+mj-lt"/>
              </a:rPr>
              <a:t> </a:t>
            </a:r>
            <a:r>
              <a:rPr lang="en-US" sz="2600" dirty="0">
                <a:solidFill>
                  <a:schemeClr val="tx2"/>
                </a:solidFill>
                <a:latin typeface="+mj-lt"/>
              </a:rPr>
              <a:t>a novel approach to PFM but rather an adaptation of the existing PFM processes and tools. </a:t>
            </a:r>
          </a:p>
          <a:p>
            <a:pPr marL="457200" indent="-457200">
              <a:spcBef>
                <a:spcPts val="600"/>
              </a:spcBef>
              <a:buFont typeface="Wingdings" panose="05000000000000000000" pitchFamily="2" charset="2"/>
              <a:buChar char="q"/>
            </a:pPr>
            <a:endParaRPr lang="en-US" sz="2600" dirty="0">
              <a:solidFill>
                <a:srgbClr val="000000"/>
              </a:solidFill>
              <a:latin typeface="+mj-lt"/>
            </a:endParaRPr>
          </a:p>
          <a:p>
            <a:pPr marL="457200" indent="-457200">
              <a:spcBef>
                <a:spcPts val="600"/>
              </a:spcBef>
              <a:buFont typeface="Wingdings" panose="05000000000000000000" pitchFamily="2" charset="2"/>
              <a:buChar char="q"/>
            </a:pPr>
            <a:r>
              <a:rPr lang="en-US" sz="2600" b="1" dirty="0">
                <a:solidFill>
                  <a:srgbClr val="00B050"/>
                </a:solidFill>
                <a:latin typeface="+mj-lt"/>
              </a:rPr>
              <a:t>Green PFM </a:t>
            </a:r>
            <a:r>
              <a:rPr lang="en-US" sz="2600" dirty="0">
                <a:solidFill>
                  <a:schemeClr val="tx2"/>
                </a:solidFill>
                <a:latin typeface="+mj-lt"/>
              </a:rPr>
              <a:t>does</a:t>
            </a:r>
            <a:r>
              <a:rPr lang="en-US" sz="2600" dirty="0">
                <a:solidFill>
                  <a:srgbClr val="000000"/>
                </a:solidFill>
                <a:latin typeface="+mj-lt"/>
              </a:rPr>
              <a:t> </a:t>
            </a:r>
            <a:r>
              <a:rPr lang="en-US" sz="2600" b="1" dirty="0">
                <a:solidFill>
                  <a:schemeClr val="accent4"/>
                </a:solidFill>
                <a:latin typeface="+mj-lt"/>
              </a:rPr>
              <a:t>NOT</a:t>
            </a:r>
            <a:r>
              <a:rPr lang="en-US" sz="2600" dirty="0">
                <a:solidFill>
                  <a:srgbClr val="000000"/>
                </a:solidFill>
                <a:latin typeface="+mj-lt"/>
              </a:rPr>
              <a:t> </a:t>
            </a:r>
            <a:r>
              <a:rPr lang="en-US" sz="2600" dirty="0">
                <a:solidFill>
                  <a:schemeClr val="tx2"/>
                </a:solidFill>
                <a:latin typeface="+mj-lt"/>
              </a:rPr>
              <a:t>encompass the design of fiscal instruments to achieve green objectives such as carbon taxation or green subsidies</a:t>
            </a:r>
          </a:p>
          <a:p>
            <a:pPr>
              <a:spcBef>
                <a:spcPts val="600"/>
              </a:spcBef>
            </a:pPr>
            <a:endParaRPr lang="en-US" sz="2600" dirty="0">
              <a:solidFill>
                <a:srgbClr val="000000"/>
              </a:solidFill>
              <a:latin typeface="+mj-lt"/>
            </a:endParaRPr>
          </a:p>
          <a:p>
            <a:endParaRPr lang="en-US" sz="2600" i="0" dirty="0">
              <a:solidFill>
                <a:srgbClr val="212529"/>
              </a:solidFill>
              <a:effectLst/>
              <a:latin typeface="arial" panose="020B0604020202020204" pitchFamily="34" charset="0"/>
            </a:endParaRPr>
          </a:p>
          <a:p>
            <a:endParaRPr lang="en-US" sz="2600" dirty="0">
              <a:latin typeface="+mj-lt"/>
            </a:endParaRPr>
          </a:p>
        </p:txBody>
      </p:sp>
      <p:cxnSp>
        <p:nvCxnSpPr>
          <p:cNvPr id="5" name="Straight Connector 4">
            <a:extLst>
              <a:ext uri="{FF2B5EF4-FFF2-40B4-BE49-F238E27FC236}">
                <a16:creationId xmlns:a16="http://schemas.microsoft.com/office/drawing/2014/main" id="{BAF62483-FDE8-9E8A-E9C9-06BCE797E545}"/>
              </a:ext>
            </a:extLst>
          </p:cNvPr>
          <p:cNvCxnSpPr>
            <a:cxnSpLocks/>
          </p:cNvCxnSpPr>
          <p:nvPr/>
        </p:nvCxnSpPr>
        <p:spPr>
          <a:xfrm>
            <a:off x="6781924" y="1374402"/>
            <a:ext cx="0" cy="44254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DAD0E29D-5CC2-2C14-F5EE-5897C0ACD835}"/>
              </a:ext>
            </a:extLst>
          </p:cNvPr>
          <p:cNvSpPr txBox="1">
            <a:spLocks/>
          </p:cNvSpPr>
          <p:nvPr/>
        </p:nvSpPr>
        <p:spPr>
          <a:xfrm>
            <a:off x="6867163" y="1237309"/>
            <a:ext cx="5324837" cy="4869967"/>
          </a:xfrm>
          <a:prstGeom prst="rect">
            <a:avLst/>
          </a:prstGeom>
        </p:spPr>
        <p:txBody>
          <a:bodyPr vert="horz" lIns="0" tIns="13716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200" dirty="0">
              <a:solidFill>
                <a:srgbClr val="000000"/>
              </a:solidFill>
              <a:latin typeface="+mj-lt"/>
            </a:endParaRPr>
          </a:p>
          <a:p>
            <a:endParaRPr lang="en-US" sz="3200" dirty="0">
              <a:solidFill>
                <a:srgbClr val="000000"/>
              </a:solidFill>
              <a:latin typeface="+mj-lt"/>
            </a:endParaRPr>
          </a:p>
          <a:p>
            <a:endParaRPr lang="en-US" sz="3200" dirty="0">
              <a:solidFill>
                <a:srgbClr val="000000"/>
              </a:solidFill>
              <a:latin typeface="+mj-lt"/>
            </a:endParaRPr>
          </a:p>
          <a:p>
            <a:endParaRPr lang="en-US" sz="1000" dirty="0">
              <a:latin typeface="+mj-lt"/>
            </a:endParaRPr>
          </a:p>
          <a:p>
            <a:endParaRPr lang="en-US" sz="2800" dirty="0">
              <a:latin typeface="+mj-lt"/>
            </a:endParaRPr>
          </a:p>
        </p:txBody>
      </p:sp>
      <p:sp>
        <p:nvSpPr>
          <p:cNvPr id="7" name="TextBox 6">
            <a:extLst>
              <a:ext uri="{FF2B5EF4-FFF2-40B4-BE49-F238E27FC236}">
                <a16:creationId xmlns:a16="http://schemas.microsoft.com/office/drawing/2014/main" id="{4CD04737-E910-1ADF-EFB8-20EB4D980222}"/>
              </a:ext>
            </a:extLst>
          </p:cNvPr>
          <p:cNvSpPr txBox="1"/>
          <p:nvPr/>
        </p:nvSpPr>
        <p:spPr>
          <a:xfrm>
            <a:off x="125185" y="5968777"/>
            <a:ext cx="6117770" cy="276999"/>
          </a:xfrm>
          <a:prstGeom prst="rect">
            <a:avLst/>
          </a:prstGeom>
          <a:noFill/>
        </p:spPr>
        <p:txBody>
          <a:bodyPr wrap="square">
            <a:spAutoFit/>
          </a:bodyPr>
          <a:lstStyle/>
          <a:p>
            <a:pPr>
              <a:spcBef>
                <a:spcPts val="600"/>
              </a:spcBef>
            </a:pPr>
            <a:r>
              <a:rPr lang="en-US" sz="1200" i="0" dirty="0">
                <a:solidFill>
                  <a:srgbClr val="212529"/>
                </a:solidFill>
                <a:effectLst/>
                <a:latin typeface="arial" panose="020B0604020202020204" pitchFamily="34" charset="0"/>
              </a:rPr>
              <a:t>IMF,2022- How-to-Note </a:t>
            </a:r>
            <a:r>
              <a:rPr lang="en-US" sz="1200" i="0" dirty="0">
                <a:solidFill>
                  <a:srgbClr val="212529"/>
                </a:solidFill>
                <a:effectLst/>
                <a:latin typeface="arial" panose="020B0604020202020204" pitchFamily="34" charset="0"/>
                <a:hlinkClick r:id="rId3"/>
              </a:rPr>
              <a:t>“</a:t>
            </a:r>
            <a:r>
              <a:rPr lang="en-US" sz="1200" b="0" i="0" dirty="0">
                <a:solidFill>
                  <a:srgbClr val="004C97"/>
                </a:solidFill>
                <a:effectLst/>
                <a:latin typeface="MuseoSans-300"/>
                <a:hlinkClick r:id="rId3"/>
              </a:rPr>
              <a:t>How to Make the Management of Public Finances Climate Sensitive</a:t>
            </a:r>
            <a:r>
              <a:rPr lang="en-US" sz="1200" b="0" i="0" dirty="0">
                <a:solidFill>
                  <a:srgbClr val="004C97"/>
                </a:solidFill>
                <a:effectLst/>
                <a:latin typeface="MuseoSans-300"/>
              </a:rPr>
              <a:t>”</a:t>
            </a:r>
            <a:endParaRPr lang="en-US" sz="1200" dirty="0">
              <a:latin typeface="+mj-lt"/>
            </a:endParaRPr>
          </a:p>
        </p:txBody>
      </p:sp>
      <p:pic>
        <p:nvPicPr>
          <p:cNvPr id="9" name="Picture 8" descr="A green globe with white arrows around it&#10;&#10;Description automatically generated">
            <a:extLst>
              <a:ext uri="{FF2B5EF4-FFF2-40B4-BE49-F238E27FC236}">
                <a16:creationId xmlns:a16="http://schemas.microsoft.com/office/drawing/2014/main" id="{6DA38D08-9899-B95A-93A5-BBE853376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8522" y="2788596"/>
            <a:ext cx="926476" cy="926476"/>
          </a:xfrm>
          <a:prstGeom prst="rect">
            <a:avLst/>
          </a:prstGeom>
        </p:spPr>
      </p:pic>
      <p:pic>
        <p:nvPicPr>
          <p:cNvPr id="11" name="Picture 10" descr="A computer with a gear and colored circles&#10;&#10;Description automatically generated">
            <a:extLst>
              <a:ext uri="{FF2B5EF4-FFF2-40B4-BE49-F238E27FC236}">
                <a16:creationId xmlns:a16="http://schemas.microsoft.com/office/drawing/2014/main" id="{B72F52E9-9BB2-75EC-442F-F6AB445738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9707" y="2775442"/>
            <a:ext cx="939630" cy="939630"/>
          </a:xfrm>
          <a:prstGeom prst="rect">
            <a:avLst/>
          </a:prstGeom>
        </p:spPr>
      </p:pic>
      <p:pic>
        <p:nvPicPr>
          <p:cNvPr id="15" name="Picture 14" descr="A computer with a gear and a book&#10;&#10;Description automatically generated">
            <a:extLst>
              <a:ext uri="{FF2B5EF4-FFF2-40B4-BE49-F238E27FC236}">
                <a16:creationId xmlns:a16="http://schemas.microsoft.com/office/drawing/2014/main" id="{401E3711-3F6B-C690-5971-F4EE84B528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9707" y="4399213"/>
            <a:ext cx="939630" cy="939630"/>
          </a:xfrm>
          <a:prstGeom prst="rect">
            <a:avLst/>
          </a:prstGeom>
        </p:spPr>
      </p:pic>
      <p:sp>
        <p:nvSpPr>
          <p:cNvPr id="16" name="TextBox 15">
            <a:extLst>
              <a:ext uri="{FF2B5EF4-FFF2-40B4-BE49-F238E27FC236}">
                <a16:creationId xmlns:a16="http://schemas.microsoft.com/office/drawing/2014/main" id="{69D294E5-DB74-4125-8A73-A3869580DA1A}"/>
              </a:ext>
            </a:extLst>
          </p:cNvPr>
          <p:cNvSpPr txBox="1"/>
          <p:nvPr/>
        </p:nvSpPr>
        <p:spPr>
          <a:xfrm>
            <a:off x="7432861" y="2070634"/>
            <a:ext cx="981359" cy="307777"/>
          </a:xfrm>
          <a:prstGeom prst="rect">
            <a:avLst/>
          </a:prstGeom>
          <a:noFill/>
        </p:spPr>
        <p:txBody>
          <a:bodyPr wrap="none" rtlCol="0">
            <a:spAutoFit/>
          </a:bodyPr>
          <a:lstStyle/>
          <a:p>
            <a:r>
              <a:rPr lang="en-US" sz="1400" b="1" dirty="0">
                <a:solidFill>
                  <a:schemeClr val="tx2"/>
                </a:solidFill>
              </a:rPr>
              <a:t>Practices</a:t>
            </a:r>
          </a:p>
        </p:txBody>
      </p:sp>
      <p:pic>
        <p:nvPicPr>
          <p:cNvPr id="18" name="Picture 17" descr="A person with a gear and book&#10;&#10;Description automatically generated">
            <a:extLst>
              <a:ext uri="{FF2B5EF4-FFF2-40B4-BE49-F238E27FC236}">
                <a16:creationId xmlns:a16="http://schemas.microsoft.com/office/drawing/2014/main" id="{A7C48397-54D7-00C8-8612-35F0681EF3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2861" y="1164824"/>
            <a:ext cx="926476" cy="926476"/>
          </a:xfrm>
          <a:prstGeom prst="rect">
            <a:avLst/>
          </a:prstGeom>
        </p:spPr>
      </p:pic>
      <p:sp>
        <p:nvSpPr>
          <p:cNvPr id="19" name="TextBox 18">
            <a:extLst>
              <a:ext uri="{FF2B5EF4-FFF2-40B4-BE49-F238E27FC236}">
                <a16:creationId xmlns:a16="http://schemas.microsoft.com/office/drawing/2014/main" id="{A1797B84-D0D7-499E-7136-5CBA0090F3E7}"/>
              </a:ext>
            </a:extLst>
          </p:cNvPr>
          <p:cNvSpPr txBox="1"/>
          <p:nvPr/>
        </p:nvSpPr>
        <p:spPr>
          <a:xfrm>
            <a:off x="7462516" y="3672292"/>
            <a:ext cx="922047" cy="307777"/>
          </a:xfrm>
          <a:prstGeom prst="rect">
            <a:avLst/>
          </a:prstGeom>
          <a:noFill/>
        </p:spPr>
        <p:txBody>
          <a:bodyPr wrap="none" rtlCol="0">
            <a:spAutoFit/>
          </a:bodyPr>
          <a:lstStyle/>
          <a:p>
            <a:r>
              <a:rPr lang="en-US" sz="1400" b="1" dirty="0">
                <a:solidFill>
                  <a:schemeClr val="tx2"/>
                </a:solidFill>
              </a:rPr>
              <a:t>Systems</a:t>
            </a:r>
          </a:p>
        </p:txBody>
      </p:sp>
      <p:sp>
        <p:nvSpPr>
          <p:cNvPr id="20" name="TextBox 19">
            <a:extLst>
              <a:ext uri="{FF2B5EF4-FFF2-40B4-BE49-F238E27FC236}">
                <a16:creationId xmlns:a16="http://schemas.microsoft.com/office/drawing/2014/main" id="{D7D2A926-F1F1-ABA1-156C-A2F23434EE68}"/>
              </a:ext>
            </a:extLst>
          </p:cNvPr>
          <p:cNvSpPr txBox="1"/>
          <p:nvPr/>
        </p:nvSpPr>
        <p:spPr>
          <a:xfrm>
            <a:off x="7324321" y="5356505"/>
            <a:ext cx="1241045" cy="307777"/>
          </a:xfrm>
          <a:prstGeom prst="rect">
            <a:avLst/>
          </a:prstGeom>
          <a:noFill/>
        </p:spPr>
        <p:txBody>
          <a:bodyPr wrap="none" rtlCol="0">
            <a:spAutoFit/>
          </a:bodyPr>
          <a:lstStyle/>
          <a:p>
            <a:r>
              <a:rPr lang="en-US" sz="1400" b="1" dirty="0">
                <a:solidFill>
                  <a:schemeClr val="tx2"/>
                </a:solidFill>
              </a:rPr>
              <a:t>Frameworks</a:t>
            </a:r>
          </a:p>
        </p:txBody>
      </p:sp>
      <p:cxnSp>
        <p:nvCxnSpPr>
          <p:cNvPr id="22" name="Connector: Elbow 21">
            <a:extLst>
              <a:ext uri="{FF2B5EF4-FFF2-40B4-BE49-F238E27FC236}">
                <a16:creationId xmlns:a16="http://schemas.microsoft.com/office/drawing/2014/main" id="{8754A438-7C47-287B-2E97-5D34C0590BC9}"/>
              </a:ext>
            </a:extLst>
          </p:cNvPr>
          <p:cNvCxnSpPr>
            <a:stCxn id="18" idx="3"/>
            <a:endCxn id="9" idx="1"/>
          </p:cNvCxnSpPr>
          <p:nvPr/>
        </p:nvCxnSpPr>
        <p:spPr>
          <a:xfrm>
            <a:off x="8359337" y="1628062"/>
            <a:ext cx="2069185" cy="16237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1F217084-4E2A-5317-73EF-D20DDF3D47DE}"/>
              </a:ext>
            </a:extLst>
          </p:cNvPr>
          <p:cNvCxnSpPr>
            <a:stCxn id="11" idx="3"/>
            <a:endCxn id="9" idx="1"/>
          </p:cNvCxnSpPr>
          <p:nvPr/>
        </p:nvCxnSpPr>
        <p:spPr>
          <a:xfrm>
            <a:off x="8359337" y="3245257"/>
            <a:ext cx="2069185" cy="65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BE1F2FA6-ACF1-F3AE-86A1-74C347C9A8B9}"/>
              </a:ext>
            </a:extLst>
          </p:cNvPr>
          <p:cNvCxnSpPr>
            <a:stCxn id="15" idx="3"/>
            <a:endCxn id="9" idx="1"/>
          </p:cNvCxnSpPr>
          <p:nvPr/>
        </p:nvCxnSpPr>
        <p:spPr>
          <a:xfrm flipV="1">
            <a:off x="8359337" y="3251834"/>
            <a:ext cx="2069185" cy="16171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188018D-331F-B454-BA19-FC1681E8CE9B}"/>
              </a:ext>
            </a:extLst>
          </p:cNvPr>
          <p:cNvSpPr txBox="1"/>
          <p:nvPr/>
        </p:nvSpPr>
        <p:spPr>
          <a:xfrm>
            <a:off x="10403296" y="3752653"/>
            <a:ext cx="1130438" cy="307777"/>
          </a:xfrm>
          <a:prstGeom prst="rect">
            <a:avLst/>
          </a:prstGeom>
          <a:noFill/>
        </p:spPr>
        <p:txBody>
          <a:bodyPr wrap="none" rtlCol="0">
            <a:spAutoFit/>
          </a:bodyPr>
          <a:lstStyle/>
          <a:p>
            <a:r>
              <a:rPr lang="en-US" sz="1400" b="1" dirty="0">
                <a:solidFill>
                  <a:srgbClr val="00B050"/>
                </a:solidFill>
              </a:rPr>
              <a:t>Green PFM</a:t>
            </a:r>
          </a:p>
        </p:txBody>
      </p:sp>
    </p:spTree>
    <p:extLst>
      <p:ext uri="{BB962C8B-B14F-4D97-AF65-F5344CB8AC3E}">
        <p14:creationId xmlns:p14="http://schemas.microsoft.com/office/powerpoint/2010/main" val="183754780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F6E824-89FD-34C0-2FEC-2DB32FF6BB64}"/>
              </a:ext>
            </a:extLst>
          </p:cNvPr>
          <p:cNvSpPr txBox="1">
            <a:spLocks/>
          </p:cNvSpPr>
          <p:nvPr/>
        </p:nvSpPr>
        <p:spPr>
          <a:xfrm>
            <a:off x="290435" y="-119707"/>
            <a:ext cx="9715500" cy="97848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en-CA" dirty="0"/>
              <a:t>Why Does Green PFM Matter?</a:t>
            </a:r>
          </a:p>
        </p:txBody>
      </p:sp>
      <p:graphicFrame>
        <p:nvGraphicFramePr>
          <p:cNvPr id="22" name="Diagram 21">
            <a:extLst>
              <a:ext uri="{FF2B5EF4-FFF2-40B4-BE49-F238E27FC236}">
                <a16:creationId xmlns:a16="http://schemas.microsoft.com/office/drawing/2014/main" id="{E4CFC3EB-35B3-77ED-77C7-8B9AB7A68F79}"/>
              </a:ext>
            </a:extLst>
          </p:cNvPr>
          <p:cNvGraphicFramePr/>
          <p:nvPr/>
        </p:nvGraphicFramePr>
        <p:xfrm>
          <a:off x="479614" y="-145552"/>
          <a:ext cx="4668571" cy="4929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Arrow: Right 22">
            <a:extLst>
              <a:ext uri="{FF2B5EF4-FFF2-40B4-BE49-F238E27FC236}">
                <a16:creationId xmlns:a16="http://schemas.microsoft.com/office/drawing/2014/main" id="{CA3CB614-6DEF-735A-DE36-9D91FE6B7A01}"/>
              </a:ext>
            </a:extLst>
          </p:cNvPr>
          <p:cNvSpPr/>
          <p:nvPr/>
        </p:nvSpPr>
        <p:spPr>
          <a:xfrm>
            <a:off x="2639505" y="2535810"/>
            <a:ext cx="348790" cy="2450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ircular diagram of a sustainable development goals&#10;&#10;Description automatically generated">
            <a:extLst>
              <a:ext uri="{FF2B5EF4-FFF2-40B4-BE49-F238E27FC236}">
                <a16:creationId xmlns:a16="http://schemas.microsoft.com/office/drawing/2014/main" id="{95F8FFF3-AAB4-14C0-0986-8F8AD03D5B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51871" y="579774"/>
            <a:ext cx="3719309" cy="3719309"/>
          </a:xfrm>
          <a:prstGeom prst="rect">
            <a:avLst/>
          </a:prstGeom>
        </p:spPr>
      </p:pic>
      <p:sp>
        <p:nvSpPr>
          <p:cNvPr id="26" name="Arrow: Striped Right 25">
            <a:extLst>
              <a:ext uri="{FF2B5EF4-FFF2-40B4-BE49-F238E27FC236}">
                <a16:creationId xmlns:a16="http://schemas.microsoft.com/office/drawing/2014/main" id="{07FDC575-4715-2172-E1DF-A30682CCECB9}"/>
              </a:ext>
            </a:extLst>
          </p:cNvPr>
          <p:cNvSpPr/>
          <p:nvPr/>
        </p:nvSpPr>
        <p:spPr>
          <a:xfrm>
            <a:off x="5577082" y="1919285"/>
            <a:ext cx="2057887" cy="824563"/>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Achieving</a:t>
            </a:r>
          </a:p>
        </p:txBody>
      </p:sp>
      <p:sp>
        <p:nvSpPr>
          <p:cNvPr id="29" name="Text Placeholder 2">
            <a:extLst>
              <a:ext uri="{FF2B5EF4-FFF2-40B4-BE49-F238E27FC236}">
                <a16:creationId xmlns:a16="http://schemas.microsoft.com/office/drawing/2014/main" id="{9CDAB14E-0E1C-8A15-A2F1-46A2879236AA}"/>
              </a:ext>
            </a:extLst>
          </p:cNvPr>
          <p:cNvSpPr txBox="1">
            <a:spLocks/>
          </p:cNvSpPr>
          <p:nvPr/>
        </p:nvSpPr>
        <p:spPr>
          <a:xfrm>
            <a:off x="1500281" y="4186997"/>
            <a:ext cx="11087072" cy="2780188"/>
          </a:xfrm>
          <a:prstGeom prst="rect">
            <a:avLst/>
          </a:prstGeom>
        </p:spPr>
        <p:txBody>
          <a:bodyPr vert="horz" lIns="0" tIns="137160" rIns="0" bIns="0" rtlCol="0">
            <a:no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chemeClr val="tx2"/>
              </a:buClr>
              <a:buFont typeface="Wingdings" panose="05000000000000000000" pitchFamily="2" charset="2"/>
              <a:buChar char="§"/>
            </a:pPr>
            <a:r>
              <a:rPr lang="en-US" dirty="0">
                <a:solidFill>
                  <a:schemeClr val="tx2"/>
                </a:solidFill>
                <a:cs typeface="Segoe UI" panose="020B0502040204020203" pitchFamily="34" charset="0"/>
              </a:rPr>
              <a:t>How to ensure the coherence of the budget with green commitments ?</a:t>
            </a:r>
          </a:p>
          <a:p>
            <a:pPr marL="342900" indent="-342900">
              <a:buClr>
                <a:schemeClr val="tx2"/>
              </a:buClr>
              <a:buFont typeface="Wingdings" panose="05000000000000000000" pitchFamily="2" charset="2"/>
              <a:buChar char="§"/>
            </a:pPr>
            <a:r>
              <a:rPr lang="en-US" dirty="0">
                <a:solidFill>
                  <a:schemeClr val="tx2"/>
                </a:solidFill>
                <a:latin typeface="+mj-lt"/>
                <a:cs typeface="Segoe UI" panose="020B0502040204020203" pitchFamily="34" charset="0"/>
              </a:rPr>
              <a:t>What guidance to give line ministries on climate goals when they prepare their budget ?  </a:t>
            </a:r>
          </a:p>
          <a:p>
            <a:pPr marL="342900" indent="-342900">
              <a:buClr>
                <a:schemeClr val="tx2"/>
              </a:buClr>
              <a:buFont typeface="Wingdings" panose="05000000000000000000" pitchFamily="2" charset="2"/>
              <a:buChar char="§"/>
            </a:pPr>
            <a:r>
              <a:rPr lang="en-US" dirty="0">
                <a:solidFill>
                  <a:schemeClr val="tx2"/>
                </a:solidFill>
                <a:latin typeface="+mj-lt"/>
                <a:cs typeface="Segoe UI" panose="020B0502040204020203" pitchFamily="34" charset="0"/>
              </a:rPr>
              <a:t>How to prepare an MTFF that considers revenue and spending implications of climate policies?</a:t>
            </a:r>
          </a:p>
          <a:p>
            <a:pPr marL="342900" indent="-342900">
              <a:buClr>
                <a:schemeClr val="tx2"/>
              </a:buClr>
              <a:buFont typeface="Wingdings" panose="05000000000000000000" pitchFamily="2" charset="2"/>
              <a:buChar char="§"/>
            </a:pPr>
            <a:r>
              <a:rPr lang="en-US" dirty="0">
                <a:solidFill>
                  <a:schemeClr val="tx2"/>
                </a:solidFill>
                <a:latin typeface="+mj-lt"/>
                <a:cs typeface="Segoe UI" panose="020B0502040204020203" pitchFamily="34" charset="0"/>
              </a:rPr>
              <a:t>What are the specific transparency requirements on climate-related matters? </a:t>
            </a:r>
          </a:p>
          <a:p>
            <a:pPr marL="457200" indent="-457200">
              <a:buFont typeface="Wingdings" panose="05000000000000000000" pitchFamily="2" charset="2"/>
              <a:buChar char="§"/>
            </a:pPr>
            <a:endParaRPr lang="en-US" dirty="0">
              <a:solidFill>
                <a:schemeClr val="tx2"/>
              </a:solidFill>
              <a:latin typeface="+mj-lt"/>
              <a:cs typeface="Segoe UI" panose="020B0502040204020203" pitchFamily="34" charset="0"/>
            </a:endParaRPr>
          </a:p>
        </p:txBody>
      </p:sp>
    </p:spTree>
    <p:extLst>
      <p:ext uri="{BB962C8B-B14F-4D97-AF65-F5344CB8AC3E}">
        <p14:creationId xmlns:p14="http://schemas.microsoft.com/office/powerpoint/2010/main" val="239894400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248040B-8E0C-4398-BE00-ACC292C01197}"/>
              </a:ext>
            </a:extLst>
          </p:cNvPr>
          <p:cNvSpPr txBox="1">
            <a:spLocks/>
          </p:cNvSpPr>
          <p:nvPr/>
        </p:nvSpPr>
        <p:spPr>
          <a:xfrm>
            <a:off x="305363" y="1545218"/>
            <a:ext cx="5497513" cy="3767563"/>
          </a:xfrm>
          <a:prstGeom prst="rect">
            <a:avLst/>
          </a:prstGeom>
        </p:spPr>
        <p:txBody>
          <a:bodyPr vert="horz" lIns="0" tIns="137160" rIns="0" bIns="0" rtlCol="0">
            <a:no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rgbClr val="00B050"/>
                </a:solidFill>
                <a:latin typeface="+mj-lt"/>
                <a:cs typeface="Segoe UI" panose="020B0502040204020203" pitchFamily="34" charset="0"/>
              </a:rPr>
              <a:t>Green PFM </a:t>
            </a:r>
            <a:r>
              <a:rPr lang="en-US" sz="2400" dirty="0">
                <a:solidFill>
                  <a:schemeClr val="tx2"/>
                </a:solidFill>
                <a:latin typeface="+mj-lt"/>
                <a:cs typeface="Segoe UI" panose="020B0502040204020203" pitchFamily="34" charset="0"/>
              </a:rPr>
              <a:t>practices are nascent or non-existent in most countries, including in advanced economies. </a:t>
            </a:r>
          </a:p>
          <a:p>
            <a:pPr marL="342900" indent="-342900">
              <a:buFont typeface="Arial" panose="020B0604020202020204" pitchFamily="34" charset="0"/>
              <a:buChar char="•"/>
            </a:pPr>
            <a:r>
              <a:rPr lang="en-US" sz="2400" dirty="0">
                <a:solidFill>
                  <a:schemeClr val="tx2"/>
                </a:solidFill>
                <a:latin typeface="+mj-lt"/>
                <a:cs typeface="Segoe UI" panose="020B0502040204020203" pitchFamily="34" charset="0"/>
              </a:rPr>
              <a:t>Growing demand from ministries of finance to orient PFM systems to achieving macro-critical green outcomes.</a:t>
            </a:r>
          </a:p>
          <a:p>
            <a:pPr marL="342900" indent="-342900">
              <a:buFont typeface="Arial" panose="020B0604020202020204" pitchFamily="34" charset="0"/>
              <a:buChar char="•"/>
            </a:pPr>
            <a:endParaRPr lang="en-US" sz="2400" dirty="0">
              <a:latin typeface="+mj-lt"/>
              <a:cs typeface="Segoe UI" panose="020B0502040204020203" pitchFamily="34" charset="0"/>
            </a:endParaRPr>
          </a:p>
          <a:p>
            <a:pPr marL="457200" indent="-457200">
              <a:buFont typeface="+mj-lt"/>
              <a:buAutoNum type="arabicParenR" startAt="2"/>
            </a:pPr>
            <a:endParaRPr lang="en-US" sz="2400" dirty="0">
              <a:latin typeface="+mj-lt"/>
              <a:cs typeface="Segoe UI" panose="020B0502040204020203" pitchFamily="34" charset="0"/>
            </a:endParaRPr>
          </a:p>
          <a:p>
            <a:pPr marL="457200" indent="-457200">
              <a:buFont typeface="+mj-lt"/>
              <a:buAutoNum type="arabicParenR" startAt="2"/>
            </a:pPr>
            <a:endParaRPr lang="en-US" sz="2400" dirty="0">
              <a:latin typeface="+mj-lt"/>
              <a:cs typeface="Segoe UI" panose="020B0502040204020203" pitchFamily="34" charset="0"/>
            </a:endParaRPr>
          </a:p>
          <a:p>
            <a:pPr marL="457200" indent="-457200">
              <a:buFont typeface="+mj-lt"/>
              <a:buAutoNum type="arabicParenR" startAt="2"/>
            </a:pPr>
            <a:endParaRPr lang="en-US" sz="2400" dirty="0">
              <a:latin typeface="+mj-lt"/>
              <a:cs typeface="Segoe UI" panose="020B0502040204020203" pitchFamily="34" charset="0"/>
            </a:endParaRPr>
          </a:p>
          <a:p>
            <a:pPr marL="457200" indent="-457200">
              <a:buFont typeface="+mj-lt"/>
              <a:buAutoNum type="arabicParenR" startAt="2"/>
            </a:pPr>
            <a:endParaRPr lang="en-US" sz="2400" dirty="0">
              <a:latin typeface="+mj-lt"/>
              <a:cs typeface="Segoe UI" panose="020B0502040204020203" pitchFamily="34" charset="0"/>
            </a:endParaRPr>
          </a:p>
          <a:p>
            <a:pPr marL="690563" lvl="1" indent="-457200">
              <a:buFont typeface="+mj-lt"/>
              <a:buAutoNum type="arabicParenR"/>
            </a:pPr>
            <a:endParaRPr lang="en-US" sz="2400" dirty="0">
              <a:latin typeface="+mj-lt"/>
              <a:cs typeface="Segoe UI" panose="020B0502040204020203" pitchFamily="34" charset="0"/>
            </a:endParaRPr>
          </a:p>
          <a:p>
            <a:pPr marL="690563" lvl="1" indent="-457200">
              <a:buFont typeface="+mj-lt"/>
              <a:buAutoNum type="arabicParenR"/>
            </a:pPr>
            <a:endParaRPr lang="en-US" sz="2400" dirty="0">
              <a:latin typeface="+mj-lt"/>
              <a:cs typeface="Segoe UI" panose="020B0502040204020203" pitchFamily="34" charset="0"/>
            </a:endParaRPr>
          </a:p>
          <a:p>
            <a:pPr marL="457200" indent="-457200">
              <a:buFont typeface="+mj-lt"/>
              <a:buAutoNum type="arabicParenR" startAt="2"/>
            </a:pPr>
            <a:endParaRPr lang="en-US" sz="2400" dirty="0">
              <a:latin typeface="+mj-lt"/>
              <a:cs typeface="Segoe UI" panose="020B0502040204020203" pitchFamily="34" charset="0"/>
            </a:endParaRPr>
          </a:p>
        </p:txBody>
      </p:sp>
      <p:sp>
        <p:nvSpPr>
          <p:cNvPr id="4" name="Rectangle: Rounded Corners 3">
            <a:extLst>
              <a:ext uri="{FF2B5EF4-FFF2-40B4-BE49-F238E27FC236}">
                <a16:creationId xmlns:a16="http://schemas.microsoft.com/office/drawing/2014/main" id="{D78C1D8B-84D5-462D-A065-271D64729CEC}"/>
              </a:ext>
            </a:extLst>
          </p:cNvPr>
          <p:cNvSpPr/>
          <p:nvPr/>
        </p:nvSpPr>
        <p:spPr>
          <a:xfrm>
            <a:off x="8625277" y="637174"/>
            <a:ext cx="3261360" cy="1543913"/>
          </a:xfrm>
          <a:prstGeom prst="roundRect">
            <a:avLst/>
          </a:prstGeom>
          <a:solidFill>
            <a:srgbClr val="FF0000"/>
          </a:solidFill>
          <a:ln>
            <a:solidFill>
              <a:srgbClr val="C0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60 percent of OECD countries</a:t>
            </a:r>
            <a:r>
              <a:rPr lang="en-US" sz="1600" dirty="0">
                <a:solidFill>
                  <a:schemeClr val="bg1"/>
                </a:solidFill>
              </a:rPr>
              <a:t> do not implement any form of green budgeting </a:t>
            </a:r>
          </a:p>
          <a:p>
            <a:pPr algn="ctr"/>
            <a:r>
              <a:rPr lang="en-US" sz="1600" dirty="0">
                <a:solidFill>
                  <a:schemeClr val="bg1"/>
                </a:solidFill>
              </a:rPr>
              <a:t>(source: OECD, 2021).</a:t>
            </a:r>
          </a:p>
        </p:txBody>
      </p:sp>
      <p:sp>
        <p:nvSpPr>
          <p:cNvPr id="6" name="Rectangle: Rounded Corners 5">
            <a:extLst>
              <a:ext uri="{FF2B5EF4-FFF2-40B4-BE49-F238E27FC236}">
                <a16:creationId xmlns:a16="http://schemas.microsoft.com/office/drawing/2014/main" id="{EAA97C43-8A38-43ED-A860-CB780F7485E5}"/>
              </a:ext>
            </a:extLst>
          </p:cNvPr>
          <p:cNvSpPr/>
          <p:nvPr/>
        </p:nvSpPr>
        <p:spPr>
          <a:xfrm>
            <a:off x="8625277" y="2426476"/>
            <a:ext cx="3261360" cy="1543913"/>
          </a:xfrm>
          <a:prstGeom prst="roundRect">
            <a:avLst/>
          </a:prstGeom>
          <a:solidFill>
            <a:srgbClr val="FFC000"/>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chemeClr val="bg1"/>
                </a:solidFill>
              </a:rPr>
              <a:t>Only 25% of countries</a:t>
            </a:r>
            <a:r>
              <a:rPr lang="en-US" sz="1600" dirty="0">
                <a:solidFill>
                  <a:schemeClr val="bg1"/>
                </a:solidFill>
              </a:rPr>
              <a:t> publish quantitative information about environmental risks </a:t>
            </a:r>
          </a:p>
          <a:p>
            <a:pPr algn="ctr"/>
            <a:r>
              <a:rPr lang="en-US" sz="1600" dirty="0">
                <a:solidFill>
                  <a:schemeClr val="bg1"/>
                </a:solidFill>
              </a:rPr>
              <a:t>(source: FTEs delivered in 31 countries as of early 2021). </a:t>
            </a:r>
          </a:p>
        </p:txBody>
      </p:sp>
      <p:sp>
        <p:nvSpPr>
          <p:cNvPr id="7" name="Rectangle: Rounded Corners 6">
            <a:extLst>
              <a:ext uri="{FF2B5EF4-FFF2-40B4-BE49-F238E27FC236}">
                <a16:creationId xmlns:a16="http://schemas.microsoft.com/office/drawing/2014/main" id="{5C457EBE-2AD0-4843-A22C-BCFD590F2D6D}"/>
              </a:ext>
            </a:extLst>
          </p:cNvPr>
          <p:cNvSpPr/>
          <p:nvPr/>
        </p:nvSpPr>
        <p:spPr>
          <a:xfrm>
            <a:off x="8625277" y="4215779"/>
            <a:ext cx="3261360" cy="1760815"/>
          </a:xfrm>
          <a:prstGeom prst="roundRect">
            <a:avLst/>
          </a:prstGeom>
          <a:solidFill>
            <a:srgbClr val="25D129"/>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chemeClr val="bg1"/>
                </a:solidFill>
              </a:rPr>
              <a:t>19 governments </a:t>
            </a:r>
            <a:r>
              <a:rPr lang="en-US" sz="1600" dirty="0">
                <a:solidFill>
                  <a:schemeClr val="bg1"/>
                </a:solidFill>
              </a:rPr>
              <a:t>have implemented climate or green budget tagging since 2012, including </a:t>
            </a:r>
            <a:r>
              <a:rPr lang="en-US" sz="1600" b="1" dirty="0">
                <a:solidFill>
                  <a:schemeClr val="bg1"/>
                </a:solidFill>
              </a:rPr>
              <a:t>four </a:t>
            </a:r>
            <a:r>
              <a:rPr lang="en-US" sz="1600" dirty="0">
                <a:solidFill>
                  <a:schemeClr val="bg1"/>
                </a:solidFill>
              </a:rPr>
              <a:t>in Africa (Ethiopia, Ghana, Kenya and Uganda)</a:t>
            </a:r>
          </a:p>
          <a:p>
            <a:pPr algn="ctr"/>
            <a:r>
              <a:rPr lang="en-US" sz="1600" dirty="0">
                <a:solidFill>
                  <a:schemeClr val="bg1"/>
                </a:solidFill>
              </a:rPr>
              <a:t>(source: WB, 2021)</a:t>
            </a:r>
          </a:p>
        </p:txBody>
      </p:sp>
      <p:sp>
        <p:nvSpPr>
          <p:cNvPr id="3" name="Title 1">
            <a:extLst>
              <a:ext uri="{FF2B5EF4-FFF2-40B4-BE49-F238E27FC236}">
                <a16:creationId xmlns:a16="http://schemas.microsoft.com/office/drawing/2014/main" id="{130EBEE1-439A-030D-573E-F9DAFA1A5BE7}"/>
              </a:ext>
            </a:extLst>
          </p:cNvPr>
          <p:cNvSpPr txBox="1">
            <a:spLocks/>
          </p:cNvSpPr>
          <p:nvPr/>
        </p:nvSpPr>
        <p:spPr>
          <a:xfrm>
            <a:off x="305363" y="90947"/>
            <a:ext cx="9715500" cy="97848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en-CA" dirty="0"/>
              <a:t>Why Does Green PFM Matter?</a:t>
            </a:r>
          </a:p>
        </p:txBody>
      </p:sp>
      <p:cxnSp>
        <p:nvCxnSpPr>
          <p:cNvPr id="10" name="Straight Connector 9">
            <a:extLst>
              <a:ext uri="{FF2B5EF4-FFF2-40B4-BE49-F238E27FC236}">
                <a16:creationId xmlns:a16="http://schemas.microsoft.com/office/drawing/2014/main" id="{2723F872-6949-E918-4B25-3A3CBBF9AF08}"/>
              </a:ext>
            </a:extLst>
          </p:cNvPr>
          <p:cNvCxnSpPr>
            <a:cxnSpLocks/>
          </p:cNvCxnSpPr>
          <p:nvPr/>
        </p:nvCxnSpPr>
        <p:spPr>
          <a:xfrm>
            <a:off x="6206888" y="1314823"/>
            <a:ext cx="0" cy="44254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descr="A logo with a globe and arrows&#10;&#10;Description automatically generated">
            <a:extLst>
              <a:ext uri="{FF2B5EF4-FFF2-40B4-BE49-F238E27FC236}">
                <a16:creationId xmlns:a16="http://schemas.microsoft.com/office/drawing/2014/main" id="{02DE6F70-DAF0-456D-1B4E-0AE3CCC05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405" y="956515"/>
            <a:ext cx="1618330" cy="809165"/>
          </a:xfrm>
          <a:prstGeom prst="rect">
            <a:avLst/>
          </a:prstGeom>
        </p:spPr>
      </p:pic>
      <p:pic>
        <p:nvPicPr>
          <p:cNvPr id="14" name="Picture 13">
            <a:extLst>
              <a:ext uri="{FF2B5EF4-FFF2-40B4-BE49-F238E27FC236}">
                <a16:creationId xmlns:a16="http://schemas.microsoft.com/office/drawing/2014/main" id="{39FB69DD-869B-3965-C55A-0941C2BF2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046" y="4828557"/>
            <a:ext cx="1336689" cy="668345"/>
          </a:xfrm>
          <a:prstGeom prst="rect">
            <a:avLst/>
          </a:prstGeom>
        </p:spPr>
      </p:pic>
      <p:pic>
        <p:nvPicPr>
          <p:cNvPr id="16" name="Picture 15" descr="A blue and white logo&#10;&#10;Description automatically generated">
            <a:extLst>
              <a:ext uri="{FF2B5EF4-FFF2-40B4-BE49-F238E27FC236}">
                <a16:creationId xmlns:a16="http://schemas.microsoft.com/office/drawing/2014/main" id="{16F32E89-A6CF-27C8-E0FD-4D7B1C825F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1683" y="2877020"/>
            <a:ext cx="1808052" cy="1015895"/>
          </a:xfrm>
          <a:prstGeom prst="rect">
            <a:avLst/>
          </a:prstGeom>
        </p:spPr>
      </p:pic>
    </p:spTree>
    <p:extLst>
      <p:ext uri="{BB962C8B-B14F-4D97-AF65-F5344CB8AC3E}">
        <p14:creationId xmlns:p14="http://schemas.microsoft.com/office/powerpoint/2010/main" val="1649075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3B7D-BAB1-408C-A2B4-889E57776F34}"/>
              </a:ext>
            </a:extLst>
          </p:cNvPr>
          <p:cNvSpPr>
            <a:spLocks noGrp="1"/>
          </p:cNvSpPr>
          <p:nvPr>
            <p:ph type="title"/>
          </p:nvPr>
        </p:nvSpPr>
        <p:spPr>
          <a:xfrm>
            <a:off x="67802" y="-19041"/>
            <a:ext cx="11822531" cy="978486"/>
          </a:xfrm>
        </p:spPr>
        <p:txBody>
          <a:bodyPr>
            <a:normAutofit/>
          </a:bodyPr>
          <a:lstStyle/>
          <a:p>
            <a:r>
              <a:rPr lang="en-US" sz="2600" dirty="0"/>
              <a:t>Green PFM at the heart of the International Cooperation Agenda </a:t>
            </a:r>
          </a:p>
        </p:txBody>
      </p:sp>
      <p:grpSp>
        <p:nvGrpSpPr>
          <p:cNvPr id="23" name="Group 22">
            <a:extLst>
              <a:ext uri="{FF2B5EF4-FFF2-40B4-BE49-F238E27FC236}">
                <a16:creationId xmlns:a16="http://schemas.microsoft.com/office/drawing/2014/main" id="{B35781CA-38D8-4FA2-B7B5-90E02E452021}"/>
              </a:ext>
            </a:extLst>
          </p:cNvPr>
          <p:cNvGrpSpPr/>
          <p:nvPr/>
        </p:nvGrpSpPr>
        <p:grpSpPr>
          <a:xfrm>
            <a:off x="1765030" y="1340924"/>
            <a:ext cx="4091233" cy="1986489"/>
            <a:chOff x="6276522" y="1518095"/>
            <a:chExt cx="3038820" cy="1986489"/>
          </a:xfrm>
          <a:noFill/>
        </p:grpSpPr>
        <p:sp>
          <p:nvSpPr>
            <p:cNvPr id="25" name="Rectangle 24">
              <a:extLst>
                <a:ext uri="{FF2B5EF4-FFF2-40B4-BE49-F238E27FC236}">
                  <a16:creationId xmlns:a16="http://schemas.microsoft.com/office/drawing/2014/main" id="{405C6F68-B108-40A7-ACB5-4BE63AA644DC}"/>
                </a:ext>
              </a:extLst>
            </p:cNvPr>
            <p:cNvSpPr/>
            <p:nvPr/>
          </p:nvSpPr>
          <p:spPr>
            <a:xfrm>
              <a:off x="6276522" y="1518095"/>
              <a:ext cx="3028530" cy="19519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9" name="Picture 8">
              <a:extLst>
                <a:ext uri="{FF2B5EF4-FFF2-40B4-BE49-F238E27FC236}">
                  <a16:creationId xmlns:a16="http://schemas.microsoft.com/office/drawing/2014/main" id="{B83D4A7D-6D6B-4C90-95B1-E5A3DB8AF468}"/>
                </a:ext>
              </a:extLst>
            </p:cNvPr>
            <p:cNvPicPr>
              <a:picLocks noChangeAspect="1"/>
            </p:cNvPicPr>
            <p:nvPr/>
          </p:nvPicPr>
          <p:blipFill>
            <a:blip r:embed="rId3"/>
            <a:stretch>
              <a:fillRect/>
            </a:stretch>
          </p:blipFill>
          <p:spPr>
            <a:xfrm>
              <a:off x="6327371" y="1578704"/>
              <a:ext cx="2224297" cy="481297"/>
            </a:xfrm>
            <a:prstGeom prst="rect">
              <a:avLst/>
            </a:prstGeom>
            <a:grpFill/>
          </p:spPr>
        </p:pic>
        <p:sp>
          <p:nvSpPr>
            <p:cNvPr id="15" name="TextBox 14">
              <a:extLst>
                <a:ext uri="{FF2B5EF4-FFF2-40B4-BE49-F238E27FC236}">
                  <a16:creationId xmlns:a16="http://schemas.microsoft.com/office/drawing/2014/main" id="{9DCE2D9F-6B49-44B8-89BB-62AADC2CF76F}"/>
                </a:ext>
              </a:extLst>
            </p:cNvPr>
            <p:cNvSpPr txBox="1"/>
            <p:nvPr/>
          </p:nvSpPr>
          <p:spPr>
            <a:xfrm>
              <a:off x="6286812" y="2181145"/>
              <a:ext cx="3028530" cy="1323439"/>
            </a:xfrm>
            <a:prstGeom prst="rect">
              <a:avLst/>
            </a:prstGeom>
            <a:grpFill/>
          </p:spPr>
          <p:txBody>
            <a:bodyPr wrap="square" rtlCol="0">
              <a:spAutoFit/>
            </a:bodyPr>
            <a:lstStyle/>
            <a:p>
              <a:r>
                <a:rPr lang="en-US" sz="1600" b="1" dirty="0"/>
                <a:t>Policy Note on Moving Toward Climate Budgeting</a:t>
              </a:r>
            </a:p>
            <a:p>
              <a:r>
                <a:rPr lang="en-US" sz="1600" dirty="0"/>
                <a:t>First tentative blueprint for the integration of green budgeting principles in the PFM cycle</a:t>
              </a:r>
            </a:p>
          </p:txBody>
        </p:sp>
      </p:grpSp>
      <p:grpSp>
        <p:nvGrpSpPr>
          <p:cNvPr id="18" name="Group 17">
            <a:extLst>
              <a:ext uri="{FF2B5EF4-FFF2-40B4-BE49-F238E27FC236}">
                <a16:creationId xmlns:a16="http://schemas.microsoft.com/office/drawing/2014/main" id="{F67C1ADE-A8E0-4D17-8CC0-46CDFCDA8668}"/>
              </a:ext>
            </a:extLst>
          </p:cNvPr>
          <p:cNvGrpSpPr/>
          <p:nvPr/>
        </p:nvGrpSpPr>
        <p:grpSpPr>
          <a:xfrm>
            <a:off x="266881" y="4967167"/>
            <a:ext cx="3383243" cy="1631981"/>
            <a:chOff x="2520604" y="1585622"/>
            <a:chExt cx="3383243" cy="1631981"/>
          </a:xfrm>
        </p:grpSpPr>
        <p:sp>
          <p:nvSpPr>
            <p:cNvPr id="17" name="Rectangle 16">
              <a:extLst>
                <a:ext uri="{FF2B5EF4-FFF2-40B4-BE49-F238E27FC236}">
                  <a16:creationId xmlns:a16="http://schemas.microsoft.com/office/drawing/2014/main" id="{3DBD82A2-1727-49BF-B9B6-C2BB0D7BE732}"/>
                </a:ext>
              </a:extLst>
            </p:cNvPr>
            <p:cNvSpPr/>
            <p:nvPr/>
          </p:nvSpPr>
          <p:spPr>
            <a:xfrm>
              <a:off x="2520604" y="1585622"/>
              <a:ext cx="3383243" cy="16319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1" name="Picture 10">
              <a:extLst>
                <a:ext uri="{FF2B5EF4-FFF2-40B4-BE49-F238E27FC236}">
                  <a16:creationId xmlns:a16="http://schemas.microsoft.com/office/drawing/2014/main" id="{213A73A8-D51E-4D76-A70A-5E719996D119}"/>
                </a:ext>
              </a:extLst>
            </p:cNvPr>
            <p:cNvPicPr>
              <a:picLocks noChangeAspect="1"/>
            </p:cNvPicPr>
            <p:nvPr/>
          </p:nvPicPr>
          <p:blipFill>
            <a:blip r:embed="rId4"/>
            <a:stretch>
              <a:fillRect/>
            </a:stretch>
          </p:blipFill>
          <p:spPr>
            <a:xfrm>
              <a:off x="2573821" y="1888882"/>
              <a:ext cx="549227" cy="1044172"/>
            </a:xfrm>
            <a:prstGeom prst="rect">
              <a:avLst/>
            </a:prstGeom>
          </p:spPr>
        </p:pic>
        <p:sp>
          <p:nvSpPr>
            <p:cNvPr id="16" name="TextBox 15">
              <a:extLst>
                <a:ext uri="{FF2B5EF4-FFF2-40B4-BE49-F238E27FC236}">
                  <a16:creationId xmlns:a16="http://schemas.microsoft.com/office/drawing/2014/main" id="{A01BFD7D-7A40-4CD7-85AA-452D31D6DAAB}"/>
                </a:ext>
              </a:extLst>
            </p:cNvPr>
            <p:cNvSpPr txBox="1"/>
            <p:nvPr/>
          </p:nvSpPr>
          <p:spPr>
            <a:xfrm>
              <a:off x="3069831" y="1647943"/>
              <a:ext cx="2834016" cy="1569660"/>
            </a:xfrm>
            <a:prstGeom prst="rect">
              <a:avLst/>
            </a:prstGeom>
            <a:noFill/>
          </p:spPr>
          <p:txBody>
            <a:bodyPr wrap="square" rtlCol="0">
              <a:spAutoFit/>
            </a:bodyPr>
            <a:lstStyle/>
            <a:p>
              <a:r>
                <a:rPr lang="en-US" sz="1600" b="1" dirty="0"/>
                <a:t>Capacity Development</a:t>
              </a:r>
            </a:p>
            <a:p>
              <a:r>
                <a:rPr lang="en-US" sz="1600" dirty="0"/>
                <a:t>Decade-long experience in supporting some low-income or emerging countries in the implementation of climate budgeting</a:t>
              </a:r>
              <a:endParaRPr lang="fr-CA" sz="1600" dirty="0"/>
            </a:p>
          </p:txBody>
        </p:sp>
      </p:grpSp>
      <p:grpSp>
        <p:nvGrpSpPr>
          <p:cNvPr id="26" name="Group 25">
            <a:extLst>
              <a:ext uri="{FF2B5EF4-FFF2-40B4-BE49-F238E27FC236}">
                <a16:creationId xmlns:a16="http://schemas.microsoft.com/office/drawing/2014/main" id="{C6085176-6808-4CF2-9740-0A3B3984DCE1}"/>
              </a:ext>
            </a:extLst>
          </p:cNvPr>
          <p:cNvGrpSpPr/>
          <p:nvPr/>
        </p:nvGrpSpPr>
        <p:grpSpPr>
          <a:xfrm>
            <a:off x="420710" y="3661954"/>
            <a:ext cx="11579612" cy="525354"/>
            <a:chOff x="420711" y="3661954"/>
            <a:chExt cx="9720705" cy="525354"/>
          </a:xfrm>
        </p:grpSpPr>
        <p:sp>
          <p:nvSpPr>
            <p:cNvPr id="5" name="Arrow: Right 4">
              <a:extLst>
                <a:ext uri="{FF2B5EF4-FFF2-40B4-BE49-F238E27FC236}">
                  <a16:creationId xmlns:a16="http://schemas.microsoft.com/office/drawing/2014/main" id="{1367003D-E4E7-4AB0-9954-2E818416E805}"/>
                </a:ext>
              </a:extLst>
            </p:cNvPr>
            <p:cNvSpPr/>
            <p:nvPr/>
          </p:nvSpPr>
          <p:spPr>
            <a:xfrm>
              <a:off x="420711" y="3661954"/>
              <a:ext cx="9720705" cy="525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4E955B5-9033-4D4E-8FFC-5FE9CCABCA54}"/>
                </a:ext>
              </a:extLst>
            </p:cNvPr>
            <p:cNvSpPr txBox="1"/>
            <p:nvPr/>
          </p:nvSpPr>
          <p:spPr>
            <a:xfrm>
              <a:off x="6109681" y="3745605"/>
              <a:ext cx="697627" cy="369332"/>
            </a:xfrm>
            <a:prstGeom prst="rect">
              <a:avLst/>
            </a:prstGeom>
            <a:noFill/>
          </p:spPr>
          <p:txBody>
            <a:bodyPr wrap="none" rtlCol="0">
              <a:spAutoFit/>
            </a:bodyPr>
            <a:lstStyle/>
            <a:p>
              <a:r>
                <a:rPr lang="fr-CA" b="1" dirty="0">
                  <a:solidFill>
                    <a:schemeClr val="bg1"/>
                  </a:solidFill>
                </a:rPr>
                <a:t>2019</a:t>
              </a:r>
              <a:endParaRPr lang="en-US" b="1" dirty="0">
                <a:solidFill>
                  <a:schemeClr val="bg1"/>
                </a:solidFill>
              </a:endParaRPr>
            </a:p>
          </p:txBody>
        </p:sp>
        <p:sp>
          <p:nvSpPr>
            <p:cNvPr id="20" name="TextBox 19">
              <a:extLst>
                <a:ext uri="{FF2B5EF4-FFF2-40B4-BE49-F238E27FC236}">
                  <a16:creationId xmlns:a16="http://schemas.microsoft.com/office/drawing/2014/main" id="{7B2EDBA9-9119-4AAF-8EAC-C98B1EE20E83}"/>
                </a:ext>
              </a:extLst>
            </p:cNvPr>
            <p:cNvSpPr txBox="1"/>
            <p:nvPr/>
          </p:nvSpPr>
          <p:spPr>
            <a:xfrm>
              <a:off x="4668804" y="3714451"/>
              <a:ext cx="697627" cy="369332"/>
            </a:xfrm>
            <a:prstGeom prst="rect">
              <a:avLst/>
            </a:prstGeom>
            <a:noFill/>
          </p:spPr>
          <p:txBody>
            <a:bodyPr wrap="none" rtlCol="0">
              <a:spAutoFit/>
            </a:bodyPr>
            <a:lstStyle/>
            <a:p>
              <a:r>
                <a:rPr lang="fr-CA" b="1" dirty="0">
                  <a:solidFill>
                    <a:schemeClr val="bg1"/>
                  </a:solidFill>
                </a:rPr>
                <a:t>2017</a:t>
              </a:r>
              <a:endParaRPr lang="en-US" b="1" dirty="0">
                <a:solidFill>
                  <a:schemeClr val="bg1"/>
                </a:solidFill>
              </a:endParaRPr>
            </a:p>
          </p:txBody>
        </p:sp>
        <p:sp>
          <p:nvSpPr>
            <p:cNvPr id="21" name="TextBox 20">
              <a:extLst>
                <a:ext uri="{FF2B5EF4-FFF2-40B4-BE49-F238E27FC236}">
                  <a16:creationId xmlns:a16="http://schemas.microsoft.com/office/drawing/2014/main" id="{9D484B12-9057-4C42-B480-06FAA7E74BD7}"/>
                </a:ext>
              </a:extLst>
            </p:cNvPr>
            <p:cNvSpPr txBox="1"/>
            <p:nvPr/>
          </p:nvSpPr>
          <p:spPr>
            <a:xfrm>
              <a:off x="2879113" y="3738493"/>
              <a:ext cx="697627" cy="369332"/>
            </a:xfrm>
            <a:prstGeom prst="rect">
              <a:avLst/>
            </a:prstGeom>
            <a:noFill/>
          </p:spPr>
          <p:txBody>
            <a:bodyPr wrap="none" rtlCol="0">
              <a:spAutoFit/>
            </a:bodyPr>
            <a:lstStyle/>
            <a:p>
              <a:r>
                <a:rPr lang="fr-CA" b="1" dirty="0">
                  <a:solidFill>
                    <a:schemeClr val="bg1"/>
                  </a:solidFill>
                </a:rPr>
                <a:t>2014</a:t>
              </a:r>
              <a:endParaRPr lang="en-US" b="1" dirty="0">
                <a:solidFill>
                  <a:schemeClr val="bg1"/>
                </a:solidFill>
              </a:endParaRPr>
            </a:p>
          </p:txBody>
        </p:sp>
      </p:grpSp>
      <p:grpSp>
        <p:nvGrpSpPr>
          <p:cNvPr id="24" name="Group 23">
            <a:extLst>
              <a:ext uri="{FF2B5EF4-FFF2-40B4-BE49-F238E27FC236}">
                <a16:creationId xmlns:a16="http://schemas.microsoft.com/office/drawing/2014/main" id="{9E553531-28BD-47F1-89A7-9AA092B46A88}"/>
              </a:ext>
            </a:extLst>
          </p:cNvPr>
          <p:cNvGrpSpPr/>
          <p:nvPr/>
        </p:nvGrpSpPr>
        <p:grpSpPr>
          <a:xfrm>
            <a:off x="3829422" y="4508555"/>
            <a:ext cx="3979893" cy="2104611"/>
            <a:chOff x="5760244" y="4207082"/>
            <a:chExt cx="3038820" cy="2478932"/>
          </a:xfrm>
          <a:noFill/>
        </p:grpSpPr>
        <p:grpSp>
          <p:nvGrpSpPr>
            <p:cNvPr id="27" name="Group 26">
              <a:extLst>
                <a:ext uri="{FF2B5EF4-FFF2-40B4-BE49-F238E27FC236}">
                  <a16:creationId xmlns:a16="http://schemas.microsoft.com/office/drawing/2014/main" id="{E8FEF0AB-70EB-4B20-86B0-723C17E45328}"/>
                </a:ext>
              </a:extLst>
            </p:cNvPr>
            <p:cNvGrpSpPr/>
            <p:nvPr/>
          </p:nvGrpSpPr>
          <p:grpSpPr>
            <a:xfrm>
              <a:off x="5760244" y="4207082"/>
              <a:ext cx="3038820" cy="2478932"/>
              <a:chOff x="6276522" y="1518095"/>
              <a:chExt cx="3038820" cy="2478932"/>
            </a:xfrm>
            <a:grpFill/>
          </p:grpSpPr>
          <p:sp>
            <p:nvSpPr>
              <p:cNvPr id="28" name="Rectangle 27">
                <a:extLst>
                  <a:ext uri="{FF2B5EF4-FFF2-40B4-BE49-F238E27FC236}">
                    <a16:creationId xmlns:a16="http://schemas.microsoft.com/office/drawing/2014/main" id="{AC977099-38B3-4BB9-9451-C4F627D0CCAF}"/>
                  </a:ext>
                </a:extLst>
              </p:cNvPr>
              <p:cNvSpPr/>
              <p:nvPr/>
            </p:nvSpPr>
            <p:spPr>
              <a:xfrm>
                <a:off x="6276522" y="1518095"/>
                <a:ext cx="3028530" cy="24789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3CD8CFE4-2F99-43ED-865A-9B2911E4E008}"/>
                  </a:ext>
                </a:extLst>
              </p:cNvPr>
              <p:cNvSpPr txBox="1"/>
              <p:nvPr/>
            </p:nvSpPr>
            <p:spPr>
              <a:xfrm>
                <a:off x="6286812" y="2181145"/>
                <a:ext cx="3028530" cy="1815882"/>
              </a:xfrm>
              <a:prstGeom prst="rect">
                <a:avLst/>
              </a:prstGeom>
              <a:grpFill/>
            </p:spPr>
            <p:txBody>
              <a:bodyPr wrap="square" rtlCol="0">
                <a:spAutoFit/>
              </a:bodyPr>
              <a:lstStyle/>
              <a:p>
                <a:r>
                  <a:rPr lang="en-US" sz="1600" b="1" dirty="0"/>
                  <a:t>Paris Collaborative on Green Budgeting </a:t>
                </a:r>
              </a:p>
              <a:p>
                <a:r>
                  <a:rPr lang="en-US" sz="1600" dirty="0"/>
                  <a:t>Building blocks for green budgeting, inventory of successful country experiences (AEs), introductory guidance on green budget tagging</a:t>
                </a:r>
              </a:p>
            </p:txBody>
          </p:sp>
        </p:grpSp>
        <p:pic>
          <p:nvPicPr>
            <p:cNvPr id="31" name="Picture 30">
              <a:extLst>
                <a:ext uri="{FF2B5EF4-FFF2-40B4-BE49-F238E27FC236}">
                  <a16:creationId xmlns:a16="http://schemas.microsoft.com/office/drawing/2014/main" id="{A9455D82-3117-4BCE-B6A1-6E2E4677D4D4}"/>
                </a:ext>
              </a:extLst>
            </p:cNvPr>
            <p:cNvPicPr>
              <a:picLocks noChangeAspect="1"/>
            </p:cNvPicPr>
            <p:nvPr/>
          </p:nvPicPr>
          <p:blipFill>
            <a:blip r:embed="rId5"/>
            <a:stretch>
              <a:fillRect/>
            </a:stretch>
          </p:blipFill>
          <p:spPr>
            <a:xfrm>
              <a:off x="5770534" y="4255796"/>
              <a:ext cx="2055580" cy="573518"/>
            </a:xfrm>
            <a:prstGeom prst="rect">
              <a:avLst/>
            </a:prstGeom>
            <a:grpFill/>
          </p:spPr>
        </p:pic>
      </p:grpSp>
      <p:grpSp>
        <p:nvGrpSpPr>
          <p:cNvPr id="32" name="Group 31">
            <a:extLst>
              <a:ext uri="{FF2B5EF4-FFF2-40B4-BE49-F238E27FC236}">
                <a16:creationId xmlns:a16="http://schemas.microsoft.com/office/drawing/2014/main" id="{B766233F-7492-4BE3-B704-4CE4A9199B18}"/>
              </a:ext>
            </a:extLst>
          </p:cNvPr>
          <p:cNvGrpSpPr/>
          <p:nvPr/>
        </p:nvGrpSpPr>
        <p:grpSpPr>
          <a:xfrm>
            <a:off x="6208513" y="1340924"/>
            <a:ext cx="5116973" cy="2026418"/>
            <a:chOff x="6842550" y="4853968"/>
            <a:chExt cx="5116973" cy="2026418"/>
          </a:xfrm>
        </p:grpSpPr>
        <p:grpSp>
          <p:nvGrpSpPr>
            <p:cNvPr id="34" name="Group 33">
              <a:extLst>
                <a:ext uri="{FF2B5EF4-FFF2-40B4-BE49-F238E27FC236}">
                  <a16:creationId xmlns:a16="http://schemas.microsoft.com/office/drawing/2014/main" id="{F56B118F-05C6-4994-9333-16090E73D31C}"/>
                </a:ext>
              </a:extLst>
            </p:cNvPr>
            <p:cNvGrpSpPr/>
            <p:nvPr/>
          </p:nvGrpSpPr>
          <p:grpSpPr>
            <a:xfrm>
              <a:off x="6842550" y="4853968"/>
              <a:ext cx="5116973" cy="2026418"/>
              <a:chOff x="4188079" y="2021257"/>
              <a:chExt cx="5116973" cy="1738165"/>
            </a:xfrm>
          </p:grpSpPr>
          <p:sp>
            <p:nvSpPr>
              <p:cNvPr id="35" name="Rectangle 34">
                <a:extLst>
                  <a:ext uri="{FF2B5EF4-FFF2-40B4-BE49-F238E27FC236}">
                    <a16:creationId xmlns:a16="http://schemas.microsoft.com/office/drawing/2014/main" id="{2EC371DC-89D2-4D88-9DDD-9892B81B7429}"/>
                  </a:ext>
                </a:extLst>
              </p:cNvPr>
              <p:cNvSpPr/>
              <p:nvPr/>
            </p:nvSpPr>
            <p:spPr>
              <a:xfrm>
                <a:off x="4188079" y="2021257"/>
                <a:ext cx="5116973" cy="17381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TextBox 36">
                <a:extLst>
                  <a:ext uri="{FF2B5EF4-FFF2-40B4-BE49-F238E27FC236}">
                    <a16:creationId xmlns:a16="http://schemas.microsoft.com/office/drawing/2014/main" id="{1A6AE81F-72D0-4C22-BB2F-D8C488813811}"/>
                  </a:ext>
                </a:extLst>
              </p:cNvPr>
              <p:cNvSpPr txBox="1"/>
              <p:nvPr/>
            </p:nvSpPr>
            <p:spPr>
              <a:xfrm>
                <a:off x="4195046" y="2813751"/>
                <a:ext cx="5066087" cy="923986"/>
              </a:xfrm>
              <a:prstGeom prst="rect">
                <a:avLst/>
              </a:prstGeom>
              <a:noFill/>
            </p:spPr>
            <p:txBody>
              <a:bodyPr wrap="square" rtlCol="0">
                <a:spAutoFit/>
              </a:bodyPr>
              <a:lstStyle/>
              <a:p>
                <a:r>
                  <a:rPr lang="en-US" sz="1600" b="1" dirty="0"/>
                  <a:t>Helsinki Principle 4 – MAINSTREAM</a:t>
                </a:r>
              </a:p>
              <a:p>
                <a:r>
                  <a:rPr lang="en-US" sz="1600" dirty="0"/>
                  <a:t>Take climate change into account in macroeconomic policy, fiscal planning, budgeting, public investment management, and procurement practices</a:t>
                </a:r>
              </a:p>
            </p:txBody>
          </p:sp>
        </p:grpSp>
        <p:pic>
          <p:nvPicPr>
            <p:cNvPr id="1026" name="Picture 2">
              <a:extLst>
                <a:ext uri="{FF2B5EF4-FFF2-40B4-BE49-F238E27FC236}">
                  <a16:creationId xmlns:a16="http://schemas.microsoft.com/office/drawing/2014/main" id="{1AF04150-8DED-4C5A-AF44-5A809E32FD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6245" y="4869785"/>
              <a:ext cx="2520412" cy="756124"/>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Arrow: Down 32">
            <a:extLst>
              <a:ext uri="{FF2B5EF4-FFF2-40B4-BE49-F238E27FC236}">
                <a16:creationId xmlns:a16="http://schemas.microsoft.com/office/drawing/2014/main" id="{06D310EF-3F98-455B-8DB2-1EAB2B64E4EE}"/>
              </a:ext>
            </a:extLst>
          </p:cNvPr>
          <p:cNvSpPr/>
          <p:nvPr/>
        </p:nvSpPr>
        <p:spPr>
          <a:xfrm rot="10800000">
            <a:off x="1795456" y="4056105"/>
            <a:ext cx="319864" cy="9049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 name="Arrow: Down 39">
            <a:extLst>
              <a:ext uri="{FF2B5EF4-FFF2-40B4-BE49-F238E27FC236}">
                <a16:creationId xmlns:a16="http://schemas.microsoft.com/office/drawing/2014/main" id="{0FAD0AE6-7A99-4681-80C0-4A56CF76862C}"/>
              </a:ext>
            </a:extLst>
          </p:cNvPr>
          <p:cNvSpPr/>
          <p:nvPr/>
        </p:nvSpPr>
        <p:spPr>
          <a:xfrm>
            <a:off x="3475034" y="3292852"/>
            <a:ext cx="354388" cy="45600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 name="Arrow: Down 40">
            <a:extLst>
              <a:ext uri="{FF2B5EF4-FFF2-40B4-BE49-F238E27FC236}">
                <a16:creationId xmlns:a16="http://schemas.microsoft.com/office/drawing/2014/main" id="{299FD3B4-9172-46ED-A57C-567D4F2D0B1B}"/>
              </a:ext>
            </a:extLst>
          </p:cNvPr>
          <p:cNvSpPr/>
          <p:nvPr/>
        </p:nvSpPr>
        <p:spPr>
          <a:xfrm>
            <a:off x="7382767" y="3367342"/>
            <a:ext cx="277557" cy="40381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0F1B3855-982A-46FD-8F75-2CC51C983D81}"/>
              </a:ext>
            </a:extLst>
          </p:cNvPr>
          <p:cNvSpPr/>
          <p:nvPr/>
        </p:nvSpPr>
        <p:spPr>
          <a:xfrm rot="10800000">
            <a:off x="5693377" y="4076085"/>
            <a:ext cx="285691" cy="41845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048C2DD-7BEF-430F-A823-75D0620A1150}"/>
              </a:ext>
            </a:extLst>
          </p:cNvPr>
          <p:cNvGrpSpPr/>
          <p:nvPr/>
        </p:nvGrpSpPr>
        <p:grpSpPr>
          <a:xfrm>
            <a:off x="7861796" y="4277610"/>
            <a:ext cx="4330204" cy="2335556"/>
            <a:chOff x="7803970" y="4369862"/>
            <a:chExt cx="4388030" cy="2478932"/>
          </a:xfrm>
          <a:noFill/>
        </p:grpSpPr>
        <p:grpSp>
          <p:nvGrpSpPr>
            <p:cNvPr id="45" name="Group 44">
              <a:extLst>
                <a:ext uri="{FF2B5EF4-FFF2-40B4-BE49-F238E27FC236}">
                  <a16:creationId xmlns:a16="http://schemas.microsoft.com/office/drawing/2014/main" id="{80692EDE-34EE-447C-90A5-69B1494B8AAC}"/>
                </a:ext>
              </a:extLst>
            </p:cNvPr>
            <p:cNvGrpSpPr/>
            <p:nvPr/>
          </p:nvGrpSpPr>
          <p:grpSpPr>
            <a:xfrm>
              <a:off x="7803970" y="4369862"/>
              <a:ext cx="4388030" cy="2478932"/>
              <a:chOff x="4917022" y="2021257"/>
              <a:chExt cx="4388030" cy="2126310"/>
            </a:xfrm>
            <a:grpFill/>
          </p:grpSpPr>
          <p:sp>
            <p:nvSpPr>
              <p:cNvPr id="47" name="Rectangle 46">
                <a:extLst>
                  <a:ext uri="{FF2B5EF4-FFF2-40B4-BE49-F238E27FC236}">
                    <a16:creationId xmlns:a16="http://schemas.microsoft.com/office/drawing/2014/main" id="{A518D3AA-6C6D-4E70-BC2E-9EF2DF109D87}"/>
                  </a:ext>
                </a:extLst>
              </p:cNvPr>
              <p:cNvSpPr/>
              <p:nvPr/>
            </p:nvSpPr>
            <p:spPr>
              <a:xfrm>
                <a:off x="4917022" y="2021257"/>
                <a:ext cx="4388030" cy="21263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TextBox 47">
                <a:extLst>
                  <a:ext uri="{FF2B5EF4-FFF2-40B4-BE49-F238E27FC236}">
                    <a16:creationId xmlns:a16="http://schemas.microsoft.com/office/drawing/2014/main" id="{F5ED277F-EB3D-44FF-B085-F6A5A31D692D}"/>
                  </a:ext>
                </a:extLst>
              </p:cNvPr>
              <p:cNvSpPr txBox="1"/>
              <p:nvPr/>
            </p:nvSpPr>
            <p:spPr>
              <a:xfrm>
                <a:off x="5044685" y="2028268"/>
                <a:ext cx="3682966" cy="2101518"/>
              </a:xfrm>
              <a:prstGeom prst="rect">
                <a:avLst/>
              </a:prstGeom>
              <a:grpFill/>
            </p:spPr>
            <p:txBody>
              <a:bodyPr wrap="square" rtlCol="0">
                <a:spAutoFit/>
              </a:bodyPr>
              <a:lstStyle/>
              <a:p>
                <a:r>
                  <a:rPr lang="en-US" b="1" dirty="0">
                    <a:solidFill>
                      <a:schemeClr val="tx2"/>
                    </a:solidFill>
                  </a:rPr>
                  <a:t>What about the IMF?</a:t>
                </a:r>
              </a:p>
              <a:p>
                <a:r>
                  <a:rPr lang="en-US" b="1" dirty="0">
                    <a:solidFill>
                      <a:schemeClr val="tx2"/>
                    </a:solidFill>
                  </a:rPr>
                  <a:t> </a:t>
                </a:r>
              </a:p>
              <a:p>
                <a:pPr marL="285750" indent="-285750">
                  <a:buFontTx/>
                  <a:buChar char="-"/>
                </a:pPr>
                <a:r>
                  <a:rPr lang="en-US" dirty="0"/>
                  <a:t>Diagnostic - CMAP</a:t>
                </a:r>
              </a:p>
              <a:p>
                <a:pPr marL="285750" indent="-285750">
                  <a:buFontTx/>
                  <a:buChar char="-"/>
                </a:pPr>
                <a:r>
                  <a:rPr lang="en-US" dirty="0"/>
                  <a:t>Capacity Development  (Workshops, Training, online courses…)</a:t>
                </a:r>
              </a:p>
              <a:p>
                <a:pPr marL="285750" indent="-285750">
                  <a:buFontTx/>
                  <a:buChar char="-"/>
                </a:pPr>
                <a:r>
                  <a:rPr lang="en-US" b="1" dirty="0">
                    <a:solidFill>
                      <a:srgbClr val="00B050"/>
                    </a:solidFill>
                  </a:rPr>
                  <a:t>Green PFM </a:t>
                </a:r>
                <a:r>
                  <a:rPr lang="en-US" dirty="0"/>
                  <a:t>Framework</a:t>
                </a:r>
              </a:p>
              <a:p>
                <a:pPr marL="285750" indent="-285750">
                  <a:buFontTx/>
                  <a:buChar char="-"/>
                </a:pPr>
                <a:r>
                  <a:rPr lang="en-US" dirty="0"/>
                  <a:t>Climate-PIMA</a:t>
                </a:r>
              </a:p>
            </p:txBody>
          </p:sp>
        </p:grpSp>
        <p:pic>
          <p:nvPicPr>
            <p:cNvPr id="39" name="Picture 38">
              <a:extLst>
                <a:ext uri="{FF2B5EF4-FFF2-40B4-BE49-F238E27FC236}">
                  <a16:creationId xmlns:a16="http://schemas.microsoft.com/office/drawing/2014/main" id="{370C9BCD-3EBE-425E-8134-6D8B88360DAC}"/>
                </a:ext>
              </a:extLst>
            </p:cNvPr>
            <p:cNvPicPr>
              <a:picLocks noChangeAspect="1"/>
            </p:cNvPicPr>
            <p:nvPr/>
          </p:nvPicPr>
          <p:blipFill>
            <a:blip r:embed="rId7"/>
            <a:stretch>
              <a:fillRect/>
            </a:stretch>
          </p:blipFill>
          <p:spPr>
            <a:xfrm>
              <a:off x="11088230" y="4504056"/>
              <a:ext cx="988256" cy="925933"/>
            </a:xfrm>
            <a:prstGeom prst="rect">
              <a:avLst/>
            </a:prstGeom>
            <a:grpFill/>
          </p:spPr>
        </p:pic>
      </p:grpSp>
    </p:spTree>
    <p:extLst>
      <p:ext uri="{BB962C8B-B14F-4D97-AF65-F5344CB8AC3E}">
        <p14:creationId xmlns:p14="http://schemas.microsoft.com/office/powerpoint/2010/main" val="23089570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AEC83-9BF3-4E57-AEC2-BAFA58D04B69}"/>
              </a:ext>
            </a:extLst>
          </p:cNvPr>
          <p:cNvSpPr>
            <a:spLocks noGrp="1"/>
          </p:cNvSpPr>
          <p:nvPr>
            <p:ph type="title"/>
          </p:nvPr>
        </p:nvSpPr>
        <p:spPr>
          <a:xfrm>
            <a:off x="80342" y="86033"/>
            <a:ext cx="9715500" cy="978486"/>
          </a:xfrm>
        </p:spPr>
        <p:txBody>
          <a:bodyPr/>
          <a:lstStyle/>
          <a:p>
            <a:r>
              <a:rPr lang="en-CA" dirty="0"/>
              <a:t>Green PFM</a:t>
            </a:r>
            <a:br>
              <a:rPr lang="en-CA" dirty="0"/>
            </a:br>
            <a:r>
              <a:rPr lang="en-CA" dirty="0">
                <a:solidFill>
                  <a:schemeClr val="accent2"/>
                </a:solidFill>
              </a:rPr>
              <a:t>A Holistic Framework</a:t>
            </a:r>
          </a:p>
        </p:txBody>
      </p:sp>
      <p:sp>
        <p:nvSpPr>
          <p:cNvPr id="4" name="Text Placeholder 2">
            <a:extLst>
              <a:ext uri="{FF2B5EF4-FFF2-40B4-BE49-F238E27FC236}">
                <a16:creationId xmlns:a16="http://schemas.microsoft.com/office/drawing/2014/main" id="{679A5813-2320-4968-A421-AAFF66BB516C}"/>
              </a:ext>
            </a:extLst>
          </p:cNvPr>
          <p:cNvSpPr txBox="1">
            <a:spLocks/>
          </p:cNvSpPr>
          <p:nvPr/>
        </p:nvSpPr>
        <p:spPr>
          <a:xfrm>
            <a:off x="80342" y="1064519"/>
            <a:ext cx="6706957" cy="4860591"/>
          </a:xfrm>
          <a:prstGeom prst="rect">
            <a:avLst/>
          </a:prstGeom>
        </p:spPr>
        <p:txBody>
          <a:bodyPr vert="horz" lIns="0" tIns="137160" rIns="0" bIns="0" rtlCol="0">
            <a:normAutofit fontScale="92500" lnSpcReduction="10000"/>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solidFill>
                  <a:schemeClr val="tx2"/>
                </a:solidFill>
                <a:latin typeface="+mj-lt"/>
              </a:rPr>
              <a:t>An</a:t>
            </a:r>
            <a:r>
              <a:rPr lang="en-US" sz="2800" dirty="0">
                <a:latin typeface="+mj-lt"/>
              </a:rPr>
              <a:t> </a:t>
            </a:r>
            <a:r>
              <a:rPr lang="en-US" sz="2800" b="1" dirty="0">
                <a:solidFill>
                  <a:schemeClr val="accent1"/>
                </a:solidFill>
                <a:latin typeface="+mj-lt"/>
              </a:rPr>
              <a:t>identification</a:t>
            </a:r>
            <a:r>
              <a:rPr lang="en-US" sz="2800" dirty="0">
                <a:latin typeface="+mj-lt"/>
              </a:rPr>
              <a:t> </a:t>
            </a:r>
            <a:r>
              <a:rPr lang="en-US" sz="2800" dirty="0">
                <a:solidFill>
                  <a:schemeClr val="tx2"/>
                </a:solidFill>
                <a:latin typeface="+mj-lt"/>
              </a:rPr>
              <a:t>of </a:t>
            </a:r>
          </a:p>
          <a:p>
            <a:pPr marL="1374775" lvl="4" indent="-457200">
              <a:buFont typeface="Arial" panose="020B0604020202020204" pitchFamily="34" charset="0"/>
              <a:buChar char="•"/>
            </a:pPr>
            <a:r>
              <a:rPr lang="en-US" sz="2800" b="1" dirty="0">
                <a:solidFill>
                  <a:schemeClr val="tx2"/>
                </a:solidFill>
                <a:latin typeface="+mj-lt"/>
              </a:rPr>
              <a:t>entry points </a:t>
            </a:r>
            <a:r>
              <a:rPr lang="en-US" sz="2800" dirty="0">
                <a:solidFill>
                  <a:schemeClr val="tx2"/>
                </a:solidFill>
                <a:latin typeface="+mj-lt"/>
              </a:rPr>
              <a:t>of the climate change dimension </a:t>
            </a:r>
            <a:r>
              <a:rPr lang="en-US" sz="2800" b="1" dirty="0">
                <a:solidFill>
                  <a:schemeClr val="tx2"/>
                </a:solidFill>
                <a:latin typeface="+mj-lt"/>
              </a:rPr>
              <a:t>within the budget cycle</a:t>
            </a:r>
            <a:r>
              <a:rPr lang="en-US" sz="2800" dirty="0">
                <a:solidFill>
                  <a:schemeClr val="tx2"/>
                </a:solidFill>
                <a:latin typeface="+mj-lt"/>
              </a:rPr>
              <a:t>.</a:t>
            </a:r>
          </a:p>
          <a:p>
            <a:pPr marL="1374775" lvl="4" indent="-457200">
              <a:buFont typeface="Arial" panose="020B0604020202020204" pitchFamily="34" charset="0"/>
              <a:buChar char="•"/>
            </a:pPr>
            <a:r>
              <a:rPr lang="en-US" sz="2800" b="1" dirty="0">
                <a:solidFill>
                  <a:schemeClr val="tx2"/>
                </a:solidFill>
                <a:latin typeface="+mj-lt"/>
              </a:rPr>
              <a:t>interactions with PFM functions across and beyond the budget cycle</a:t>
            </a:r>
            <a:r>
              <a:rPr lang="en-US" sz="2800" dirty="0">
                <a:solidFill>
                  <a:schemeClr val="tx2"/>
                </a:solidFill>
                <a:latin typeface="+mj-lt"/>
              </a:rPr>
              <a:t>, i.e.,</a:t>
            </a:r>
            <a:r>
              <a:rPr lang="en-US" sz="2800" b="1" dirty="0">
                <a:solidFill>
                  <a:schemeClr val="tx2"/>
                </a:solidFill>
                <a:latin typeface="+mj-lt"/>
              </a:rPr>
              <a:t> </a:t>
            </a:r>
            <a:r>
              <a:rPr lang="en-US" sz="2800" dirty="0">
                <a:solidFill>
                  <a:schemeClr val="tx2"/>
                </a:solidFill>
                <a:latin typeface="+mj-lt"/>
              </a:rPr>
              <a:t>that touch upon every stage of the budget cycle (</a:t>
            </a:r>
            <a:r>
              <a:rPr lang="en-US" i="1" dirty="0">
                <a:solidFill>
                  <a:schemeClr val="tx2"/>
                </a:solidFill>
                <a:latin typeface="+mj-lt"/>
              </a:rPr>
              <a:t>e.g., Fiscal transparency</a:t>
            </a:r>
            <a:r>
              <a:rPr lang="en-US" sz="2800" dirty="0">
                <a:solidFill>
                  <a:schemeClr val="tx2"/>
                </a:solidFill>
                <a:latin typeface="+mj-lt"/>
              </a:rPr>
              <a:t>) and/or are only partly addressed in the budget cycle (</a:t>
            </a:r>
            <a:r>
              <a:rPr lang="en-US" i="1" dirty="0">
                <a:solidFill>
                  <a:schemeClr val="tx2"/>
                </a:solidFill>
                <a:latin typeface="+mj-lt"/>
              </a:rPr>
              <a:t>e.g., Coordination with SOEs and SNGs</a:t>
            </a:r>
            <a:r>
              <a:rPr lang="en-US" sz="2800" dirty="0">
                <a:solidFill>
                  <a:schemeClr val="tx2"/>
                </a:solidFill>
                <a:latin typeface="+mj-lt"/>
              </a:rPr>
              <a:t>). </a:t>
            </a:r>
          </a:p>
          <a:p>
            <a:pPr marL="457200" indent="-457200">
              <a:buFont typeface="Arial" panose="020B0604020202020204" pitchFamily="34" charset="0"/>
              <a:buChar char="•"/>
            </a:pPr>
            <a:r>
              <a:rPr lang="en-US" sz="2800" dirty="0">
                <a:solidFill>
                  <a:schemeClr val="tx2"/>
                </a:solidFill>
                <a:latin typeface="+mj-lt"/>
              </a:rPr>
              <a:t>An </a:t>
            </a:r>
            <a:r>
              <a:rPr lang="en-US" sz="2800" b="1" dirty="0">
                <a:solidFill>
                  <a:schemeClr val="tx2"/>
                </a:solidFill>
                <a:latin typeface="+mj-lt"/>
              </a:rPr>
              <a:t>adaptation</a:t>
            </a:r>
            <a:r>
              <a:rPr lang="en-US" sz="2800" dirty="0">
                <a:solidFill>
                  <a:schemeClr val="tx2"/>
                </a:solidFill>
                <a:latin typeface="+mj-lt"/>
              </a:rPr>
              <a:t> of existing PFM processes and tools, </a:t>
            </a:r>
            <a:r>
              <a:rPr lang="en-US" sz="2800" b="1" u="sng" dirty="0">
                <a:solidFill>
                  <a:schemeClr val="tx2"/>
                </a:solidFill>
                <a:latin typeface="+mj-lt"/>
              </a:rPr>
              <a:t>not</a:t>
            </a:r>
            <a:r>
              <a:rPr lang="en-US" sz="2800" dirty="0">
                <a:solidFill>
                  <a:schemeClr val="tx2"/>
                </a:solidFill>
                <a:latin typeface="+mj-lt"/>
              </a:rPr>
              <a:t> </a:t>
            </a:r>
            <a:r>
              <a:rPr lang="en-US" sz="2800" b="1" dirty="0">
                <a:solidFill>
                  <a:schemeClr val="tx2"/>
                </a:solidFill>
                <a:latin typeface="+mj-lt"/>
              </a:rPr>
              <a:t>a novel approach</a:t>
            </a:r>
            <a:r>
              <a:rPr lang="en-US" sz="2800" dirty="0">
                <a:solidFill>
                  <a:schemeClr val="tx2"/>
                </a:solidFill>
                <a:latin typeface="+mj-lt"/>
              </a:rPr>
              <a:t> to PFM</a:t>
            </a:r>
            <a:endParaRPr lang="en-US" sz="2800" i="1" dirty="0">
              <a:solidFill>
                <a:schemeClr val="tx2"/>
              </a:solidFill>
              <a:latin typeface="+mj-lt"/>
            </a:endParaRPr>
          </a:p>
          <a:p>
            <a:pPr marL="457200" indent="-457200">
              <a:buFont typeface="Arial" panose="020B0604020202020204" pitchFamily="34" charset="0"/>
              <a:buChar char="•"/>
            </a:pPr>
            <a:endParaRPr lang="en-US" sz="2800" dirty="0">
              <a:latin typeface="+mj-lt"/>
            </a:endParaRPr>
          </a:p>
          <a:p>
            <a:pPr marL="342900" indent="-342900">
              <a:buFont typeface="Arial" panose="020B0604020202020204" pitchFamily="34" charset="0"/>
              <a:buChar char="•"/>
            </a:pPr>
            <a:endParaRPr lang="en-US" sz="2400" dirty="0">
              <a:latin typeface="+mj-lt"/>
            </a:endParaRPr>
          </a:p>
        </p:txBody>
      </p:sp>
      <p:pic>
        <p:nvPicPr>
          <p:cNvPr id="3" name="Picture 2">
            <a:extLst>
              <a:ext uri="{FF2B5EF4-FFF2-40B4-BE49-F238E27FC236}">
                <a16:creationId xmlns:a16="http://schemas.microsoft.com/office/drawing/2014/main" id="{ADCEB62A-43C4-1233-AD90-357857799F91}"/>
              </a:ext>
            </a:extLst>
          </p:cNvPr>
          <p:cNvPicPr>
            <a:picLocks noChangeAspect="1"/>
          </p:cNvPicPr>
          <p:nvPr/>
        </p:nvPicPr>
        <p:blipFill>
          <a:blip r:embed="rId3"/>
          <a:stretch>
            <a:fillRect/>
          </a:stretch>
        </p:blipFill>
        <p:spPr>
          <a:xfrm>
            <a:off x="7041823" y="1064519"/>
            <a:ext cx="4984683" cy="4951403"/>
          </a:xfrm>
          <a:prstGeom prst="rect">
            <a:avLst/>
          </a:prstGeom>
        </p:spPr>
      </p:pic>
      <p:cxnSp>
        <p:nvCxnSpPr>
          <p:cNvPr id="5" name="Straight Connector 4">
            <a:extLst>
              <a:ext uri="{FF2B5EF4-FFF2-40B4-BE49-F238E27FC236}">
                <a16:creationId xmlns:a16="http://schemas.microsoft.com/office/drawing/2014/main" id="{573E168B-EC2D-4242-9B0E-276737D53A39}"/>
              </a:ext>
            </a:extLst>
          </p:cNvPr>
          <p:cNvCxnSpPr>
            <a:cxnSpLocks/>
          </p:cNvCxnSpPr>
          <p:nvPr/>
        </p:nvCxnSpPr>
        <p:spPr>
          <a:xfrm>
            <a:off x="7041823" y="1305397"/>
            <a:ext cx="0" cy="44254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503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3207A54-73F2-4826-9929-762F53EA6F42}"/>
              </a:ext>
            </a:extLst>
          </p:cNvPr>
          <p:cNvSpPr>
            <a:spLocks noGrp="1"/>
          </p:cNvSpPr>
          <p:nvPr>
            <p:ph type="title"/>
          </p:nvPr>
        </p:nvSpPr>
        <p:spPr>
          <a:xfrm>
            <a:off x="130348" y="88485"/>
            <a:ext cx="8422839" cy="978486"/>
          </a:xfrm>
        </p:spPr>
        <p:txBody>
          <a:bodyPr>
            <a:normAutofit/>
          </a:bodyPr>
          <a:lstStyle/>
          <a:p>
            <a:r>
              <a:rPr lang="en-CA" dirty="0"/>
              <a:t>Green PFM framework</a:t>
            </a:r>
            <a:br>
              <a:rPr lang="en-CA" dirty="0"/>
            </a:br>
            <a:r>
              <a:rPr lang="en-CA" dirty="0">
                <a:solidFill>
                  <a:schemeClr val="accent2"/>
                </a:solidFill>
              </a:rPr>
              <a:t>Strategic Planning and Fiscal Framework</a:t>
            </a:r>
          </a:p>
        </p:txBody>
      </p:sp>
      <p:sp>
        <p:nvSpPr>
          <p:cNvPr id="12" name="Partial Circle 11">
            <a:extLst>
              <a:ext uri="{FF2B5EF4-FFF2-40B4-BE49-F238E27FC236}">
                <a16:creationId xmlns:a16="http://schemas.microsoft.com/office/drawing/2014/main" id="{3984AADC-5D85-4DF3-AAFF-2A4DE240452A}"/>
              </a:ext>
            </a:extLst>
          </p:cNvPr>
          <p:cNvSpPr>
            <a:spLocks/>
          </p:cNvSpPr>
          <p:nvPr/>
        </p:nvSpPr>
        <p:spPr>
          <a:xfrm rot="5400000">
            <a:off x="6805245" y="1504045"/>
            <a:ext cx="4692604" cy="4693138"/>
          </a:xfrm>
          <a:prstGeom prst="pie">
            <a:avLst>
              <a:gd name="adj1" fmla="val 10774055"/>
              <a:gd name="adj2" fmla="val 16200000"/>
            </a:avLst>
          </a:prstGeom>
          <a:solidFill>
            <a:srgbClr val="B4F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7B1B620-5FC3-4701-B696-BEF8D4009A40}"/>
              </a:ext>
            </a:extLst>
          </p:cNvPr>
          <p:cNvSpPr>
            <a:spLocks noChangeAspect="1"/>
          </p:cNvSpPr>
          <p:nvPr/>
        </p:nvSpPr>
        <p:spPr>
          <a:xfrm>
            <a:off x="8553187" y="3253019"/>
            <a:ext cx="1196723" cy="119519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ircle: Hollow 9">
            <a:extLst>
              <a:ext uri="{FF2B5EF4-FFF2-40B4-BE49-F238E27FC236}">
                <a16:creationId xmlns:a16="http://schemas.microsoft.com/office/drawing/2014/main" id="{F6F6B54B-687B-4DA6-AAA6-01EF37223111}"/>
              </a:ext>
            </a:extLst>
          </p:cNvPr>
          <p:cNvSpPr>
            <a:spLocks noChangeAspect="1"/>
          </p:cNvSpPr>
          <p:nvPr/>
        </p:nvSpPr>
        <p:spPr>
          <a:xfrm>
            <a:off x="7769782" y="2467352"/>
            <a:ext cx="2763531" cy="2766525"/>
          </a:xfrm>
          <a:prstGeom prst="donut">
            <a:avLst>
              <a:gd name="adj" fmla="val 28256"/>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4BE96257-7E31-47E0-AF47-FD1B16DF9907}"/>
              </a:ext>
            </a:extLst>
          </p:cNvPr>
          <p:cNvSpPr>
            <a:spLocks noChangeAspect="1"/>
          </p:cNvSpPr>
          <p:nvPr/>
        </p:nvSpPr>
        <p:spPr>
          <a:xfrm>
            <a:off x="7763393" y="2467352"/>
            <a:ext cx="2776308" cy="2779315"/>
          </a:xfrm>
          <a:prstGeom prst="donut">
            <a:avLst>
              <a:gd name="adj" fmla="val 871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Graphic 1" descr="Magnifying glass">
            <a:extLst>
              <a:ext uri="{FF2B5EF4-FFF2-40B4-BE49-F238E27FC236}">
                <a16:creationId xmlns:a16="http://schemas.microsoft.com/office/drawing/2014/main" id="{883ABDD0-517B-49EE-81D3-4D91D79322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4421" y="1833139"/>
            <a:ext cx="697981" cy="787217"/>
          </a:xfrm>
          <a:prstGeom prst="rect">
            <a:avLst/>
          </a:prstGeom>
        </p:spPr>
      </p:pic>
      <p:sp>
        <p:nvSpPr>
          <p:cNvPr id="27" name="TextBox 26">
            <a:extLst>
              <a:ext uri="{FF2B5EF4-FFF2-40B4-BE49-F238E27FC236}">
                <a16:creationId xmlns:a16="http://schemas.microsoft.com/office/drawing/2014/main" id="{B284F8CD-79CD-4EF0-B81D-3137A38A1A9D}"/>
              </a:ext>
            </a:extLst>
          </p:cNvPr>
          <p:cNvSpPr txBox="1"/>
          <p:nvPr/>
        </p:nvSpPr>
        <p:spPr>
          <a:xfrm>
            <a:off x="8503473" y="3457334"/>
            <a:ext cx="1316386" cy="584775"/>
          </a:xfrm>
          <a:prstGeom prst="rect">
            <a:avLst/>
          </a:prstGeom>
          <a:noFill/>
        </p:spPr>
        <p:txBody>
          <a:bodyPr wrap="none" rtlCol="0">
            <a:spAutoFit/>
          </a:bodyPr>
          <a:lstStyle/>
          <a:p>
            <a:pPr algn="ctr"/>
            <a:r>
              <a:rPr lang="fr-CA" sz="1600" b="1" dirty="0">
                <a:solidFill>
                  <a:schemeClr val="bg1"/>
                </a:solidFill>
                <a:latin typeface="Arial Narrow" panose="020B0606020202030204" pitchFamily="34" charset="0"/>
              </a:rPr>
              <a:t>LEGAL</a:t>
            </a:r>
          </a:p>
          <a:p>
            <a:pPr algn="ctr"/>
            <a:r>
              <a:rPr lang="fr-CA" sz="1600" b="1" dirty="0">
                <a:solidFill>
                  <a:schemeClr val="bg1"/>
                </a:solidFill>
                <a:latin typeface="Arial Narrow" panose="020B0606020202030204" pitchFamily="34" charset="0"/>
              </a:rPr>
              <a:t>FRAMEWORK</a:t>
            </a:r>
          </a:p>
        </p:txBody>
      </p:sp>
      <p:sp>
        <p:nvSpPr>
          <p:cNvPr id="28" name="TextBox 27">
            <a:extLst>
              <a:ext uri="{FF2B5EF4-FFF2-40B4-BE49-F238E27FC236}">
                <a16:creationId xmlns:a16="http://schemas.microsoft.com/office/drawing/2014/main" id="{393EEE3D-EE36-4224-A0AE-EFDCC34ED27A}"/>
              </a:ext>
            </a:extLst>
          </p:cNvPr>
          <p:cNvSpPr txBox="1"/>
          <p:nvPr/>
        </p:nvSpPr>
        <p:spPr>
          <a:xfrm>
            <a:off x="8783035" y="2691717"/>
            <a:ext cx="809837" cy="584775"/>
          </a:xfrm>
          <a:prstGeom prst="rect">
            <a:avLst/>
          </a:prstGeom>
          <a:noFill/>
        </p:spPr>
        <p:txBody>
          <a:bodyPr wrap="none" rtlCol="0">
            <a:spAutoFit/>
          </a:bodyPr>
          <a:lstStyle/>
          <a:p>
            <a:pPr algn="ctr"/>
            <a:r>
              <a:rPr lang="fr-CA" sz="1600" b="1" dirty="0">
                <a:latin typeface="Arial Narrow" panose="020B0606020202030204" pitchFamily="34" charset="0"/>
              </a:rPr>
              <a:t>Budget </a:t>
            </a:r>
          </a:p>
          <a:p>
            <a:pPr algn="ctr"/>
            <a:r>
              <a:rPr lang="fr-CA" sz="1600" b="1" dirty="0">
                <a:latin typeface="Arial Narrow" panose="020B0606020202030204" pitchFamily="34" charset="0"/>
              </a:rPr>
              <a:t>Cycle</a:t>
            </a:r>
          </a:p>
        </p:txBody>
      </p:sp>
      <p:sp>
        <p:nvSpPr>
          <p:cNvPr id="29" name="Arrow: Curved Down 28">
            <a:extLst>
              <a:ext uri="{FF2B5EF4-FFF2-40B4-BE49-F238E27FC236}">
                <a16:creationId xmlns:a16="http://schemas.microsoft.com/office/drawing/2014/main" id="{67F01D83-1F04-4F00-8659-4065C2776A52}"/>
              </a:ext>
            </a:extLst>
          </p:cNvPr>
          <p:cNvSpPr/>
          <p:nvPr/>
        </p:nvSpPr>
        <p:spPr>
          <a:xfrm>
            <a:off x="8592300" y="2981598"/>
            <a:ext cx="1191309" cy="351169"/>
          </a:xfrm>
          <a:prstGeom prst="curved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560E5308-5C1F-4A4A-BDA7-8E08ED3AD2C4}"/>
              </a:ext>
            </a:extLst>
          </p:cNvPr>
          <p:cNvSpPr txBox="1"/>
          <p:nvPr/>
        </p:nvSpPr>
        <p:spPr>
          <a:xfrm>
            <a:off x="8684609" y="2431503"/>
            <a:ext cx="976549" cy="338554"/>
          </a:xfrm>
          <a:prstGeom prst="rect">
            <a:avLst/>
          </a:prstGeom>
          <a:noFill/>
        </p:spPr>
        <p:txBody>
          <a:bodyPr wrap="none" rtlCol="0">
            <a:spAutoFit/>
          </a:bodyPr>
          <a:lstStyle/>
          <a:p>
            <a:pPr algn="ctr"/>
            <a:r>
              <a:rPr lang="fr-CA" sz="1600" b="1" dirty="0">
                <a:latin typeface="Arial Narrow" panose="020B0606020202030204" pitchFamily="34" charset="0"/>
              </a:rPr>
              <a:t>PIM Cycle</a:t>
            </a:r>
          </a:p>
        </p:txBody>
      </p:sp>
      <p:sp>
        <p:nvSpPr>
          <p:cNvPr id="31" name="TextBox 30">
            <a:extLst>
              <a:ext uri="{FF2B5EF4-FFF2-40B4-BE49-F238E27FC236}">
                <a16:creationId xmlns:a16="http://schemas.microsoft.com/office/drawing/2014/main" id="{6ECA44C7-C3E8-4C99-ADA7-64C8AEFEC517}"/>
              </a:ext>
            </a:extLst>
          </p:cNvPr>
          <p:cNvSpPr txBox="1"/>
          <p:nvPr/>
        </p:nvSpPr>
        <p:spPr>
          <a:xfrm>
            <a:off x="10054211" y="2543096"/>
            <a:ext cx="1592872" cy="954107"/>
          </a:xfrm>
          <a:prstGeom prst="rect">
            <a:avLst/>
          </a:prstGeom>
          <a:noFill/>
        </p:spPr>
        <p:txBody>
          <a:bodyPr wrap="square" rtlCol="0">
            <a:spAutoFit/>
          </a:bodyPr>
          <a:lstStyle/>
          <a:p>
            <a:pPr algn="ctr"/>
            <a:r>
              <a:rPr lang="fr-CA" sz="1400" b="1" dirty="0">
                <a:latin typeface="Arial Narrow" panose="020B0606020202030204" pitchFamily="34" charset="0"/>
              </a:rPr>
              <a:t>Strategic </a:t>
            </a:r>
          </a:p>
          <a:p>
            <a:pPr algn="ctr"/>
            <a:r>
              <a:rPr lang="fr-CA" sz="1400" b="1" dirty="0">
                <a:latin typeface="Arial Narrow" panose="020B0606020202030204" pitchFamily="34" charset="0"/>
              </a:rPr>
              <a:t>Planning</a:t>
            </a:r>
          </a:p>
          <a:p>
            <a:pPr algn="ctr"/>
            <a:r>
              <a:rPr lang="fr-CA" sz="1400" b="1" dirty="0">
                <a:latin typeface="Arial Narrow" panose="020B0606020202030204" pitchFamily="34" charset="0"/>
              </a:rPr>
              <a:t>And Fiscal Framework</a:t>
            </a:r>
          </a:p>
        </p:txBody>
      </p:sp>
      <p:pic>
        <p:nvPicPr>
          <p:cNvPr id="38" name="Graphic 37" descr="Scales of justice">
            <a:extLst>
              <a:ext uri="{FF2B5EF4-FFF2-40B4-BE49-F238E27FC236}">
                <a16:creationId xmlns:a16="http://schemas.microsoft.com/office/drawing/2014/main" id="{48160137-972A-413E-81A2-A8324DADDF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23145" y="3963062"/>
            <a:ext cx="492283" cy="492283"/>
          </a:xfrm>
          <a:prstGeom prst="rect">
            <a:avLst/>
          </a:prstGeom>
        </p:spPr>
      </p:pic>
      <p:pic>
        <p:nvPicPr>
          <p:cNvPr id="40" name="Graphic 1" descr="Magnifying glass">
            <a:extLst>
              <a:ext uri="{FF2B5EF4-FFF2-40B4-BE49-F238E27FC236}">
                <a16:creationId xmlns:a16="http://schemas.microsoft.com/office/drawing/2014/main" id="{85386976-BA52-4AC3-AB58-771ADA06C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604" y="1597664"/>
            <a:ext cx="697981" cy="787217"/>
          </a:xfrm>
          <a:prstGeom prst="rect">
            <a:avLst/>
          </a:prstGeom>
        </p:spPr>
      </p:pic>
      <p:sp>
        <p:nvSpPr>
          <p:cNvPr id="44" name="Rectangle 43">
            <a:extLst>
              <a:ext uri="{FF2B5EF4-FFF2-40B4-BE49-F238E27FC236}">
                <a16:creationId xmlns:a16="http://schemas.microsoft.com/office/drawing/2014/main" id="{2AF47C5D-319E-4949-9EC7-07AAA575FC37}"/>
              </a:ext>
            </a:extLst>
          </p:cNvPr>
          <p:cNvSpPr/>
          <p:nvPr/>
        </p:nvSpPr>
        <p:spPr>
          <a:xfrm>
            <a:off x="1081320" y="1381128"/>
            <a:ext cx="3841018" cy="1078702"/>
          </a:xfrm>
          <a:prstGeom prst="rect">
            <a:avLst/>
          </a:prstGeom>
          <a:solidFill>
            <a:srgbClr val="B4F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Climate objectives / targets</a:t>
            </a:r>
          </a:p>
          <a:p>
            <a:pPr marL="342900" indent="-342900">
              <a:buFont typeface="Wingdings" panose="05000000000000000000" pitchFamily="2" charset="2"/>
              <a:buChar char="v"/>
            </a:pPr>
            <a:r>
              <a:rPr lang="en-US" sz="1600" dirty="0">
                <a:solidFill>
                  <a:schemeClr val="tx1"/>
                </a:solidFill>
              </a:rPr>
              <a:t>Climate-responsive macro-fiscal framework</a:t>
            </a:r>
          </a:p>
          <a:p>
            <a:pPr marL="342900" indent="-342900">
              <a:buFont typeface="Wingdings" panose="05000000000000000000" pitchFamily="2" charset="2"/>
              <a:buChar char="v"/>
            </a:pPr>
            <a:r>
              <a:rPr lang="en-US" sz="1600" dirty="0">
                <a:solidFill>
                  <a:schemeClr val="tx1"/>
                </a:solidFill>
              </a:rPr>
              <a:t>LT sustainability analysis</a:t>
            </a:r>
          </a:p>
        </p:txBody>
      </p:sp>
      <p:sp>
        <p:nvSpPr>
          <p:cNvPr id="4" name="Arrow: Bent-Up 3">
            <a:extLst>
              <a:ext uri="{FF2B5EF4-FFF2-40B4-BE49-F238E27FC236}">
                <a16:creationId xmlns:a16="http://schemas.microsoft.com/office/drawing/2014/main" id="{1EEE8D9D-3323-43C9-9FA1-9095693FBD7F}"/>
              </a:ext>
            </a:extLst>
          </p:cNvPr>
          <p:cNvSpPr/>
          <p:nvPr/>
        </p:nvSpPr>
        <p:spPr>
          <a:xfrm rot="10800000" flipH="1">
            <a:off x="3986428" y="1504312"/>
            <a:ext cx="1496292" cy="1576501"/>
          </a:xfrm>
          <a:prstGeom prst="bentUpArrow">
            <a:avLst>
              <a:gd name="adj1" fmla="val 5645"/>
              <a:gd name="adj2" fmla="val 12125"/>
              <a:gd name="adj3" fmla="val 282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9932994C-9C28-4494-8EE9-FE9CC4CF9AED}"/>
              </a:ext>
            </a:extLst>
          </p:cNvPr>
          <p:cNvSpPr txBox="1"/>
          <p:nvPr/>
        </p:nvSpPr>
        <p:spPr>
          <a:xfrm>
            <a:off x="3319961" y="3128534"/>
            <a:ext cx="3572895" cy="2246769"/>
          </a:xfrm>
          <a:prstGeom prst="rect">
            <a:avLst/>
          </a:prstGeom>
          <a:solidFill>
            <a:schemeClr val="accent1">
              <a:lumMod val="20000"/>
              <a:lumOff val="80000"/>
            </a:schemeClr>
          </a:solidFill>
        </p:spPr>
        <p:txBody>
          <a:bodyPr wrap="square" rtlCol="0">
            <a:spAutoFit/>
          </a:bodyPr>
          <a:lstStyle/>
          <a:p>
            <a:r>
              <a:rPr lang="fr-CA" sz="2000" b="1" dirty="0" err="1"/>
              <a:t>Examples</a:t>
            </a:r>
            <a:r>
              <a:rPr lang="fr-CA" sz="2000" b="1" dirty="0"/>
              <a:t>:</a:t>
            </a:r>
          </a:p>
          <a:p>
            <a:pPr marL="342900" indent="-342900">
              <a:buFont typeface="Wingdings" panose="05000000000000000000" pitchFamily="2" charset="2"/>
              <a:buChar char="§"/>
            </a:pPr>
            <a:r>
              <a:rPr lang="fr-CA" sz="2000" dirty="0"/>
              <a:t>South </a:t>
            </a:r>
            <a:r>
              <a:rPr lang="fr-CA" sz="2000" dirty="0" err="1"/>
              <a:t>Africa’s</a:t>
            </a:r>
            <a:r>
              <a:rPr lang="fr-CA" sz="2000" dirty="0"/>
              <a:t> National Development Plan</a:t>
            </a:r>
          </a:p>
          <a:p>
            <a:pPr marL="342900" indent="-342900">
              <a:buFont typeface="Wingdings" panose="05000000000000000000" pitchFamily="2" charset="2"/>
              <a:buChar char="§"/>
            </a:pPr>
            <a:r>
              <a:rPr lang="fr-CA" sz="2000" dirty="0" err="1"/>
              <a:t>Kenya’s</a:t>
            </a:r>
            <a:r>
              <a:rPr lang="fr-CA" sz="2000" dirty="0"/>
              <a:t> National Climate Change Action Plan</a:t>
            </a:r>
          </a:p>
          <a:p>
            <a:pPr marL="342900" indent="-342900">
              <a:buFont typeface="Wingdings" panose="05000000000000000000" pitchFamily="2" charset="2"/>
              <a:buChar char="§"/>
            </a:pPr>
            <a:r>
              <a:rPr lang="fr-CA" sz="2000" dirty="0" err="1"/>
              <a:t>Mozambique’s</a:t>
            </a:r>
            <a:r>
              <a:rPr lang="fr-CA" sz="2000" dirty="0"/>
              <a:t> Climate-Change </a:t>
            </a:r>
            <a:r>
              <a:rPr lang="fr-CA" sz="2000" dirty="0" err="1"/>
              <a:t>Strategy</a:t>
            </a:r>
            <a:endParaRPr lang="en-US" sz="2000" dirty="0"/>
          </a:p>
        </p:txBody>
      </p:sp>
      <p:sp>
        <p:nvSpPr>
          <p:cNvPr id="53" name="Arrow: Bent-Up 52">
            <a:extLst>
              <a:ext uri="{FF2B5EF4-FFF2-40B4-BE49-F238E27FC236}">
                <a16:creationId xmlns:a16="http://schemas.microsoft.com/office/drawing/2014/main" id="{2D7885F0-6937-43BB-B042-35D4F0555B47}"/>
              </a:ext>
            </a:extLst>
          </p:cNvPr>
          <p:cNvSpPr/>
          <p:nvPr/>
        </p:nvSpPr>
        <p:spPr>
          <a:xfrm rot="10800000">
            <a:off x="793690" y="2006771"/>
            <a:ext cx="663740" cy="1323441"/>
          </a:xfrm>
          <a:prstGeom prst="bentUpArrow">
            <a:avLst>
              <a:gd name="adj1" fmla="val 10837"/>
              <a:gd name="adj2" fmla="val 28313"/>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604E1D90-38D8-4F51-A00D-39E04D93D9B6}"/>
              </a:ext>
            </a:extLst>
          </p:cNvPr>
          <p:cNvSpPr txBox="1"/>
          <p:nvPr/>
        </p:nvSpPr>
        <p:spPr>
          <a:xfrm>
            <a:off x="28368" y="3401957"/>
            <a:ext cx="3142626" cy="1015663"/>
          </a:xfrm>
          <a:prstGeom prst="rect">
            <a:avLst/>
          </a:prstGeom>
          <a:solidFill>
            <a:schemeClr val="accent1">
              <a:lumMod val="20000"/>
              <a:lumOff val="80000"/>
            </a:schemeClr>
          </a:solidFill>
        </p:spPr>
        <p:txBody>
          <a:bodyPr wrap="square" rtlCol="0">
            <a:spAutoFit/>
          </a:bodyPr>
          <a:lstStyle/>
          <a:p>
            <a:r>
              <a:rPr lang="fr-CA" sz="2000" b="1" dirty="0"/>
              <a:t>Example: </a:t>
            </a:r>
          </a:p>
          <a:p>
            <a:pPr marL="342900" indent="-342900">
              <a:buFont typeface="Wingdings" panose="05000000000000000000" pitchFamily="2" charset="2"/>
              <a:buChar char="§"/>
            </a:pPr>
            <a:r>
              <a:rPr lang="fr-CA" sz="2000" dirty="0" err="1"/>
              <a:t>Nigeria’s</a:t>
            </a:r>
            <a:r>
              <a:rPr lang="fr-CA" sz="2000" dirty="0"/>
              <a:t> five-</a:t>
            </a:r>
            <a:r>
              <a:rPr lang="fr-CA" sz="2000" dirty="0" err="1"/>
              <a:t>year</a:t>
            </a:r>
            <a:r>
              <a:rPr lang="fr-CA" sz="2000" dirty="0"/>
              <a:t> </a:t>
            </a:r>
            <a:r>
              <a:rPr lang="fr-CA" sz="2000" dirty="0" err="1"/>
              <a:t>carbon</a:t>
            </a:r>
            <a:r>
              <a:rPr lang="fr-CA" sz="2000" dirty="0"/>
              <a:t> budget</a:t>
            </a:r>
          </a:p>
        </p:txBody>
      </p:sp>
      <p:cxnSp>
        <p:nvCxnSpPr>
          <p:cNvPr id="2" name="Straight Connector 1">
            <a:extLst>
              <a:ext uri="{FF2B5EF4-FFF2-40B4-BE49-F238E27FC236}">
                <a16:creationId xmlns:a16="http://schemas.microsoft.com/office/drawing/2014/main" id="{DB821843-30A9-A1BC-0905-ACC06A326767}"/>
              </a:ext>
            </a:extLst>
          </p:cNvPr>
          <p:cNvCxnSpPr>
            <a:cxnSpLocks/>
          </p:cNvCxnSpPr>
          <p:nvPr/>
        </p:nvCxnSpPr>
        <p:spPr>
          <a:xfrm>
            <a:off x="7041823" y="1305397"/>
            <a:ext cx="0" cy="44254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811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p:bldP spid="44" grpId="0" animBg="1"/>
      <p:bldP spid="4"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rtial Circle 12">
            <a:extLst>
              <a:ext uri="{FF2B5EF4-FFF2-40B4-BE49-F238E27FC236}">
                <a16:creationId xmlns:a16="http://schemas.microsoft.com/office/drawing/2014/main" id="{FDA48B16-46CE-4A0F-AA37-6D1CB2DBB859}"/>
              </a:ext>
            </a:extLst>
          </p:cNvPr>
          <p:cNvSpPr>
            <a:spLocks/>
          </p:cNvSpPr>
          <p:nvPr/>
        </p:nvSpPr>
        <p:spPr>
          <a:xfrm rot="10800000">
            <a:off x="6390396" y="693778"/>
            <a:ext cx="4692604" cy="4693138"/>
          </a:xfrm>
          <a:prstGeom prst="pie">
            <a:avLst>
              <a:gd name="adj1" fmla="val 10774055"/>
              <a:gd name="adj2" fmla="val 16200000"/>
            </a:avLst>
          </a:prstGeom>
          <a:solidFill>
            <a:srgbClr val="D2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artial Circle 11">
            <a:extLst>
              <a:ext uri="{FF2B5EF4-FFF2-40B4-BE49-F238E27FC236}">
                <a16:creationId xmlns:a16="http://schemas.microsoft.com/office/drawing/2014/main" id="{3984AADC-5D85-4DF3-AAFF-2A4DE240452A}"/>
              </a:ext>
            </a:extLst>
          </p:cNvPr>
          <p:cNvSpPr>
            <a:spLocks/>
          </p:cNvSpPr>
          <p:nvPr/>
        </p:nvSpPr>
        <p:spPr>
          <a:xfrm rot="5400000">
            <a:off x="6467175" y="1146715"/>
            <a:ext cx="4692604" cy="4693138"/>
          </a:xfrm>
          <a:prstGeom prst="pie">
            <a:avLst>
              <a:gd name="adj1" fmla="val 10774055"/>
              <a:gd name="adj2" fmla="val 16200000"/>
            </a:avLst>
          </a:prstGeom>
          <a:solidFill>
            <a:srgbClr val="B4F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7B1B620-5FC3-4701-B696-BEF8D4009A40}"/>
              </a:ext>
            </a:extLst>
          </p:cNvPr>
          <p:cNvSpPr>
            <a:spLocks noChangeAspect="1"/>
          </p:cNvSpPr>
          <p:nvPr/>
        </p:nvSpPr>
        <p:spPr>
          <a:xfrm>
            <a:off x="8215117" y="2895689"/>
            <a:ext cx="1196723" cy="119519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ircle: Hollow 9">
            <a:extLst>
              <a:ext uri="{FF2B5EF4-FFF2-40B4-BE49-F238E27FC236}">
                <a16:creationId xmlns:a16="http://schemas.microsoft.com/office/drawing/2014/main" id="{F6F6B54B-687B-4DA6-AAA6-01EF37223111}"/>
              </a:ext>
            </a:extLst>
          </p:cNvPr>
          <p:cNvSpPr>
            <a:spLocks noChangeAspect="1"/>
          </p:cNvSpPr>
          <p:nvPr/>
        </p:nvSpPr>
        <p:spPr>
          <a:xfrm>
            <a:off x="7431712" y="2110022"/>
            <a:ext cx="2763531" cy="2766525"/>
          </a:xfrm>
          <a:prstGeom prst="donut">
            <a:avLst>
              <a:gd name="adj" fmla="val 28256"/>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4BE96257-7E31-47E0-AF47-FD1B16DF9907}"/>
              </a:ext>
            </a:extLst>
          </p:cNvPr>
          <p:cNvSpPr>
            <a:spLocks noChangeAspect="1"/>
          </p:cNvSpPr>
          <p:nvPr/>
        </p:nvSpPr>
        <p:spPr>
          <a:xfrm>
            <a:off x="7425323" y="2110022"/>
            <a:ext cx="2776308" cy="2779315"/>
          </a:xfrm>
          <a:prstGeom prst="donut">
            <a:avLst>
              <a:gd name="adj" fmla="val 871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Graphic 1" descr="Magnifying glass">
            <a:extLst>
              <a:ext uri="{FF2B5EF4-FFF2-40B4-BE49-F238E27FC236}">
                <a16:creationId xmlns:a16="http://schemas.microsoft.com/office/drawing/2014/main" id="{883ABDD0-517B-49EE-81D3-4D91D79322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16351" y="1475809"/>
            <a:ext cx="697981" cy="787217"/>
          </a:xfrm>
          <a:prstGeom prst="rect">
            <a:avLst/>
          </a:prstGeom>
        </p:spPr>
      </p:pic>
      <p:pic>
        <p:nvPicPr>
          <p:cNvPr id="24" name="Graphic 1" descr="Court">
            <a:extLst>
              <a:ext uri="{FF2B5EF4-FFF2-40B4-BE49-F238E27FC236}">
                <a16:creationId xmlns:a16="http://schemas.microsoft.com/office/drawing/2014/main" id="{5127F073-8986-469F-BA51-0A604BBB2E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22830" y="4585090"/>
            <a:ext cx="835872" cy="908821"/>
          </a:xfrm>
          <a:prstGeom prst="rect">
            <a:avLst/>
          </a:prstGeom>
        </p:spPr>
      </p:pic>
      <p:sp>
        <p:nvSpPr>
          <p:cNvPr id="27" name="TextBox 26">
            <a:extLst>
              <a:ext uri="{FF2B5EF4-FFF2-40B4-BE49-F238E27FC236}">
                <a16:creationId xmlns:a16="http://schemas.microsoft.com/office/drawing/2014/main" id="{B284F8CD-79CD-4EF0-B81D-3137A38A1A9D}"/>
              </a:ext>
            </a:extLst>
          </p:cNvPr>
          <p:cNvSpPr txBox="1"/>
          <p:nvPr/>
        </p:nvSpPr>
        <p:spPr>
          <a:xfrm>
            <a:off x="8165403" y="3100004"/>
            <a:ext cx="1316386" cy="584775"/>
          </a:xfrm>
          <a:prstGeom prst="rect">
            <a:avLst/>
          </a:prstGeom>
          <a:noFill/>
        </p:spPr>
        <p:txBody>
          <a:bodyPr wrap="none" rtlCol="0">
            <a:spAutoFit/>
          </a:bodyPr>
          <a:lstStyle/>
          <a:p>
            <a:pPr algn="ctr"/>
            <a:r>
              <a:rPr lang="fr-CA" sz="1600" b="1" dirty="0">
                <a:solidFill>
                  <a:schemeClr val="bg1"/>
                </a:solidFill>
                <a:latin typeface="Arial Narrow" panose="020B0606020202030204" pitchFamily="34" charset="0"/>
              </a:rPr>
              <a:t>LEGAL</a:t>
            </a:r>
          </a:p>
          <a:p>
            <a:pPr algn="ctr"/>
            <a:r>
              <a:rPr lang="fr-CA" sz="1600" b="1" dirty="0">
                <a:solidFill>
                  <a:schemeClr val="bg1"/>
                </a:solidFill>
                <a:latin typeface="Arial Narrow" panose="020B0606020202030204" pitchFamily="34" charset="0"/>
              </a:rPr>
              <a:t>FRAMEWORK</a:t>
            </a:r>
          </a:p>
        </p:txBody>
      </p:sp>
      <p:sp>
        <p:nvSpPr>
          <p:cNvPr id="28" name="TextBox 27">
            <a:extLst>
              <a:ext uri="{FF2B5EF4-FFF2-40B4-BE49-F238E27FC236}">
                <a16:creationId xmlns:a16="http://schemas.microsoft.com/office/drawing/2014/main" id="{393EEE3D-EE36-4224-A0AE-EFDCC34ED27A}"/>
              </a:ext>
            </a:extLst>
          </p:cNvPr>
          <p:cNvSpPr txBox="1"/>
          <p:nvPr/>
        </p:nvSpPr>
        <p:spPr>
          <a:xfrm>
            <a:off x="8444965" y="2334387"/>
            <a:ext cx="809837" cy="584775"/>
          </a:xfrm>
          <a:prstGeom prst="rect">
            <a:avLst/>
          </a:prstGeom>
          <a:noFill/>
        </p:spPr>
        <p:txBody>
          <a:bodyPr wrap="none" rtlCol="0">
            <a:spAutoFit/>
          </a:bodyPr>
          <a:lstStyle/>
          <a:p>
            <a:pPr algn="ctr"/>
            <a:r>
              <a:rPr lang="fr-CA" sz="1600" b="1" dirty="0">
                <a:latin typeface="Arial Narrow" panose="020B0606020202030204" pitchFamily="34" charset="0"/>
              </a:rPr>
              <a:t>Budget </a:t>
            </a:r>
          </a:p>
          <a:p>
            <a:pPr algn="ctr"/>
            <a:r>
              <a:rPr lang="fr-CA" sz="1600" b="1" dirty="0">
                <a:latin typeface="Arial Narrow" panose="020B0606020202030204" pitchFamily="34" charset="0"/>
              </a:rPr>
              <a:t>Cycle</a:t>
            </a:r>
          </a:p>
        </p:txBody>
      </p:sp>
      <p:sp>
        <p:nvSpPr>
          <p:cNvPr id="29" name="Arrow: Curved Down 28">
            <a:extLst>
              <a:ext uri="{FF2B5EF4-FFF2-40B4-BE49-F238E27FC236}">
                <a16:creationId xmlns:a16="http://schemas.microsoft.com/office/drawing/2014/main" id="{67F01D83-1F04-4F00-8659-4065C2776A52}"/>
              </a:ext>
            </a:extLst>
          </p:cNvPr>
          <p:cNvSpPr/>
          <p:nvPr/>
        </p:nvSpPr>
        <p:spPr>
          <a:xfrm>
            <a:off x="8254230" y="2624268"/>
            <a:ext cx="1191309" cy="351169"/>
          </a:xfrm>
          <a:prstGeom prst="curved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560E5308-5C1F-4A4A-BDA7-8E08ED3AD2C4}"/>
              </a:ext>
            </a:extLst>
          </p:cNvPr>
          <p:cNvSpPr txBox="1"/>
          <p:nvPr/>
        </p:nvSpPr>
        <p:spPr>
          <a:xfrm>
            <a:off x="8346539" y="2074173"/>
            <a:ext cx="976549" cy="338554"/>
          </a:xfrm>
          <a:prstGeom prst="rect">
            <a:avLst/>
          </a:prstGeom>
          <a:noFill/>
        </p:spPr>
        <p:txBody>
          <a:bodyPr wrap="none" rtlCol="0">
            <a:spAutoFit/>
          </a:bodyPr>
          <a:lstStyle/>
          <a:p>
            <a:pPr algn="ctr"/>
            <a:r>
              <a:rPr lang="fr-CA" sz="1600" b="1" dirty="0">
                <a:latin typeface="Arial Narrow" panose="020B0606020202030204" pitchFamily="34" charset="0"/>
              </a:rPr>
              <a:t>PIM Cycle</a:t>
            </a:r>
          </a:p>
        </p:txBody>
      </p:sp>
      <p:sp>
        <p:nvSpPr>
          <p:cNvPr id="31" name="TextBox 30">
            <a:extLst>
              <a:ext uri="{FF2B5EF4-FFF2-40B4-BE49-F238E27FC236}">
                <a16:creationId xmlns:a16="http://schemas.microsoft.com/office/drawing/2014/main" id="{6ECA44C7-C3E8-4C99-ADA7-64C8AEFEC517}"/>
              </a:ext>
            </a:extLst>
          </p:cNvPr>
          <p:cNvSpPr txBox="1"/>
          <p:nvPr/>
        </p:nvSpPr>
        <p:spPr>
          <a:xfrm>
            <a:off x="9716141" y="2185766"/>
            <a:ext cx="1592872" cy="954107"/>
          </a:xfrm>
          <a:prstGeom prst="rect">
            <a:avLst/>
          </a:prstGeom>
          <a:noFill/>
        </p:spPr>
        <p:txBody>
          <a:bodyPr wrap="square" rtlCol="0">
            <a:spAutoFit/>
          </a:bodyPr>
          <a:lstStyle/>
          <a:p>
            <a:pPr algn="ctr"/>
            <a:r>
              <a:rPr lang="fr-CA" sz="1400" b="1" dirty="0">
                <a:latin typeface="Arial Narrow" panose="020B0606020202030204" pitchFamily="34" charset="0"/>
              </a:rPr>
              <a:t>Strategic </a:t>
            </a:r>
          </a:p>
          <a:p>
            <a:pPr algn="ctr"/>
            <a:r>
              <a:rPr lang="fr-CA" sz="1400" b="1" dirty="0">
                <a:latin typeface="Arial Narrow" panose="020B0606020202030204" pitchFamily="34" charset="0"/>
              </a:rPr>
              <a:t>Planning</a:t>
            </a:r>
          </a:p>
          <a:p>
            <a:pPr algn="ctr"/>
            <a:r>
              <a:rPr lang="fr-CA" sz="1400" b="1" dirty="0">
                <a:latin typeface="Arial Narrow" panose="020B0606020202030204" pitchFamily="34" charset="0"/>
              </a:rPr>
              <a:t>And Fiscal Framework</a:t>
            </a:r>
          </a:p>
        </p:txBody>
      </p:sp>
      <p:sp>
        <p:nvSpPr>
          <p:cNvPr id="32" name="TextBox 31">
            <a:extLst>
              <a:ext uri="{FF2B5EF4-FFF2-40B4-BE49-F238E27FC236}">
                <a16:creationId xmlns:a16="http://schemas.microsoft.com/office/drawing/2014/main" id="{CD6A19AB-48DB-4C55-9E6E-D89D4E66D124}"/>
              </a:ext>
            </a:extLst>
          </p:cNvPr>
          <p:cNvSpPr txBox="1"/>
          <p:nvPr/>
        </p:nvSpPr>
        <p:spPr>
          <a:xfrm>
            <a:off x="9935672" y="4035258"/>
            <a:ext cx="1073807" cy="523220"/>
          </a:xfrm>
          <a:prstGeom prst="rect">
            <a:avLst/>
          </a:prstGeom>
          <a:noFill/>
        </p:spPr>
        <p:txBody>
          <a:bodyPr wrap="square" rtlCol="0">
            <a:spAutoFit/>
          </a:bodyPr>
          <a:lstStyle/>
          <a:p>
            <a:pPr algn="ctr"/>
            <a:r>
              <a:rPr lang="en-US" sz="1400" b="1" dirty="0">
                <a:latin typeface="Arial Narrow" panose="020B0606020202030204" pitchFamily="34" charset="0"/>
              </a:rPr>
              <a:t>Budget Preparation</a:t>
            </a:r>
          </a:p>
        </p:txBody>
      </p:sp>
      <p:pic>
        <p:nvPicPr>
          <p:cNvPr id="38" name="Graphic 37" descr="Scales of justice">
            <a:extLst>
              <a:ext uri="{FF2B5EF4-FFF2-40B4-BE49-F238E27FC236}">
                <a16:creationId xmlns:a16="http://schemas.microsoft.com/office/drawing/2014/main" id="{48160137-972A-413E-81A2-A8324DADDF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85075" y="3605732"/>
            <a:ext cx="492283" cy="492283"/>
          </a:xfrm>
          <a:prstGeom prst="rect">
            <a:avLst/>
          </a:prstGeom>
        </p:spPr>
      </p:pic>
      <p:pic>
        <p:nvPicPr>
          <p:cNvPr id="40" name="Graphic 1" descr="Magnifying glass">
            <a:extLst>
              <a:ext uri="{FF2B5EF4-FFF2-40B4-BE49-F238E27FC236}">
                <a16:creationId xmlns:a16="http://schemas.microsoft.com/office/drawing/2014/main" id="{85386976-BA52-4AC3-AB58-771ADA06C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552" y="1480879"/>
            <a:ext cx="697981" cy="787217"/>
          </a:xfrm>
          <a:prstGeom prst="rect">
            <a:avLst/>
          </a:prstGeom>
        </p:spPr>
      </p:pic>
      <p:pic>
        <p:nvPicPr>
          <p:cNvPr id="41" name="Graphic 1" descr="Court">
            <a:extLst>
              <a:ext uri="{FF2B5EF4-FFF2-40B4-BE49-F238E27FC236}">
                <a16:creationId xmlns:a16="http://schemas.microsoft.com/office/drawing/2014/main" id="{48E9AB3E-B603-4385-B3D7-DB8F3F82B3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576" y="2530942"/>
            <a:ext cx="835872" cy="908821"/>
          </a:xfrm>
          <a:prstGeom prst="rect">
            <a:avLst/>
          </a:prstGeom>
        </p:spPr>
      </p:pic>
      <p:sp>
        <p:nvSpPr>
          <p:cNvPr id="44" name="Rectangle 43">
            <a:extLst>
              <a:ext uri="{FF2B5EF4-FFF2-40B4-BE49-F238E27FC236}">
                <a16:creationId xmlns:a16="http://schemas.microsoft.com/office/drawing/2014/main" id="{2AF47C5D-319E-4949-9EC7-07AAA575FC37}"/>
              </a:ext>
            </a:extLst>
          </p:cNvPr>
          <p:cNvSpPr/>
          <p:nvPr/>
        </p:nvSpPr>
        <p:spPr>
          <a:xfrm>
            <a:off x="1237268" y="1264343"/>
            <a:ext cx="3841018" cy="1078702"/>
          </a:xfrm>
          <a:prstGeom prst="rect">
            <a:avLst/>
          </a:prstGeom>
          <a:solidFill>
            <a:srgbClr val="B4F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Climate objectives / targets</a:t>
            </a:r>
          </a:p>
          <a:p>
            <a:pPr marL="342900" indent="-342900">
              <a:buFont typeface="Wingdings" panose="05000000000000000000" pitchFamily="2" charset="2"/>
              <a:buChar char="v"/>
            </a:pPr>
            <a:r>
              <a:rPr lang="en-US" sz="1600" dirty="0">
                <a:solidFill>
                  <a:schemeClr val="tx1"/>
                </a:solidFill>
              </a:rPr>
              <a:t>Climate-responsive macro-fiscal framework</a:t>
            </a:r>
          </a:p>
          <a:p>
            <a:pPr marL="342900" indent="-342900">
              <a:buFont typeface="Wingdings" panose="05000000000000000000" pitchFamily="2" charset="2"/>
              <a:buChar char="v"/>
            </a:pPr>
            <a:r>
              <a:rPr lang="en-US" sz="1600" dirty="0">
                <a:solidFill>
                  <a:schemeClr val="tx1"/>
                </a:solidFill>
              </a:rPr>
              <a:t>LT sustainability analysis</a:t>
            </a:r>
          </a:p>
        </p:txBody>
      </p:sp>
      <p:sp>
        <p:nvSpPr>
          <p:cNvPr id="45" name="Rectangle 44">
            <a:extLst>
              <a:ext uri="{FF2B5EF4-FFF2-40B4-BE49-F238E27FC236}">
                <a16:creationId xmlns:a16="http://schemas.microsoft.com/office/drawing/2014/main" id="{5035F189-98FA-4123-B2F1-E7EC6837A145}"/>
              </a:ext>
            </a:extLst>
          </p:cNvPr>
          <p:cNvSpPr/>
          <p:nvPr/>
        </p:nvSpPr>
        <p:spPr>
          <a:xfrm>
            <a:off x="1240126" y="2425178"/>
            <a:ext cx="3841018" cy="1078702"/>
          </a:xfrm>
          <a:prstGeom prst="rect">
            <a:avLst/>
          </a:prstGeom>
          <a:solidFill>
            <a:srgbClr val="D2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Climate impact assessments / CBA</a:t>
            </a:r>
          </a:p>
          <a:p>
            <a:pPr marL="342900" indent="-342900">
              <a:buFont typeface="Wingdings" panose="05000000000000000000" pitchFamily="2" charset="2"/>
              <a:buChar char="v"/>
            </a:pPr>
            <a:r>
              <a:rPr lang="en-US" sz="1600" dirty="0">
                <a:solidFill>
                  <a:schemeClr val="tx1"/>
                </a:solidFill>
              </a:rPr>
              <a:t>Green / climate spending reviews</a:t>
            </a:r>
          </a:p>
          <a:p>
            <a:pPr marL="342900" indent="-342900">
              <a:buFont typeface="Wingdings" panose="05000000000000000000" pitchFamily="2" charset="2"/>
              <a:buChar char="v"/>
            </a:pPr>
            <a:r>
              <a:rPr lang="en-US" sz="1600" dirty="0">
                <a:solidFill>
                  <a:schemeClr val="tx1"/>
                </a:solidFill>
              </a:rPr>
              <a:t>Climate budget circular</a:t>
            </a:r>
          </a:p>
          <a:p>
            <a:pPr marL="342900" indent="-342900">
              <a:buFont typeface="Wingdings" panose="05000000000000000000" pitchFamily="2" charset="2"/>
              <a:buChar char="v"/>
            </a:pPr>
            <a:r>
              <a:rPr lang="en-US" sz="1600" dirty="0">
                <a:solidFill>
                  <a:schemeClr val="tx1"/>
                </a:solidFill>
              </a:rPr>
              <a:t>Green-responsive program budget</a:t>
            </a:r>
          </a:p>
        </p:txBody>
      </p:sp>
      <p:sp>
        <p:nvSpPr>
          <p:cNvPr id="56" name="Arrow: Bent-Up 55">
            <a:extLst>
              <a:ext uri="{FF2B5EF4-FFF2-40B4-BE49-F238E27FC236}">
                <a16:creationId xmlns:a16="http://schemas.microsoft.com/office/drawing/2014/main" id="{ED2B1169-7F16-4767-B68E-E722FD961010}"/>
              </a:ext>
            </a:extLst>
          </p:cNvPr>
          <p:cNvSpPr/>
          <p:nvPr/>
        </p:nvSpPr>
        <p:spPr>
          <a:xfrm rot="10800000">
            <a:off x="940474" y="3051259"/>
            <a:ext cx="629469" cy="707885"/>
          </a:xfrm>
          <a:prstGeom prst="bentUpArrow">
            <a:avLst>
              <a:gd name="adj1" fmla="val 10837"/>
              <a:gd name="adj2" fmla="val 28313"/>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3D1C7C1D-B7E1-4FC9-B766-CB55188F608C}"/>
              </a:ext>
            </a:extLst>
          </p:cNvPr>
          <p:cNvSpPr txBox="1"/>
          <p:nvPr/>
        </p:nvSpPr>
        <p:spPr>
          <a:xfrm>
            <a:off x="110941" y="3840967"/>
            <a:ext cx="3142626" cy="1323439"/>
          </a:xfrm>
          <a:prstGeom prst="rect">
            <a:avLst/>
          </a:prstGeom>
          <a:solidFill>
            <a:schemeClr val="accent1">
              <a:lumMod val="20000"/>
              <a:lumOff val="80000"/>
            </a:schemeClr>
          </a:solidFill>
        </p:spPr>
        <p:txBody>
          <a:bodyPr wrap="square" rtlCol="0">
            <a:spAutoFit/>
          </a:bodyPr>
          <a:lstStyle/>
          <a:p>
            <a:r>
              <a:rPr lang="en-US" sz="2000" b="1" dirty="0"/>
              <a:t>Examples: </a:t>
            </a:r>
            <a:r>
              <a:rPr lang="en-US" sz="2000" dirty="0"/>
              <a:t>Burkina Faso’s budget call circular, Rwanda’s budget guidelines</a:t>
            </a:r>
          </a:p>
        </p:txBody>
      </p:sp>
      <p:pic>
        <p:nvPicPr>
          <p:cNvPr id="3" name="Picture 2">
            <a:extLst>
              <a:ext uri="{FF2B5EF4-FFF2-40B4-BE49-F238E27FC236}">
                <a16:creationId xmlns:a16="http://schemas.microsoft.com/office/drawing/2014/main" id="{105826EB-11D5-4696-B7D1-63811295E37A}"/>
              </a:ext>
            </a:extLst>
          </p:cNvPr>
          <p:cNvPicPr>
            <a:picLocks noChangeAspect="1"/>
          </p:cNvPicPr>
          <p:nvPr/>
        </p:nvPicPr>
        <p:blipFill rotWithShape="1">
          <a:blip r:embed="rId9"/>
          <a:srcRect l="-18014" t="15129"/>
          <a:stretch/>
        </p:blipFill>
        <p:spPr>
          <a:xfrm>
            <a:off x="4211448" y="3493284"/>
            <a:ext cx="848979" cy="1783306"/>
          </a:xfrm>
          <a:prstGeom prst="rect">
            <a:avLst/>
          </a:prstGeom>
        </p:spPr>
      </p:pic>
      <p:sp>
        <p:nvSpPr>
          <p:cNvPr id="59" name="TextBox 58">
            <a:extLst>
              <a:ext uri="{FF2B5EF4-FFF2-40B4-BE49-F238E27FC236}">
                <a16:creationId xmlns:a16="http://schemas.microsoft.com/office/drawing/2014/main" id="{808A4D5C-3A75-4AD2-81E6-512EB20A25EA}"/>
              </a:ext>
            </a:extLst>
          </p:cNvPr>
          <p:cNvSpPr txBox="1"/>
          <p:nvPr/>
        </p:nvSpPr>
        <p:spPr>
          <a:xfrm>
            <a:off x="3864050" y="5242716"/>
            <a:ext cx="2449300" cy="409677"/>
          </a:xfrm>
          <a:prstGeom prst="rect">
            <a:avLst/>
          </a:prstGeom>
          <a:solidFill>
            <a:schemeClr val="accent1">
              <a:lumMod val="20000"/>
              <a:lumOff val="80000"/>
            </a:schemeClr>
          </a:solidFill>
        </p:spPr>
        <p:txBody>
          <a:bodyPr wrap="square" rtlCol="0">
            <a:spAutoFit/>
          </a:bodyPr>
          <a:lstStyle/>
          <a:p>
            <a:r>
              <a:rPr lang="fr-CA" sz="2000" b="1" dirty="0"/>
              <a:t>Example: </a:t>
            </a:r>
            <a:r>
              <a:rPr lang="fr-CA" sz="2000" dirty="0"/>
              <a:t>Uganda</a:t>
            </a:r>
          </a:p>
        </p:txBody>
      </p:sp>
      <p:sp>
        <p:nvSpPr>
          <p:cNvPr id="5" name="Title 1">
            <a:extLst>
              <a:ext uri="{FF2B5EF4-FFF2-40B4-BE49-F238E27FC236}">
                <a16:creationId xmlns:a16="http://schemas.microsoft.com/office/drawing/2014/main" id="{EA462A99-9F7F-55EC-DE91-CA2F26D61E93}"/>
              </a:ext>
            </a:extLst>
          </p:cNvPr>
          <p:cNvSpPr>
            <a:spLocks noGrp="1"/>
          </p:cNvSpPr>
          <p:nvPr>
            <p:ph type="title"/>
          </p:nvPr>
        </p:nvSpPr>
        <p:spPr>
          <a:xfrm>
            <a:off x="1" y="44955"/>
            <a:ext cx="7229474" cy="978486"/>
          </a:xfrm>
        </p:spPr>
        <p:txBody>
          <a:bodyPr>
            <a:normAutofit/>
          </a:bodyPr>
          <a:lstStyle/>
          <a:p>
            <a:r>
              <a:rPr lang="en-CA" dirty="0"/>
              <a:t>Green PFM framework</a:t>
            </a:r>
            <a:br>
              <a:rPr lang="en-CA" dirty="0"/>
            </a:br>
            <a:r>
              <a:rPr lang="en-CA" dirty="0">
                <a:solidFill>
                  <a:schemeClr val="accent2"/>
                </a:solidFill>
              </a:rPr>
              <a:t>Budget preparation</a:t>
            </a:r>
          </a:p>
        </p:txBody>
      </p:sp>
      <p:cxnSp>
        <p:nvCxnSpPr>
          <p:cNvPr id="6" name="Straight Connector 5">
            <a:extLst>
              <a:ext uri="{FF2B5EF4-FFF2-40B4-BE49-F238E27FC236}">
                <a16:creationId xmlns:a16="http://schemas.microsoft.com/office/drawing/2014/main" id="{EE906D65-E7DA-CF6C-AFC0-EA18B7978EFA}"/>
              </a:ext>
            </a:extLst>
          </p:cNvPr>
          <p:cNvCxnSpPr>
            <a:cxnSpLocks/>
          </p:cNvCxnSpPr>
          <p:nvPr/>
        </p:nvCxnSpPr>
        <p:spPr>
          <a:xfrm>
            <a:off x="7041823" y="1305397"/>
            <a:ext cx="0" cy="44254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69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rtial Circle 13">
            <a:extLst>
              <a:ext uri="{FF2B5EF4-FFF2-40B4-BE49-F238E27FC236}">
                <a16:creationId xmlns:a16="http://schemas.microsoft.com/office/drawing/2014/main" id="{20ED6508-8E13-4ECC-9D1B-0AC9F0AD6C03}"/>
              </a:ext>
            </a:extLst>
          </p:cNvPr>
          <p:cNvSpPr>
            <a:spLocks/>
          </p:cNvSpPr>
          <p:nvPr/>
        </p:nvSpPr>
        <p:spPr>
          <a:xfrm rot="16200000">
            <a:off x="6437754" y="1216002"/>
            <a:ext cx="4692604" cy="4693138"/>
          </a:xfrm>
          <a:prstGeom prst="pie">
            <a:avLst>
              <a:gd name="adj1" fmla="val 10774055"/>
              <a:gd name="adj2" fmla="val 16200000"/>
            </a:avLst>
          </a:prstGeom>
          <a:solidFill>
            <a:srgbClr val="C2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artial Circle 12">
            <a:extLst>
              <a:ext uri="{FF2B5EF4-FFF2-40B4-BE49-F238E27FC236}">
                <a16:creationId xmlns:a16="http://schemas.microsoft.com/office/drawing/2014/main" id="{FDA48B16-46CE-4A0F-AA37-6D1CB2DBB859}"/>
              </a:ext>
            </a:extLst>
          </p:cNvPr>
          <p:cNvSpPr>
            <a:spLocks/>
          </p:cNvSpPr>
          <p:nvPr/>
        </p:nvSpPr>
        <p:spPr>
          <a:xfrm rot="10800000">
            <a:off x="6438021" y="1209606"/>
            <a:ext cx="4692604" cy="4693138"/>
          </a:xfrm>
          <a:prstGeom prst="pie">
            <a:avLst>
              <a:gd name="adj1" fmla="val 10774055"/>
              <a:gd name="adj2" fmla="val 16200000"/>
            </a:avLst>
          </a:prstGeom>
          <a:solidFill>
            <a:srgbClr val="D2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artial Circle 11">
            <a:extLst>
              <a:ext uri="{FF2B5EF4-FFF2-40B4-BE49-F238E27FC236}">
                <a16:creationId xmlns:a16="http://schemas.microsoft.com/office/drawing/2014/main" id="{3984AADC-5D85-4DF3-AAFF-2A4DE240452A}"/>
              </a:ext>
            </a:extLst>
          </p:cNvPr>
          <p:cNvSpPr>
            <a:spLocks/>
          </p:cNvSpPr>
          <p:nvPr/>
        </p:nvSpPr>
        <p:spPr>
          <a:xfrm rot="5400000">
            <a:off x="6437754" y="1203211"/>
            <a:ext cx="4692604" cy="4693138"/>
          </a:xfrm>
          <a:prstGeom prst="pie">
            <a:avLst>
              <a:gd name="adj1" fmla="val 10774055"/>
              <a:gd name="adj2" fmla="val 16200000"/>
            </a:avLst>
          </a:prstGeom>
          <a:solidFill>
            <a:srgbClr val="B4F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7B1B620-5FC3-4701-B696-BEF8D4009A40}"/>
              </a:ext>
            </a:extLst>
          </p:cNvPr>
          <p:cNvSpPr>
            <a:spLocks noChangeAspect="1"/>
          </p:cNvSpPr>
          <p:nvPr/>
        </p:nvSpPr>
        <p:spPr>
          <a:xfrm>
            <a:off x="8185696" y="2952185"/>
            <a:ext cx="1196723" cy="119519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ircle: Hollow 9">
            <a:extLst>
              <a:ext uri="{FF2B5EF4-FFF2-40B4-BE49-F238E27FC236}">
                <a16:creationId xmlns:a16="http://schemas.microsoft.com/office/drawing/2014/main" id="{F6F6B54B-687B-4DA6-AAA6-01EF37223111}"/>
              </a:ext>
            </a:extLst>
          </p:cNvPr>
          <p:cNvSpPr>
            <a:spLocks noChangeAspect="1"/>
          </p:cNvSpPr>
          <p:nvPr/>
        </p:nvSpPr>
        <p:spPr>
          <a:xfrm>
            <a:off x="7402291" y="2166518"/>
            <a:ext cx="2763531" cy="2766525"/>
          </a:xfrm>
          <a:prstGeom prst="donut">
            <a:avLst>
              <a:gd name="adj" fmla="val 28256"/>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4BE96257-7E31-47E0-AF47-FD1B16DF9907}"/>
              </a:ext>
            </a:extLst>
          </p:cNvPr>
          <p:cNvSpPr>
            <a:spLocks noChangeAspect="1"/>
          </p:cNvSpPr>
          <p:nvPr/>
        </p:nvSpPr>
        <p:spPr>
          <a:xfrm>
            <a:off x="7395902" y="2166518"/>
            <a:ext cx="2776308" cy="2779315"/>
          </a:xfrm>
          <a:prstGeom prst="donut">
            <a:avLst>
              <a:gd name="adj" fmla="val 871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Graphic 1" descr="Magnifying glass">
            <a:extLst>
              <a:ext uri="{FF2B5EF4-FFF2-40B4-BE49-F238E27FC236}">
                <a16:creationId xmlns:a16="http://schemas.microsoft.com/office/drawing/2014/main" id="{883ABDD0-517B-49EE-81D3-4D91D79322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6930" y="1532305"/>
            <a:ext cx="697981" cy="787217"/>
          </a:xfrm>
          <a:prstGeom prst="rect">
            <a:avLst/>
          </a:prstGeom>
        </p:spPr>
      </p:pic>
      <p:pic>
        <p:nvPicPr>
          <p:cNvPr id="24" name="Graphic 1" descr="Court">
            <a:extLst>
              <a:ext uri="{FF2B5EF4-FFF2-40B4-BE49-F238E27FC236}">
                <a16:creationId xmlns:a16="http://schemas.microsoft.com/office/drawing/2014/main" id="{5127F073-8986-469F-BA51-0A604BBB2E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93409" y="4641586"/>
            <a:ext cx="835872" cy="908821"/>
          </a:xfrm>
          <a:prstGeom prst="rect">
            <a:avLst/>
          </a:prstGeom>
        </p:spPr>
      </p:pic>
      <p:pic>
        <p:nvPicPr>
          <p:cNvPr id="25" name="Graphic 1" descr="Gears">
            <a:extLst>
              <a:ext uri="{FF2B5EF4-FFF2-40B4-BE49-F238E27FC236}">
                <a16:creationId xmlns:a16="http://schemas.microsoft.com/office/drawing/2014/main" id="{22C8750B-07BB-4C19-A430-332827C74B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98782" y="4808712"/>
            <a:ext cx="718336" cy="780475"/>
          </a:xfrm>
          <a:prstGeom prst="rect">
            <a:avLst/>
          </a:prstGeom>
        </p:spPr>
      </p:pic>
      <p:sp>
        <p:nvSpPr>
          <p:cNvPr id="27" name="TextBox 26">
            <a:extLst>
              <a:ext uri="{FF2B5EF4-FFF2-40B4-BE49-F238E27FC236}">
                <a16:creationId xmlns:a16="http://schemas.microsoft.com/office/drawing/2014/main" id="{B284F8CD-79CD-4EF0-B81D-3137A38A1A9D}"/>
              </a:ext>
            </a:extLst>
          </p:cNvPr>
          <p:cNvSpPr txBox="1"/>
          <p:nvPr/>
        </p:nvSpPr>
        <p:spPr>
          <a:xfrm>
            <a:off x="8135982" y="3156500"/>
            <a:ext cx="1316386" cy="584775"/>
          </a:xfrm>
          <a:prstGeom prst="rect">
            <a:avLst/>
          </a:prstGeom>
          <a:noFill/>
        </p:spPr>
        <p:txBody>
          <a:bodyPr wrap="none" rtlCol="0">
            <a:spAutoFit/>
          </a:bodyPr>
          <a:lstStyle/>
          <a:p>
            <a:pPr algn="ctr"/>
            <a:r>
              <a:rPr lang="fr-CA" sz="1600" b="1" dirty="0">
                <a:solidFill>
                  <a:schemeClr val="bg1"/>
                </a:solidFill>
                <a:latin typeface="Arial Narrow" panose="020B0606020202030204" pitchFamily="34" charset="0"/>
              </a:rPr>
              <a:t>LEGAL</a:t>
            </a:r>
          </a:p>
          <a:p>
            <a:pPr algn="ctr"/>
            <a:r>
              <a:rPr lang="fr-CA" sz="1600" b="1" dirty="0">
                <a:solidFill>
                  <a:schemeClr val="bg1"/>
                </a:solidFill>
                <a:latin typeface="Arial Narrow" panose="020B0606020202030204" pitchFamily="34" charset="0"/>
              </a:rPr>
              <a:t>FRAMEWORK</a:t>
            </a:r>
          </a:p>
        </p:txBody>
      </p:sp>
      <p:sp>
        <p:nvSpPr>
          <p:cNvPr id="28" name="TextBox 27">
            <a:extLst>
              <a:ext uri="{FF2B5EF4-FFF2-40B4-BE49-F238E27FC236}">
                <a16:creationId xmlns:a16="http://schemas.microsoft.com/office/drawing/2014/main" id="{393EEE3D-EE36-4224-A0AE-EFDCC34ED27A}"/>
              </a:ext>
            </a:extLst>
          </p:cNvPr>
          <p:cNvSpPr txBox="1"/>
          <p:nvPr/>
        </p:nvSpPr>
        <p:spPr>
          <a:xfrm>
            <a:off x="8415544" y="2390883"/>
            <a:ext cx="809837" cy="584775"/>
          </a:xfrm>
          <a:prstGeom prst="rect">
            <a:avLst/>
          </a:prstGeom>
          <a:noFill/>
        </p:spPr>
        <p:txBody>
          <a:bodyPr wrap="none" rtlCol="0">
            <a:spAutoFit/>
          </a:bodyPr>
          <a:lstStyle/>
          <a:p>
            <a:pPr algn="ctr"/>
            <a:r>
              <a:rPr lang="fr-CA" sz="1600" b="1" dirty="0">
                <a:latin typeface="Arial Narrow" panose="020B0606020202030204" pitchFamily="34" charset="0"/>
              </a:rPr>
              <a:t>Budget </a:t>
            </a:r>
          </a:p>
          <a:p>
            <a:pPr algn="ctr"/>
            <a:r>
              <a:rPr lang="fr-CA" sz="1600" b="1" dirty="0">
                <a:latin typeface="Arial Narrow" panose="020B0606020202030204" pitchFamily="34" charset="0"/>
              </a:rPr>
              <a:t>Cycle</a:t>
            </a:r>
          </a:p>
        </p:txBody>
      </p:sp>
      <p:sp>
        <p:nvSpPr>
          <p:cNvPr id="29" name="Arrow: Curved Down 28">
            <a:extLst>
              <a:ext uri="{FF2B5EF4-FFF2-40B4-BE49-F238E27FC236}">
                <a16:creationId xmlns:a16="http://schemas.microsoft.com/office/drawing/2014/main" id="{67F01D83-1F04-4F00-8659-4065C2776A52}"/>
              </a:ext>
            </a:extLst>
          </p:cNvPr>
          <p:cNvSpPr/>
          <p:nvPr/>
        </p:nvSpPr>
        <p:spPr>
          <a:xfrm>
            <a:off x="8224809" y="2680764"/>
            <a:ext cx="1191309" cy="351169"/>
          </a:xfrm>
          <a:prstGeom prst="curved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560E5308-5C1F-4A4A-BDA7-8E08ED3AD2C4}"/>
              </a:ext>
            </a:extLst>
          </p:cNvPr>
          <p:cNvSpPr txBox="1"/>
          <p:nvPr/>
        </p:nvSpPr>
        <p:spPr>
          <a:xfrm>
            <a:off x="8317118" y="2130669"/>
            <a:ext cx="976549" cy="338554"/>
          </a:xfrm>
          <a:prstGeom prst="rect">
            <a:avLst/>
          </a:prstGeom>
          <a:noFill/>
        </p:spPr>
        <p:txBody>
          <a:bodyPr wrap="none" rtlCol="0">
            <a:spAutoFit/>
          </a:bodyPr>
          <a:lstStyle/>
          <a:p>
            <a:pPr algn="ctr"/>
            <a:r>
              <a:rPr lang="fr-CA" sz="1600" b="1" dirty="0">
                <a:latin typeface="Arial Narrow" panose="020B0606020202030204" pitchFamily="34" charset="0"/>
              </a:rPr>
              <a:t>PIM Cycle</a:t>
            </a:r>
          </a:p>
        </p:txBody>
      </p:sp>
      <p:sp>
        <p:nvSpPr>
          <p:cNvPr id="31" name="TextBox 30">
            <a:extLst>
              <a:ext uri="{FF2B5EF4-FFF2-40B4-BE49-F238E27FC236}">
                <a16:creationId xmlns:a16="http://schemas.microsoft.com/office/drawing/2014/main" id="{6ECA44C7-C3E8-4C99-ADA7-64C8AEFEC517}"/>
              </a:ext>
            </a:extLst>
          </p:cNvPr>
          <p:cNvSpPr txBox="1"/>
          <p:nvPr/>
        </p:nvSpPr>
        <p:spPr>
          <a:xfrm>
            <a:off x="9686720" y="2242262"/>
            <a:ext cx="1592872" cy="954107"/>
          </a:xfrm>
          <a:prstGeom prst="rect">
            <a:avLst/>
          </a:prstGeom>
          <a:noFill/>
        </p:spPr>
        <p:txBody>
          <a:bodyPr wrap="square" rtlCol="0">
            <a:spAutoFit/>
          </a:bodyPr>
          <a:lstStyle/>
          <a:p>
            <a:pPr algn="ctr"/>
            <a:r>
              <a:rPr lang="fr-CA" sz="1400" b="1" dirty="0">
                <a:latin typeface="Arial Narrow" panose="020B0606020202030204" pitchFamily="34" charset="0"/>
              </a:rPr>
              <a:t>Strategic </a:t>
            </a:r>
          </a:p>
          <a:p>
            <a:pPr algn="ctr"/>
            <a:r>
              <a:rPr lang="fr-CA" sz="1400" b="1" dirty="0">
                <a:latin typeface="Arial Narrow" panose="020B0606020202030204" pitchFamily="34" charset="0"/>
              </a:rPr>
              <a:t>Planning</a:t>
            </a:r>
          </a:p>
          <a:p>
            <a:pPr algn="ctr"/>
            <a:r>
              <a:rPr lang="fr-CA" sz="1400" b="1" dirty="0">
                <a:latin typeface="Arial Narrow" panose="020B0606020202030204" pitchFamily="34" charset="0"/>
              </a:rPr>
              <a:t>And Fiscal Framework</a:t>
            </a:r>
          </a:p>
        </p:txBody>
      </p:sp>
      <p:sp>
        <p:nvSpPr>
          <p:cNvPr id="32" name="TextBox 31">
            <a:extLst>
              <a:ext uri="{FF2B5EF4-FFF2-40B4-BE49-F238E27FC236}">
                <a16:creationId xmlns:a16="http://schemas.microsoft.com/office/drawing/2014/main" id="{CD6A19AB-48DB-4C55-9E6E-D89D4E66D124}"/>
              </a:ext>
            </a:extLst>
          </p:cNvPr>
          <p:cNvSpPr txBox="1"/>
          <p:nvPr/>
        </p:nvSpPr>
        <p:spPr>
          <a:xfrm>
            <a:off x="9906251" y="4091754"/>
            <a:ext cx="1073807" cy="523220"/>
          </a:xfrm>
          <a:prstGeom prst="rect">
            <a:avLst/>
          </a:prstGeom>
          <a:noFill/>
        </p:spPr>
        <p:txBody>
          <a:bodyPr wrap="square" rtlCol="0">
            <a:spAutoFit/>
          </a:bodyPr>
          <a:lstStyle/>
          <a:p>
            <a:pPr algn="ctr"/>
            <a:r>
              <a:rPr lang="en-US" sz="1400" b="1" dirty="0">
                <a:latin typeface="Arial Narrow" panose="020B0606020202030204" pitchFamily="34" charset="0"/>
              </a:rPr>
              <a:t>Budget Preparation</a:t>
            </a:r>
          </a:p>
        </p:txBody>
      </p:sp>
      <p:sp>
        <p:nvSpPr>
          <p:cNvPr id="33" name="TextBox 32">
            <a:extLst>
              <a:ext uri="{FF2B5EF4-FFF2-40B4-BE49-F238E27FC236}">
                <a16:creationId xmlns:a16="http://schemas.microsoft.com/office/drawing/2014/main" id="{1A422200-5AF0-4B93-9F50-C55CCCC9D241}"/>
              </a:ext>
            </a:extLst>
          </p:cNvPr>
          <p:cNvSpPr txBox="1"/>
          <p:nvPr/>
        </p:nvSpPr>
        <p:spPr>
          <a:xfrm>
            <a:off x="6665635" y="3901643"/>
            <a:ext cx="1073807" cy="954107"/>
          </a:xfrm>
          <a:prstGeom prst="rect">
            <a:avLst/>
          </a:prstGeom>
          <a:noFill/>
        </p:spPr>
        <p:txBody>
          <a:bodyPr wrap="square" rtlCol="0">
            <a:spAutoFit/>
          </a:bodyPr>
          <a:lstStyle/>
          <a:p>
            <a:pPr algn="ctr"/>
            <a:r>
              <a:rPr lang="fr-CA" sz="1400" b="1" dirty="0">
                <a:latin typeface="Arial Narrow" panose="020B0606020202030204" pitchFamily="34" charset="0"/>
              </a:rPr>
              <a:t>Budget </a:t>
            </a:r>
            <a:r>
              <a:rPr lang="en-US" sz="1400" b="1" dirty="0">
                <a:latin typeface="Arial Narrow" panose="020B0606020202030204" pitchFamily="34" charset="0"/>
              </a:rPr>
              <a:t>Execution</a:t>
            </a:r>
            <a:r>
              <a:rPr lang="fr-CA" sz="1400" b="1" dirty="0">
                <a:latin typeface="Arial Narrow" panose="020B0606020202030204" pitchFamily="34" charset="0"/>
              </a:rPr>
              <a:t> And </a:t>
            </a:r>
            <a:r>
              <a:rPr lang="en-US" sz="1400" b="1" dirty="0">
                <a:latin typeface="Arial Narrow" panose="020B0606020202030204" pitchFamily="34" charset="0"/>
              </a:rPr>
              <a:t>Accounting</a:t>
            </a:r>
          </a:p>
        </p:txBody>
      </p:sp>
      <p:pic>
        <p:nvPicPr>
          <p:cNvPr id="38" name="Graphic 37" descr="Scales of justice">
            <a:extLst>
              <a:ext uri="{FF2B5EF4-FFF2-40B4-BE49-F238E27FC236}">
                <a16:creationId xmlns:a16="http://schemas.microsoft.com/office/drawing/2014/main" id="{48160137-972A-413E-81A2-A8324DADDF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55654" y="3662228"/>
            <a:ext cx="492283" cy="492283"/>
          </a:xfrm>
          <a:prstGeom prst="rect">
            <a:avLst/>
          </a:prstGeom>
        </p:spPr>
      </p:pic>
      <p:pic>
        <p:nvPicPr>
          <p:cNvPr id="40" name="Graphic 1" descr="Magnifying glass">
            <a:extLst>
              <a:ext uri="{FF2B5EF4-FFF2-40B4-BE49-F238E27FC236}">
                <a16:creationId xmlns:a16="http://schemas.microsoft.com/office/drawing/2014/main" id="{85386976-BA52-4AC3-AB58-771ADA06C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426" y="1480879"/>
            <a:ext cx="697981" cy="787217"/>
          </a:xfrm>
          <a:prstGeom prst="rect">
            <a:avLst/>
          </a:prstGeom>
        </p:spPr>
      </p:pic>
      <p:pic>
        <p:nvPicPr>
          <p:cNvPr id="41" name="Graphic 1" descr="Court">
            <a:extLst>
              <a:ext uri="{FF2B5EF4-FFF2-40B4-BE49-F238E27FC236}">
                <a16:creationId xmlns:a16="http://schemas.microsoft.com/office/drawing/2014/main" id="{48E9AB3E-B603-4385-B3D7-DB8F3F82B3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6450" y="2530942"/>
            <a:ext cx="835872" cy="908821"/>
          </a:xfrm>
          <a:prstGeom prst="rect">
            <a:avLst/>
          </a:prstGeom>
        </p:spPr>
      </p:pic>
      <p:pic>
        <p:nvPicPr>
          <p:cNvPr id="42" name="Graphic 1" descr="Gears">
            <a:extLst>
              <a:ext uri="{FF2B5EF4-FFF2-40B4-BE49-F238E27FC236}">
                <a16:creationId xmlns:a16="http://schemas.microsoft.com/office/drawing/2014/main" id="{4146E887-F798-4D26-8E18-BCF4E39FE6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2199" y="3632624"/>
            <a:ext cx="718336" cy="780475"/>
          </a:xfrm>
          <a:prstGeom prst="rect">
            <a:avLst/>
          </a:prstGeom>
        </p:spPr>
      </p:pic>
      <p:sp>
        <p:nvSpPr>
          <p:cNvPr id="44" name="Rectangle 43">
            <a:extLst>
              <a:ext uri="{FF2B5EF4-FFF2-40B4-BE49-F238E27FC236}">
                <a16:creationId xmlns:a16="http://schemas.microsoft.com/office/drawing/2014/main" id="{2AF47C5D-319E-4949-9EC7-07AAA575FC37}"/>
              </a:ext>
            </a:extLst>
          </p:cNvPr>
          <p:cNvSpPr/>
          <p:nvPr/>
        </p:nvSpPr>
        <p:spPr>
          <a:xfrm>
            <a:off x="1218142" y="1264343"/>
            <a:ext cx="3841018" cy="1078702"/>
          </a:xfrm>
          <a:prstGeom prst="rect">
            <a:avLst/>
          </a:prstGeom>
          <a:solidFill>
            <a:srgbClr val="B4F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Climate objectives / targets</a:t>
            </a:r>
          </a:p>
          <a:p>
            <a:pPr marL="342900" indent="-342900">
              <a:buFont typeface="Wingdings" panose="05000000000000000000" pitchFamily="2" charset="2"/>
              <a:buChar char="v"/>
            </a:pPr>
            <a:r>
              <a:rPr lang="en-US" sz="1600" dirty="0">
                <a:solidFill>
                  <a:schemeClr val="tx1"/>
                </a:solidFill>
              </a:rPr>
              <a:t>Climate-responsive macro-fiscal framework</a:t>
            </a:r>
          </a:p>
          <a:p>
            <a:pPr marL="342900" indent="-342900">
              <a:buFont typeface="Wingdings" panose="05000000000000000000" pitchFamily="2" charset="2"/>
              <a:buChar char="v"/>
            </a:pPr>
            <a:r>
              <a:rPr lang="en-US" sz="1600" dirty="0">
                <a:solidFill>
                  <a:schemeClr val="tx1"/>
                </a:solidFill>
              </a:rPr>
              <a:t>LT sustainability analysis</a:t>
            </a:r>
          </a:p>
        </p:txBody>
      </p:sp>
      <p:sp>
        <p:nvSpPr>
          <p:cNvPr id="45" name="Rectangle 44">
            <a:extLst>
              <a:ext uri="{FF2B5EF4-FFF2-40B4-BE49-F238E27FC236}">
                <a16:creationId xmlns:a16="http://schemas.microsoft.com/office/drawing/2014/main" id="{5035F189-98FA-4123-B2F1-E7EC6837A145}"/>
              </a:ext>
            </a:extLst>
          </p:cNvPr>
          <p:cNvSpPr/>
          <p:nvPr/>
        </p:nvSpPr>
        <p:spPr>
          <a:xfrm>
            <a:off x="1221000" y="2425178"/>
            <a:ext cx="3841018" cy="1078702"/>
          </a:xfrm>
          <a:prstGeom prst="rect">
            <a:avLst/>
          </a:prstGeom>
          <a:solidFill>
            <a:srgbClr val="D2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Climate impact assessments / CBA</a:t>
            </a:r>
          </a:p>
          <a:p>
            <a:pPr marL="342900" indent="-342900">
              <a:buFont typeface="Wingdings" panose="05000000000000000000" pitchFamily="2" charset="2"/>
              <a:buChar char="v"/>
            </a:pPr>
            <a:r>
              <a:rPr lang="en-US" sz="1600" dirty="0">
                <a:solidFill>
                  <a:schemeClr val="tx1"/>
                </a:solidFill>
              </a:rPr>
              <a:t>Green / climate spending reviews</a:t>
            </a:r>
          </a:p>
          <a:p>
            <a:pPr marL="342900" indent="-342900">
              <a:buFont typeface="Wingdings" panose="05000000000000000000" pitchFamily="2" charset="2"/>
              <a:buChar char="v"/>
            </a:pPr>
            <a:r>
              <a:rPr lang="en-US" sz="1600" dirty="0">
                <a:solidFill>
                  <a:schemeClr val="tx1"/>
                </a:solidFill>
              </a:rPr>
              <a:t>Climate budget circular</a:t>
            </a:r>
          </a:p>
          <a:p>
            <a:pPr marL="342900" indent="-342900">
              <a:buFont typeface="Wingdings" panose="05000000000000000000" pitchFamily="2" charset="2"/>
              <a:buChar char="v"/>
            </a:pPr>
            <a:r>
              <a:rPr lang="en-US" sz="1600" dirty="0">
                <a:solidFill>
                  <a:schemeClr val="tx1"/>
                </a:solidFill>
              </a:rPr>
              <a:t>Green-responsive program budget</a:t>
            </a:r>
          </a:p>
        </p:txBody>
      </p:sp>
      <p:sp>
        <p:nvSpPr>
          <p:cNvPr id="46" name="Rectangle 45">
            <a:extLst>
              <a:ext uri="{FF2B5EF4-FFF2-40B4-BE49-F238E27FC236}">
                <a16:creationId xmlns:a16="http://schemas.microsoft.com/office/drawing/2014/main" id="{9E2A2488-CE57-4912-AACE-8A2482F8AD03}"/>
              </a:ext>
            </a:extLst>
          </p:cNvPr>
          <p:cNvSpPr/>
          <p:nvPr/>
        </p:nvSpPr>
        <p:spPr>
          <a:xfrm>
            <a:off x="1218142" y="3582635"/>
            <a:ext cx="3841018" cy="880454"/>
          </a:xfrm>
          <a:prstGeom prst="rect">
            <a:avLst/>
          </a:prstGeom>
          <a:solidFill>
            <a:srgbClr val="C2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Tagging climate expenditure</a:t>
            </a:r>
          </a:p>
          <a:p>
            <a:pPr marL="342900" indent="-342900">
              <a:buFont typeface="Wingdings" panose="05000000000000000000" pitchFamily="2" charset="2"/>
              <a:buChar char="v"/>
            </a:pPr>
            <a:r>
              <a:rPr lang="en-US" sz="1600" dirty="0">
                <a:solidFill>
                  <a:schemeClr val="tx1"/>
                </a:solidFill>
              </a:rPr>
              <a:t>Green trackers</a:t>
            </a:r>
          </a:p>
          <a:p>
            <a:pPr marL="342900" indent="-342900">
              <a:buFont typeface="Wingdings" panose="05000000000000000000" pitchFamily="2" charset="2"/>
              <a:buChar char="v"/>
            </a:pPr>
            <a:r>
              <a:rPr lang="en-US" sz="1600" dirty="0">
                <a:solidFill>
                  <a:schemeClr val="tx1"/>
                </a:solidFill>
              </a:rPr>
              <a:t>Green performance monitoring</a:t>
            </a:r>
          </a:p>
        </p:txBody>
      </p:sp>
      <p:sp>
        <p:nvSpPr>
          <p:cNvPr id="2" name="Title 1">
            <a:extLst>
              <a:ext uri="{FF2B5EF4-FFF2-40B4-BE49-F238E27FC236}">
                <a16:creationId xmlns:a16="http://schemas.microsoft.com/office/drawing/2014/main" id="{DB138178-54B6-F205-BD25-B227AB178A62}"/>
              </a:ext>
            </a:extLst>
          </p:cNvPr>
          <p:cNvSpPr txBox="1">
            <a:spLocks/>
          </p:cNvSpPr>
          <p:nvPr/>
        </p:nvSpPr>
        <p:spPr>
          <a:xfrm>
            <a:off x="176450" y="24753"/>
            <a:ext cx="7491174" cy="97848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en-CA" dirty="0"/>
              <a:t>Green PFM framework</a:t>
            </a:r>
            <a:br>
              <a:rPr lang="en-CA" dirty="0"/>
            </a:br>
            <a:r>
              <a:rPr lang="en-CA" dirty="0">
                <a:solidFill>
                  <a:schemeClr val="accent2"/>
                </a:solidFill>
              </a:rPr>
              <a:t>Budget Execution and Accounting</a:t>
            </a:r>
          </a:p>
        </p:txBody>
      </p:sp>
      <p:cxnSp>
        <p:nvCxnSpPr>
          <p:cNvPr id="3" name="Straight Connector 2">
            <a:extLst>
              <a:ext uri="{FF2B5EF4-FFF2-40B4-BE49-F238E27FC236}">
                <a16:creationId xmlns:a16="http://schemas.microsoft.com/office/drawing/2014/main" id="{46605B2D-C87B-2BE6-25C7-BE1AEA4B0C31}"/>
              </a:ext>
            </a:extLst>
          </p:cNvPr>
          <p:cNvCxnSpPr>
            <a:cxnSpLocks/>
          </p:cNvCxnSpPr>
          <p:nvPr/>
        </p:nvCxnSpPr>
        <p:spPr>
          <a:xfrm>
            <a:off x="6096000" y="1216269"/>
            <a:ext cx="0" cy="44254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6186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rtial Circle 14">
            <a:extLst>
              <a:ext uri="{FF2B5EF4-FFF2-40B4-BE49-F238E27FC236}">
                <a16:creationId xmlns:a16="http://schemas.microsoft.com/office/drawing/2014/main" id="{386F6AD4-6A41-4709-8078-738C84EAE9EB}"/>
              </a:ext>
            </a:extLst>
          </p:cNvPr>
          <p:cNvSpPr>
            <a:spLocks/>
          </p:cNvSpPr>
          <p:nvPr/>
        </p:nvSpPr>
        <p:spPr>
          <a:xfrm>
            <a:off x="7414205" y="1043368"/>
            <a:ext cx="4692604" cy="4693138"/>
          </a:xfrm>
          <a:prstGeom prst="pie">
            <a:avLst>
              <a:gd name="adj1" fmla="val 10774055"/>
              <a:gd name="adj2" fmla="val 16200000"/>
            </a:avLst>
          </a:prstGeom>
          <a:solidFill>
            <a:srgbClr val="C5D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artial Circle 13">
            <a:extLst>
              <a:ext uri="{FF2B5EF4-FFF2-40B4-BE49-F238E27FC236}">
                <a16:creationId xmlns:a16="http://schemas.microsoft.com/office/drawing/2014/main" id="{20ED6508-8E13-4ECC-9D1B-0AC9F0AD6C03}"/>
              </a:ext>
            </a:extLst>
          </p:cNvPr>
          <p:cNvSpPr>
            <a:spLocks/>
          </p:cNvSpPr>
          <p:nvPr/>
        </p:nvSpPr>
        <p:spPr>
          <a:xfrm rot="16200000">
            <a:off x="7413939" y="1055892"/>
            <a:ext cx="4692604" cy="4693138"/>
          </a:xfrm>
          <a:prstGeom prst="pie">
            <a:avLst>
              <a:gd name="adj1" fmla="val 10774055"/>
              <a:gd name="adj2" fmla="val 16200000"/>
            </a:avLst>
          </a:prstGeom>
          <a:solidFill>
            <a:srgbClr val="C2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artial Circle 12">
            <a:extLst>
              <a:ext uri="{FF2B5EF4-FFF2-40B4-BE49-F238E27FC236}">
                <a16:creationId xmlns:a16="http://schemas.microsoft.com/office/drawing/2014/main" id="{FDA48B16-46CE-4A0F-AA37-6D1CB2DBB859}"/>
              </a:ext>
            </a:extLst>
          </p:cNvPr>
          <p:cNvSpPr>
            <a:spLocks/>
          </p:cNvSpPr>
          <p:nvPr/>
        </p:nvSpPr>
        <p:spPr>
          <a:xfrm rot="10800000">
            <a:off x="7414206" y="1049496"/>
            <a:ext cx="4692604" cy="4693138"/>
          </a:xfrm>
          <a:prstGeom prst="pie">
            <a:avLst>
              <a:gd name="adj1" fmla="val 10774055"/>
              <a:gd name="adj2" fmla="val 16200000"/>
            </a:avLst>
          </a:prstGeom>
          <a:solidFill>
            <a:srgbClr val="D2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artial Circle 11">
            <a:extLst>
              <a:ext uri="{FF2B5EF4-FFF2-40B4-BE49-F238E27FC236}">
                <a16:creationId xmlns:a16="http://schemas.microsoft.com/office/drawing/2014/main" id="{3984AADC-5D85-4DF3-AAFF-2A4DE240452A}"/>
              </a:ext>
            </a:extLst>
          </p:cNvPr>
          <p:cNvSpPr>
            <a:spLocks/>
          </p:cNvSpPr>
          <p:nvPr/>
        </p:nvSpPr>
        <p:spPr>
          <a:xfrm rot="5400000">
            <a:off x="7413939" y="1043101"/>
            <a:ext cx="4692604" cy="4693138"/>
          </a:xfrm>
          <a:prstGeom prst="pie">
            <a:avLst>
              <a:gd name="adj1" fmla="val 10774055"/>
              <a:gd name="adj2" fmla="val 16200000"/>
            </a:avLst>
          </a:prstGeom>
          <a:solidFill>
            <a:srgbClr val="B4F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7B1B620-5FC3-4701-B696-BEF8D4009A40}"/>
              </a:ext>
            </a:extLst>
          </p:cNvPr>
          <p:cNvSpPr>
            <a:spLocks noChangeAspect="1"/>
          </p:cNvSpPr>
          <p:nvPr/>
        </p:nvSpPr>
        <p:spPr>
          <a:xfrm>
            <a:off x="9161881" y="2792075"/>
            <a:ext cx="1196723" cy="119519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ircle: Hollow 9">
            <a:extLst>
              <a:ext uri="{FF2B5EF4-FFF2-40B4-BE49-F238E27FC236}">
                <a16:creationId xmlns:a16="http://schemas.microsoft.com/office/drawing/2014/main" id="{F6F6B54B-687B-4DA6-AAA6-01EF37223111}"/>
              </a:ext>
            </a:extLst>
          </p:cNvPr>
          <p:cNvSpPr>
            <a:spLocks noChangeAspect="1"/>
          </p:cNvSpPr>
          <p:nvPr/>
        </p:nvSpPr>
        <p:spPr>
          <a:xfrm>
            <a:off x="8378476" y="2006408"/>
            <a:ext cx="2763531" cy="2766525"/>
          </a:xfrm>
          <a:prstGeom prst="donut">
            <a:avLst>
              <a:gd name="adj" fmla="val 28256"/>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4BE96257-7E31-47E0-AF47-FD1B16DF9907}"/>
              </a:ext>
            </a:extLst>
          </p:cNvPr>
          <p:cNvSpPr>
            <a:spLocks noChangeAspect="1"/>
          </p:cNvSpPr>
          <p:nvPr/>
        </p:nvSpPr>
        <p:spPr>
          <a:xfrm>
            <a:off x="8372087" y="2006408"/>
            <a:ext cx="2776308" cy="2779315"/>
          </a:xfrm>
          <a:prstGeom prst="donut">
            <a:avLst>
              <a:gd name="adj" fmla="val 871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Graphic 1" descr="Bullseye">
            <a:extLst>
              <a:ext uri="{FF2B5EF4-FFF2-40B4-BE49-F238E27FC236}">
                <a16:creationId xmlns:a16="http://schemas.microsoft.com/office/drawing/2014/main" id="{EA0E7EE7-BA07-4420-924C-E9CF03D4B7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0533" y="1293332"/>
            <a:ext cx="783034" cy="866080"/>
          </a:xfrm>
          <a:prstGeom prst="rect">
            <a:avLst/>
          </a:prstGeom>
        </p:spPr>
      </p:pic>
      <p:pic>
        <p:nvPicPr>
          <p:cNvPr id="23" name="Graphic 1" descr="Magnifying glass">
            <a:extLst>
              <a:ext uri="{FF2B5EF4-FFF2-40B4-BE49-F238E27FC236}">
                <a16:creationId xmlns:a16="http://schemas.microsoft.com/office/drawing/2014/main" id="{883ABDD0-517B-49EE-81D3-4D91D79322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63115" y="1372195"/>
            <a:ext cx="697981" cy="787217"/>
          </a:xfrm>
          <a:prstGeom prst="rect">
            <a:avLst/>
          </a:prstGeom>
        </p:spPr>
      </p:pic>
      <p:pic>
        <p:nvPicPr>
          <p:cNvPr id="24" name="Graphic 1" descr="Court">
            <a:extLst>
              <a:ext uri="{FF2B5EF4-FFF2-40B4-BE49-F238E27FC236}">
                <a16:creationId xmlns:a16="http://schemas.microsoft.com/office/drawing/2014/main" id="{5127F073-8986-469F-BA51-0A604BBB2E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69594" y="4481476"/>
            <a:ext cx="835872" cy="908821"/>
          </a:xfrm>
          <a:prstGeom prst="rect">
            <a:avLst/>
          </a:prstGeom>
        </p:spPr>
      </p:pic>
      <p:pic>
        <p:nvPicPr>
          <p:cNvPr id="25" name="Graphic 1" descr="Gears">
            <a:extLst>
              <a:ext uri="{FF2B5EF4-FFF2-40B4-BE49-F238E27FC236}">
                <a16:creationId xmlns:a16="http://schemas.microsoft.com/office/drawing/2014/main" id="{22C8750B-07BB-4C19-A430-332827C74B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74967" y="4648602"/>
            <a:ext cx="718336" cy="780475"/>
          </a:xfrm>
          <a:prstGeom prst="rect">
            <a:avLst/>
          </a:prstGeom>
        </p:spPr>
      </p:pic>
      <p:sp>
        <p:nvSpPr>
          <p:cNvPr id="27" name="TextBox 26">
            <a:extLst>
              <a:ext uri="{FF2B5EF4-FFF2-40B4-BE49-F238E27FC236}">
                <a16:creationId xmlns:a16="http://schemas.microsoft.com/office/drawing/2014/main" id="{B284F8CD-79CD-4EF0-B81D-3137A38A1A9D}"/>
              </a:ext>
            </a:extLst>
          </p:cNvPr>
          <p:cNvSpPr txBox="1"/>
          <p:nvPr/>
        </p:nvSpPr>
        <p:spPr>
          <a:xfrm>
            <a:off x="9112167" y="2996390"/>
            <a:ext cx="1316386" cy="584775"/>
          </a:xfrm>
          <a:prstGeom prst="rect">
            <a:avLst/>
          </a:prstGeom>
          <a:noFill/>
        </p:spPr>
        <p:txBody>
          <a:bodyPr wrap="none" rtlCol="0">
            <a:spAutoFit/>
          </a:bodyPr>
          <a:lstStyle/>
          <a:p>
            <a:pPr algn="ctr"/>
            <a:r>
              <a:rPr lang="fr-CA" sz="1600" b="1" dirty="0">
                <a:solidFill>
                  <a:schemeClr val="bg1"/>
                </a:solidFill>
                <a:latin typeface="Arial Narrow" panose="020B0606020202030204" pitchFamily="34" charset="0"/>
              </a:rPr>
              <a:t>LEGAL</a:t>
            </a:r>
          </a:p>
          <a:p>
            <a:pPr algn="ctr"/>
            <a:r>
              <a:rPr lang="fr-CA" sz="1600" b="1" dirty="0">
                <a:solidFill>
                  <a:schemeClr val="bg1"/>
                </a:solidFill>
                <a:latin typeface="Arial Narrow" panose="020B0606020202030204" pitchFamily="34" charset="0"/>
              </a:rPr>
              <a:t>FRAMEWORK</a:t>
            </a:r>
          </a:p>
        </p:txBody>
      </p:sp>
      <p:sp>
        <p:nvSpPr>
          <p:cNvPr id="28" name="TextBox 27">
            <a:extLst>
              <a:ext uri="{FF2B5EF4-FFF2-40B4-BE49-F238E27FC236}">
                <a16:creationId xmlns:a16="http://schemas.microsoft.com/office/drawing/2014/main" id="{393EEE3D-EE36-4224-A0AE-EFDCC34ED27A}"/>
              </a:ext>
            </a:extLst>
          </p:cNvPr>
          <p:cNvSpPr txBox="1"/>
          <p:nvPr/>
        </p:nvSpPr>
        <p:spPr>
          <a:xfrm>
            <a:off x="9391729" y="2230773"/>
            <a:ext cx="809837" cy="584775"/>
          </a:xfrm>
          <a:prstGeom prst="rect">
            <a:avLst/>
          </a:prstGeom>
          <a:noFill/>
        </p:spPr>
        <p:txBody>
          <a:bodyPr wrap="none" rtlCol="0">
            <a:spAutoFit/>
          </a:bodyPr>
          <a:lstStyle/>
          <a:p>
            <a:pPr algn="ctr"/>
            <a:r>
              <a:rPr lang="fr-CA" sz="1600" b="1" dirty="0">
                <a:latin typeface="Arial Narrow" panose="020B0606020202030204" pitchFamily="34" charset="0"/>
              </a:rPr>
              <a:t>Budget </a:t>
            </a:r>
          </a:p>
          <a:p>
            <a:pPr algn="ctr"/>
            <a:r>
              <a:rPr lang="fr-CA" sz="1600" b="1" dirty="0">
                <a:latin typeface="Arial Narrow" panose="020B0606020202030204" pitchFamily="34" charset="0"/>
              </a:rPr>
              <a:t>Cycle</a:t>
            </a:r>
          </a:p>
        </p:txBody>
      </p:sp>
      <p:sp>
        <p:nvSpPr>
          <p:cNvPr id="29" name="Arrow: Curved Down 28">
            <a:extLst>
              <a:ext uri="{FF2B5EF4-FFF2-40B4-BE49-F238E27FC236}">
                <a16:creationId xmlns:a16="http://schemas.microsoft.com/office/drawing/2014/main" id="{67F01D83-1F04-4F00-8659-4065C2776A52}"/>
              </a:ext>
            </a:extLst>
          </p:cNvPr>
          <p:cNvSpPr/>
          <p:nvPr/>
        </p:nvSpPr>
        <p:spPr>
          <a:xfrm>
            <a:off x="9200994" y="2520654"/>
            <a:ext cx="1191309" cy="351169"/>
          </a:xfrm>
          <a:prstGeom prst="curved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560E5308-5C1F-4A4A-BDA7-8E08ED3AD2C4}"/>
              </a:ext>
            </a:extLst>
          </p:cNvPr>
          <p:cNvSpPr txBox="1"/>
          <p:nvPr/>
        </p:nvSpPr>
        <p:spPr>
          <a:xfrm>
            <a:off x="9293303" y="1970559"/>
            <a:ext cx="976549" cy="338554"/>
          </a:xfrm>
          <a:prstGeom prst="rect">
            <a:avLst/>
          </a:prstGeom>
          <a:noFill/>
        </p:spPr>
        <p:txBody>
          <a:bodyPr wrap="none" rtlCol="0">
            <a:spAutoFit/>
          </a:bodyPr>
          <a:lstStyle/>
          <a:p>
            <a:pPr algn="ctr"/>
            <a:r>
              <a:rPr lang="fr-CA" sz="1600" b="1" dirty="0">
                <a:latin typeface="Arial Narrow" panose="020B0606020202030204" pitchFamily="34" charset="0"/>
              </a:rPr>
              <a:t>PIM Cycle</a:t>
            </a:r>
          </a:p>
        </p:txBody>
      </p:sp>
      <p:sp>
        <p:nvSpPr>
          <p:cNvPr id="31" name="TextBox 30">
            <a:extLst>
              <a:ext uri="{FF2B5EF4-FFF2-40B4-BE49-F238E27FC236}">
                <a16:creationId xmlns:a16="http://schemas.microsoft.com/office/drawing/2014/main" id="{6ECA44C7-C3E8-4C99-ADA7-64C8AEFEC517}"/>
              </a:ext>
            </a:extLst>
          </p:cNvPr>
          <p:cNvSpPr txBox="1"/>
          <p:nvPr/>
        </p:nvSpPr>
        <p:spPr>
          <a:xfrm>
            <a:off x="10662905" y="2082152"/>
            <a:ext cx="1592872" cy="954107"/>
          </a:xfrm>
          <a:prstGeom prst="rect">
            <a:avLst/>
          </a:prstGeom>
          <a:noFill/>
        </p:spPr>
        <p:txBody>
          <a:bodyPr wrap="square" rtlCol="0">
            <a:spAutoFit/>
          </a:bodyPr>
          <a:lstStyle/>
          <a:p>
            <a:pPr algn="ctr"/>
            <a:r>
              <a:rPr lang="fr-CA" sz="1400" b="1" dirty="0">
                <a:latin typeface="Arial Narrow" panose="020B0606020202030204" pitchFamily="34" charset="0"/>
              </a:rPr>
              <a:t>Strategic </a:t>
            </a:r>
          </a:p>
          <a:p>
            <a:pPr algn="ctr"/>
            <a:r>
              <a:rPr lang="fr-CA" sz="1400" b="1" dirty="0">
                <a:latin typeface="Arial Narrow" panose="020B0606020202030204" pitchFamily="34" charset="0"/>
              </a:rPr>
              <a:t>Planning</a:t>
            </a:r>
          </a:p>
          <a:p>
            <a:pPr algn="ctr"/>
            <a:r>
              <a:rPr lang="fr-CA" sz="1400" b="1" dirty="0">
                <a:latin typeface="Arial Narrow" panose="020B0606020202030204" pitchFamily="34" charset="0"/>
              </a:rPr>
              <a:t>And Fiscal Framework</a:t>
            </a:r>
          </a:p>
        </p:txBody>
      </p:sp>
      <p:sp>
        <p:nvSpPr>
          <p:cNvPr id="32" name="TextBox 31">
            <a:extLst>
              <a:ext uri="{FF2B5EF4-FFF2-40B4-BE49-F238E27FC236}">
                <a16:creationId xmlns:a16="http://schemas.microsoft.com/office/drawing/2014/main" id="{CD6A19AB-48DB-4C55-9E6E-D89D4E66D124}"/>
              </a:ext>
            </a:extLst>
          </p:cNvPr>
          <p:cNvSpPr txBox="1"/>
          <p:nvPr/>
        </p:nvSpPr>
        <p:spPr>
          <a:xfrm>
            <a:off x="10882436" y="3931644"/>
            <a:ext cx="1073807" cy="523220"/>
          </a:xfrm>
          <a:prstGeom prst="rect">
            <a:avLst/>
          </a:prstGeom>
          <a:noFill/>
        </p:spPr>
        <p:txBody>
          <a:bodyPr wrap="square" rtlCol="0">
            <a:spAutoFit/>
          </a:bodyPr>
          <a:lstStyle/>
          <a:p>
            <a:pPr algn="ctr"/>
            <a:r>
              <a:rPr lang="en-US" sz="1400" b="1" dirty="0">
                <a:latin typeface="Arial Narrow" panose="020B0606020202030204" pitchFamily="34" charset="0"/>
              </a:rPr>
              <a:t>Budget Preparation</a:t>
            </a:r>
          </a:p>
        </p:txBody>
      </p:sp>
      <p:sp>
        <p:nvSpPr>
          <p:cNvPr id="33" name="TextBox 32">
            <a:extLst>
              <a:ext uri="{FF2B5EF4-FFF2-40B4-BE49-F238E27FC236}">
                <a16:creationId xmlns:a16="http://schemas.microsoft.com/office/drawing/2014/main" id="{1A422200-5AF0-4B93-9F50-C55CCCC9D241}"/>
              </a:ext>
            </a:extLst>
          </p:cNvPr>
          <p:cNvSpPr txBox="1"/>
          <p:nvPr/>
        </p:nvSpPr>
        <p:spPr>
          <a:xfrm>
            <a:off x="7641820" y="3741533"/>
            <a:ext cx="1073807" cy="954107"/>
          </a:xfrm>
          <a:prstGeom prst="rect">
            <a:avLst/>
          </a:prstGeom>
          <a:noFill/>
        </p:spPr>
        <p:txBody>
          <a:bodyPr wrap="square" rtlCol="0">
            <a:spAutoFit/>
          </a:bodyPr>
          <a:lstStyle/>
          <a:p>
            <a:pPr algn="ctr"/>
            <a:r>
              <a:rPr lang="fr-CA" sz="1400" b="1" dirty="0">
                <a:latin typeface="Arial Narrow" panose="020B0606020202030204" pitchFamily="34" charset="0"/>
              </a:rPr>
              <a:t>Budget </a:t>
            </a:r>
            <a:r>
              <a:rPr lang="en-US" sz="1400" b="1" dirty="0">
                <a:latin typeface="Arial Narrow" panose="020B0606020202030204" pitchFamily="34" charset="0"/>
              </a:rPr>
              <a:t>Execution</a:t>
            </a:r>
            <a:r>
              <a:rPr lang="fr-CA" sz="1400" b="1" dirty="0">
                <a:latin typeface="Arial Narrow" panose="020B0606020202030204" pitchFamily="34" charset="0"/>
              </a:rPr>
              <a:t> And </a:t>
            </a:r>
            <a:r>
              <a:rPr lang="en-US" sz="1400" b="1" dirty="0">
                <a:latin typeface="Arial Narrow" panose="020B0606020202030204" pitchFamily="34" charset="0"/>
              </a:rPr>
              <a:t>Accounting</a:t>
            </a:r>
          </a:p>
        </p:txBody>
      </p:sp>
      <p:sp>
        <p:nvSpPr>
          <p:cNvPr id="34" name="TextBox 33">
            <a:extLst>
              <a:ext uri="{FF2B5EF4-FFF2-40B4-BE49-F238E27FC236}">
                <a16:creationId xmlns:a16="http://schemas.microsoft.com/office/drawing/2014/main" id="{FFF4465A-FC11-4E8E-9907-624E8AD34510}"/>
              </a:ext>
            </a:extLst>
          </p:cNvPr>
          <p:cNvSpPr txBox="1"/>
          <p:nvPr/>
        </p:nvSpPr>
        <p:spPr>
          <a:xfrm>
            <a:off x="7730367" y="2297595"/>
            <a:ext cx="776334" cy="738664"/>
          </a:xfrm>
          <a:prstGeom prst="rect">
            <a:avLst/>
          </a:prstGeom>
          <a:noFill/>
        </p:spPr>
        <p:txBody>
          <a:bodyPr wrap="square" rtlCol="0">
            <a:spAutoFit/>
          </a:bodyPr>
          <a:lstStyle/>
          <a:p>
            <a:pPr algn="ctr"/>
            <a:r>
              <a:rPr lang="fr-CA" sz="1400" b="1" dirty="0">
                <a:latin typeface="Arial Narrow" panose="020B0606020202030204" pitchFamily="34" charset="0"/>
              </a:rPr>
              <a:t>Control And Audit</a:t>
            </a:r>
          </a:p>
        </p:txBody>
      </p:sp>
      <p:pic>
        <p:nvPicPr>
          <p:cNvPr id="38" name="Graphic 37" descr="Scales of justice">
            <a:extLst>
              <a:ext uri="{FF2B5EF4-FFF2-40B4-BE49-F238E27FC236}">
                <a16:creationId xmlns:a16="http://schemas.microsoft.com/office/drawing/2014/main" id="{48160137-972A-413E-81A2-A8324DADDF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31839" y="3502118"/>
            <a:ext cx="492283" cy="492283"/>
          </a:xfrm>
          <a:prstGeom prst="rect">
            <a:avLst/>
          </a:prstGeom>
        </p:spPr>
      </p:pic>
      <p:pic>
        <p:nvPicPr>
          <p:cNvPr id="40" name="Graphic 1" descr="Magnifying glass">
            <a:extLst>
              <a:ext uri="{FF2B5EF4-FFF2-40B4-BE49-F238E27FC236}">
                <a16:creationId xmlns:a16="http://schemas.microsoft.com/office/drawing/2014/main" id="{85386976-BA52-4AC3-AB58-771ADA06C6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1292" y="1330007"/>
            <a:ext cx="697981" cy="787217"/>
          </a:xfrm>
          <a:prstGeom prst="rect">
            <a:avLst/>
          </a:prstGeom>
        </p:spPr>
      </p:pic>
      <p:pic>
        <p:nvPicPr>
          <p:cNvPr id="41" name="Graphic 1" descr="Court">
            <a:extLst>
              <a:ext uri="{FF2B5EF4-FFF2-40B4-BE49-F238E27FC236}">
                <a16:creationId xmlns:a16="http://schemas.microsoft.com/office/drawing/2014/main" id="{48E9AB3E-B603-4385-B3D7-DB8F3F82B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3316" y="2380070"/>
            <a:ext cx="835872" cy="908821"/>
          </a:xfrm>
          <a:prstGeom prst="rect">
            <a:avLst/>
          </a:prstGeom>
        </p:spPr>
      </p:pic>
      <p:pic>
        <p:nvPicPr>
          <p:cNvPr id="42" name="Graphic 1" descr="Gears">
            <a:extLst>
              <a:ext uri="{FF2B5EF4-FFF2-40B4-BE49-F238E27FC236}">
                <a16:creationId xmlns:a16="http://schemas.microsoft.com/office/drawing/2014/main" id="{4146E887-F798-4D26-8E18-BCF4E39FE6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9065" y="3481752"/>
            <a:ext cx="718336" cy="780475"/>
          </a:xfrm>
          <a:prstGeom prst="rect">
            <a:avLst/>
          </a:prstGeom>
        </p:spPr>
      </p:pic>
      <p:pic>
        <p:nvPicPr>
          <p:cNvPr id="43" name="Graphic 1" descr="Bullseye">
            <a:extLst>
              <a:ext uri="{FF2B5EF4-FFF2-40B4-BE49-F238E27FC236}">
                <a16:creationId xmlns:a16="http://schemas.microsoft.com/office/drawing/2014/main" id="{B8AA5720-EED4-43B5-9311-6F495D2684F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8739" y="4367864"/>
            <a:ext cx="783034" cy="880454"/>
          </a:xfrm>
          <a:prstGeom prst="rect">
            <a:avLst/>
          </a:prstGeom>
        </p:spPr>
      </p:pic>
      <p:sp>
        <p:nvSpPr>
          <p:cNvPr id="44" name="Rectangle 43">
            <a:extLst>
              <a:ext uri="{FF2B5EF4-FFF2-40B4-BE49-F238E27FC236}">
                <a16:creationId xmlns:a16="http://schemas.microsoft.com/office/drawing/2014/main" id="{2AF47C5D-319E-4949-9EC7-07AAA575FC37}"/>
              </a:ext>
            </a:extLst>
          </p:cNvPr>
          <p:cNvSpPr/>
          <p:nvPr/>
        </p:nvSpPr>
        <p:spPr>
          <a:xfrm>
            <a:off x="1275008" y="1113471"/>
            <a:ext cx="3841018" cy="1078702"/>
          </a:xfrm>
          <a:prstGeom prst="rect">
            <a:avLst/>
          </a:prstGeom>
          <a:solidFill>
            <a:srgbClr val="B4F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Climate objectives / targets</a:t>
            </a:r>
          </a:p>
          <a:p>
            <a:pPr marL="342900" indent="-342900">
              <a:buFont typeface="Wingdings" panose="05000000000000000000" pitchFamily="2" charset="2"/>
              <a:buChar char="v"/>
            </a:pPr>
            <a:r>
              <a:rPr lang="en-US" sz="1600" dirty="0">
                <a:solidFill>
                  <a:schemeClr val="tx1"/>
                </a:solidFill>
              </a:rPr>
              <a:t>Climate-responsive macro-fiscal framework</a:t>
            </a:r>
          </a:p>
          <a:p>
            <a:pPr marL="342900" indent="-342900">
              <a:buFont typeface="Wingdings" panose="05000000000000000000" pitchFamily="2" charset="2"/>
              <a:buChar char="v"/>
            </a:pPr>
            <a:r>
              <a:rPr lang="en-US" sz="1600" dirty="0">
                <a:solidFill>
                  <a:schemeClr val="tx1"/>
                </a:solidFill>
              </a:rPr>
              <a:t>LT sustainability analysis</a:t>
            </a:r>
          </a:p>
        </p:txBody>
      </p:sp>
      <p:sp>
        <p:nvSpPr>
          <p:cNvPr id="45" name="Rectangle 44">
            <a:extLst>
              <a:ext uri="{FF2B5EF4-FFF2-40B4-BE49-F238E27FC236}">
                <a16:creationId xmlns:a16="http://schemas.microsoft.com/office/drawing/2014/main" id="{5035F189-98FA-4123-B2F1-E7EC6837A145}"/>
              </a:ext>
            </a:extLst>
          </p:cNvPr>
          <p:cNvSpPr/>
          <p:nvPr/>
        </p:nvSpPr>
        <p:spPr>
          <a:xfrm>
            <a:off x="1277866" y="2274306"/>
            <a:ext cx="3841018" cy="1078702"/>
          </a:xfrm>
          <a:prstGeom prst="rect">
            <a:avLst/>
          </a:prstGeom>
          <a:solidFill>
            <a:srgbClr val="D2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Climate impact assessments / CBA</a:t>
            </a:r>
          </a:p>
          <a:p>
            <a:pPr marL="342900" indent="-342900">
              <a:buFont typeface="Wingdings" panose="05000000000000000000" pitchFamily="2" charset="2"/>
              <a:buChar char="v"/>
            </a:pPr>
            <a:r>
              <a:rPr lang="en-US" sz="1600" dirty="0">
                <a:solidFill>
                  <a:schemeClr val="tx1"/>
                </a:solidFill>
              </a:rPr>
              <a:t>Green / climate spending reviews</a:t>
            </a:r>
          </a:p>
          <a:p>
            <a:pPr marL="342900" indent="-342900">
              <a:buFont typeface="Wingdings" panose="05000000000000000000" pitchFamily="2" charset="2"/>
              <a:buChar char="v"/>
            </a:pPr>
            <a:r>
              <a:rPr lang="en-US" sz="1600" dirty="0">
                <a:solidFill>
                  <a:schemeClr val="tx1"/>
                </a:solidFill>
              </a:rPr>
              <a:t>Climate budget circular</a:t>
            </a:r>
          </a:p>
          <a:p>
            <a:pPr marL="342900" indent="-342900">
              <a:buFont typeface="Wingdings" panose="05000000000000000000" pitchFamily="2" charset="2"/>
              <a:buChar char="v"/>
            </a:pPr>
            <a:r>
              <a:rPr lang="en-US" sz="1600" dirty="0">
                <a:solidFill>
                  <a:schemeClr val="tx1"/>
                </a:solidFill>
              </a:rPr>
              <a:t>Green-responsive program budget</a:t>
            </a:r>
          </a:p>
        </p:txBody>
      </p:sp>
      <p:sp>
        <p:nvSpPr>
          <p:cNvPr id="46" name="Rectangle 45">
            <a:extLst>
              <a:ext uri="{FF2B5EF4-FFF2-40B4-BE49-F238E27FC236}">
                <a16:creationId xmlns:a16="http://schemas.microsoft.com/office/drawing/2014/main" id="{9E2A2488-CE57-4912-AACE-8A2482F8AD03}"/>
              </a:ext>
            </a:extLst>
          </p:cNvPr>
          <p:cNvSpPr/>
          <p:nvPr/>
        </p:nvSpPr>
        <p:spPr>
          <a:xfrm>
            <a:off x="1275008" y="3431763"/>
            <a:ext cx="3841018" cy="880454"/>
          </a:xfrm>
          <a:prstGeom prst="rect">
            <a:avLst/>
          </a:prstGeom>
          <a:solidFill>
            <a:srgbClr val="C2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Tagging climate expenditure</a:t>
            </a:r>
          </a:p>
          <a:p>
            <a:pPr marL="342900" indent="-342900">
              <a:buFont typeface="Wingdings" panose="05000000000000000000" pitchFamily="2" charset="2"/>
              <a:buChar char="v"/>
            </a:pPr>
            <a:r>
              <a:rPr lang="en-US" sz="1600" dirty="0">
                <a:solidFill>
                  <a:schemeClr val="tx1"/>
                </a:solidFill>
              </a:rPr>
              <a:t>Green trackers</a:t>
            </a:r>
          </a:p>
          <a:p>
            <a:pPr marL="342900" indent="-342900">
              <a:buFont typeface="Wingdings" panose="05000000000000000000" pitchFamily="2" charset="2"/>
              <a:buChar char="v"/>
            </a:pPr>
            <a:r>
              <a:rPr lang="en-US" sz="1600" dirty="0">
                <a:solidFill>
                  <a:schemeClr val="tx1"/>
                </a:solidFill>
              </a:rPr>
              <a:t>Green performance monitoring</a:t>
            </a:r>
          </a:p>
        </p:txBody>
      </p:sp>
      <p:sp>
        <p:nvSpPr>
          <p:cNvPr id="47" name="Rectangle 46">
            <a:extLst>
              <a:ext uri="{FF2B5EF4-FFF2-40B4-BE49-F238E27FC236}">
                <a16:creationId xmlns:a16="http://schemas.microsoft.com/office/drawing/2014/main" id="{7928609B-8042-4B17-AA08-03AF21B33CBC}"/>
              </a:ext>
            </a:extLst>
          </p:cNvPr>
          <p:cNvSpPr/>
          <p:nvPr/>
        </p:nvSpPr>
        <p:spPr>
          <a:xfrm>
            <a:off x="1275008" y="4367864"/>
            <a:ext cx="3841018" cy="880454"/>
          </a:xfrm>
          <a:prstGeom prst="rect">
            <a:avLst/>
          </a:prstGeom>
          <a:solidFill>
            <a:srgbClr val="C5D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Ex-post climate / green audits</a:t>
            </a:r>
          </a:p>
          <a:p>
            <a:pPr marL="342900" indent="-342900">
              <a:buFont typeface="Wingdings" panose="05000000000000000000" pitchFamily="2" charset="2"/>
              <a:buChar char="v"/>
            </a:pPr>
            <a:r>
              <a:rPr lang="en-US" sz="1600" dirty="0">
                <a:solidFill>
                  <a:schemeClr val="tx1"/>
                </a:solidFill>
              </a:rPr>
              <a:t>Climate watchdogs</a:t>
            </a:r>
          </a:p>
          <a:p>
            <a:pPr marL="342900" indent="-342900">
              <a:buFont typeface="Wingdings" panose="05000000000000000000" pitchFamily="2" charset="2"/>
              <a:buChar char="v"/>
            </a:pPr>
            <a:r>
              <a:rPr lang="en-US" sz="1600" dirty="0">
                <a:solidFill>
                  <a:schemeClr val="tx1"/>
                </a:solidFill>
              </a:rPr>
              <a:t>Parliamentary oversight</a:t>
            </a:r>
          </a:p>
        </p:txBody>
      </p:sp>
      <p:sp>
        <p:nvSpPr>
          <p:cNvPr id="2" name="Arrow: Right 1">
            <a:extLst>
              <a:ext uri="{FF2B5EF4-FFF2-40B4-BE49-F238E27FC236}">
                <a16:creationId xmlns:a16="http://schemas.microsoft.com/office/drawing/2014/main" id="{EB607879-531B-4F76-991F-F0809FEF44CA}"/>
              </a:ext>
            </a:extLst>
          </p:cNvPr>
          <p:cNvSpPr/>
          <p:nvPr/>
        </p:nvSpPr>
        <p:spPr>
          <a:xfrm>
            <a:off x="4441372" y="4483596"/>
            <a:ext cx="806304" cy="18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5F3F7ADB-1357-46AD-A77C-009A21343759}"/>
              </a:ext>
            </a:extLst>
          </p:cNvPr>
          <p:cNvSpPr txBox="1"/>
          <p:nvPr/>
        </p:nvSpPr>
        <p:spPr>
          <a:xfrm>
            <a:off x="5302466" y="3924879"/>
            <a:ext cx="1761677" cy="1323439"/>
          </a:xfrm>
          <a:prstGeom prst="rect">
            <a:avLst/>
          </a:prstGeom>
          <a:solidFill>
            <a:schemeClr val="accent1">
              <a:lumMod val="20000"/>
              <a:lumOff val="80000"/>
            </a:schemeClr>
          </a:solidFill>
        </p:spPr>
        <p:txBody>
          <a:bodyPr wrap="square" rtlCol="0">
            <a:spAutoFit/>
          </a:bodyPr>
          <a:lstStyle/>
          <a:p>
            <a:r>
              <a:rPr lang="fr-CA" sz="2000" b="1" dirty="0"/>
              <a:t>Example: </a:t>
            </a:r>
            <a:r>
              <a:rPr lang="fr-CA" sz="2000" dirty="0" err="1"/>
              <a:t>Ethiopia’s</a:t>
            </a:r>
            <a:r>
              <a:rPr lang="fr-CA" sz="2000" dirty="0"/>
              <a:t> performance audits</a:t>
            </a:r>
          </a:p>
        </p:txBody>
      </p:sp>
      <p:sp>
        <p:nvSpPr>
          <p:cNvPr id="53" name="Arrow: Bent-Up 52">
            <a:extLst>
              <a:ext uri="{FF2B5EF4-FFF2-40B4-BE49-F238E27FC236}">
                <a16:creationId xmlns:a16="http://schemas.microsoft.com/office/drawing/2014/main" id="{EABCF3E6-B48F-4A33-8BFF-EDBA37860A8A}"/>
              </a:ext>
            </a:extLst>
          </p:cNvPr>
          <p:cNvSpPr/>
          <p:nvPr/>
        </p:nvSpPr>
        <p:spPr>
          <a:xfrm rot="5400000">
            <a:off x="1636424" y="5073957"/>
            <a:ext cx="629469" cy="707885"/>
          </a:xfrm>
          <a:prstGeom prst="bentUpArrow">
            <a:avLst>
              <a:gd name="adj1" fmla="val 10837"/>
              <a:gd name="adj2" fmla="val 28313"/>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36A2378C-4C42-48F1-8ED9-912F9A028407}"/>
              </a:ext>
            </a:extLst>
          </p:cNvPr>
          <p:cNvSpPr txBox="1"/>
          <p:nvPr/>
        </p:nvSpPr>
        <p:spPr>
          <a:xfrm>
            <a:off x="2305102" y="5470090"/>
            <a:ext cx="4759042" cy="1323439"/>
          </a:xfrm>
          <a:prstGeom prst="rect">
            <a:avLst/>
          </a:prstGeom>
          <a:solidFill>
            <a:schemeClr val="accent1">
              <a:lumMod val="20000"/>
              <a:lumOff val="80000"/>
            </a:schemeClr>
          </a:solidFill>
        </p:spPr>
        <p:txBody>
          <a:bodyPr wrap="square" rtlCol="0">
            <a:spAutoFit/>
          </a:bodyPr>
          <a:lstStyle/>
          <a:p>
            <a:r>
              <a:rPr lang="fr-CA" sz="2000" b="1" dirty="0"/>
              <a:t>Example: </a:t>
            </a:r>
            <a:r>
              <a:rPr lang="fr-CA" sz="2000" dirty="0" err="1"/>
              <a:t>Ethiopia’s</a:t>
            </a:r>
            <a:r>
              <a:rPr lang="fr-CA" sz="2000" dirty="0"/>
              <a:t> </a:t>
            </a:r>
            <a:r>
              <a:rPr lang="en-US" sz="2000" dirty="0"/>
              <a:t>Parliamentary Standing Committee on Climate Change, Uganda’s Natural Resources Committee</a:t>
            </a:r>
            <a:endParaRPr lang="fr-CA" sz="2000" dirty="0"/>
          </a:p>
        </p:txBody>
      </p:sp>
      <p:sp>
        <p:nvSpPr>
          <p:cNvPr id="3" name="Title 1">
            <a:extLst>
              <a:ext uri="{FF2B5EF4-FFF2-40B4-BE49-F238E27FC236}">
                <a16:creationId xmlns:a16="http://schemas.microsoft.com/office/drawing/2014/main" id="{01843A78-15B9-0FFC-F274-26EF6EBB307A}"/>
              </a:ext>
            </a:extLst>
          </p:cNvPr>
          <p:cNvSpPr txBox="1">
            <a:spLocks/>
          </p:cNvSpPr>
          <p:nvPr/>
        </p:nvSpPr>
        <p:spPr>
          <a:xfrm>
            <a:off x="85190" y="76689"/>
            <a:ext cx="6978953" cy="97848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en-CA" dirty="0"/>
              <a:t>Green PFM framework</a:t>
            </a:r>
            <a:br>
              <a:rPr lang="en-CA" dirty="0"/>
            </a:br>
            <a:r>
              <a:rPr lang="en-CA" dirty="0">
                <a:solidFill>
                  <a:schemeClr val="accent2"/>
                </a:solidFill>
              </a:rPr>
              <a:t>Control and Audit</a:t>
            </a:r>
          </a:p>
        </p:txBody>
      </p:sp>
      <p:cxnSp>
        <p:nvCxnSpPr>
          <p:cNvPr id="6" name="Straight Connector 5">
            <a:extLst>
              <a:ext uri="{FF2B5EF4-FFF2-40B4-BE49-F238E27FC236}">
                <a16:creationId xmlns:a16="http://schemas.microsoft.com/office/drawing/2014/main" id="{AEA72B21-7BD3-E69C-E34F-3F3C29D2EE46}"/>
              </a:ext>
            </a:extLst>
          </p:cNvPr>
          <p:cNvCxnSpPr>
            <a:cxnSpLocks/>
          </p:cNvCxnSpPr>
          <p:nvPr/>
        </p:nvCxnSpPr>
        <p:spPr>
          <a:xfrm>
            <a:off x="7230066" y="1076160"/>
            <a:ext cx="0" cy="44254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292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 grpId="0" animBg="1"/>
      <p:bldP spid="53"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856C-05FE-472A-9E50-7978D8A47AB5}"/>
              </a:ext>
            </a:extLst>
          </p:cNvPr>
          <p:cNvSpPr>
            <a:spLocks noGrp="1"/>
          </p:cNvSpPr>
          <p:nvPr>
            <p:ph type="title"/>
          </p:nvPr>
        </p:nvSpPr>
        <p:spPr>
          <a:xfrm>
            <a:off x="228600" y="13252"/>
            <a:ext cx="10972800" cy="1143000"/>
          </a:xfrm>
        </p:spPr>
        <p:txBody>
          <a:bodyPr>
            <a:normAutofit/>
          </a:bodyPr>
          <a:lstStyle/>
          <a:p>
            <a:r>
              <a:rPr lang="en-US" b="1" dirty="0">
                <a:solidFill>
                  <a:schemeClr val="bg1"/>
                </a:solidFill>
              </a:rPr>
              <a:t>Climate Change: Channels and Impacts</a:t>
            </a:r>
          </a:p>
        </p:txBody>
      </p:sp>
      <p:graphicFrame>
        <p:nvGraphicFramePr>
          <p:cNvPr id="6" name="Diagram 5">
            <a:extLst>
              <a:ext uri="{FF2B5EF4-FFF2-40B4-BE49-F238E27FC236}">
                <a16:creationId xmlns:a16="http://schemas.microsoft.com/office/drawing/2014/main" id="{A710E1DF-2E31-4EA2-B203-4F25AECC0784}"/>
              </a:ext>
            </a:extLst>
          </p:cNvPr>
          <p:cNvGraphicFramePr/>
          <p:nvPr>
            <p:extLst>
              <p:ext uri="{D42A27DB-BD31-4B8C-83A1-F6EECF244321}">
                <p14:modId xmlns:p14="http://schemas.microsoft.com/office/powerpoint/2010/main" val="2888461261"/>
              </p:ext>
            </p:extLst>
          </p:nvPr>
        </p:nvGraphicFramePr>
        <p:xfrm>
          <a:off x="3962400" y="1219200"/>
          <a:ext cx="7823200" cy="5015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5038A16F-E3D1-012F-C513-B53A472DDD7E}"/>
              </a:ext>
            </a:extLst>
          </p:cNvPr>
          <p:cNvGrpSpPr/>
          <p:nvPr/>
        </p:nvGrpSpPr>
        <p:grpSpPr>
          <a:xfrm>
            <a:off x="621920" y="1258654"/>
            <a:ext cx="2482949" cy="5015948"/>
            <a:chOff x="954" y="0"/>
            <a:chExt cx="2482949" cy="5015948"/>
          </a:xfrm>
        </p:grpSpPr>
        <p:sp>
          <p:nvSpPr>
            <p:cNvPr id="20" name="Rectangle: Rounded Corners 19">
              <a:extLst>
                <a:ext uri="{FF2B5EF4-FFF2-40B4-BE49-F238E27FC236}">
                  <a16:creationId xmlns:a16="http://schemas.microsoft.com/office/drawing/2014/main" id="{082F1AA1-82A9-E75B-7E16-6C06DDEF117F}"/>
                </a:ext>
              </a:extLst>
            </p:cNvPr>
            <p:cNvSpPr/>
            <p:nvPr/>
          </p:nvSpPr>
          <p:spPr>
            <a:xfrm>
              <a:off x="954" y="0"/>
              <a:ext cx="2482949" cy="501594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Rectangle: Rounded Corners 4">
              <a:extLst>
                <a:ext uri="{FF2B5EF4-FFF2-40B4-BE49-F238E27FC236}">
                  <a16:creationId xmlns:a16="http://schemas.microsoft.com/office/drawing/2014/main" id="{E2261337-6F03-8EE0-20ED-311A02CD24AC}"/>
                </a:ext>
              </a:extLst>
            </p:cNvPr>
            <p:cNvSpPr txBox="1"/>
            <p:nvPr/>
          </p:nvSpPr>
          <p:spPr>
            <a:xfrm>
              <a:off x="954" y="0"/>
              <a:ext cx="2482949" cy="15047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Climate Change </a:t>
              </a:r>
            </a:p>
          </p:txBody>
        </p:sp>
      </p:grpSp>
      <p:grpSp>
        <p:nvGrpSpPr>
          <p:cNvPr id="8" name="Group 7">
            <a:extLst>
              <a:ext uri="{FF2B5EF4-FFF2-40B4-BE49-F238E27FC236}">
                <a16:creationId xmlns:a16="http://schemas.microsoft.com/office/drawing/2014/main" id="{26F90E1D-401F-1778-BDE6-52D70E1D023A}"/>
              </a:ext>
            </a:extLst>
          </p:cNvPr>
          <p:cNvGrpSpPr/>
          <p:nvPr/>
        </p:nvGrpSpPr>
        <p:grpSpPr>
          <a:xfrm>
            <a:off x="832516" y="2687072"/>
            <a:ext cx="1990335" cy="730716"/>
            <a:chOff x="-4021055" y="1766046"/>
            <a:chExt cx="1990335" cy="730716"/>
          </a:xfrm>
        </p:grpSpPr>
        <p:sp>
          <p:nvSpPr>
            <p:cNvPr id="18" name="Rectangle: Rounded Corners 17">
              <a:extLst>
                <a:ext uri="{FF2B5EF4-FFF2-40B4-BE49-F238E27FC236}">
                  <a16:creationId xmlns:a16="http://schemas.microsoft.com/office/drawing/2014/main" id="{71AD37F9-D3FE-0DB9-1946-8EF35FFBA725}"/>
                </a:ext>
              </a:extLst>
            </p:cNvPr>
            <p:cNvSpPr/>
            <p:nvPr/>
          </p:nvSpPr>
          <p:spPr>
            <a:xfrm>
              <a:off x="-4021055" y="1766046"/>
              <a:ext cx="1986359" cy="7307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9" name="Rectangle: Rounded Corners 6">
              <a:extLst>
                <a:ext uri="{FF2B5EF4-FFF2-40B4-BE49-F238E27FC236}">
                  <a16:creationId xmlns:a16="http://schemas.microsoft.com/office/drawing/2014/main" id="{72F19486-63F9-D9A5-F05E-0522E2DA575D}"/>
                </a:ext>
              </a:extLst>
            </p:cNvPr>
            <p:cNvSpPr txBox="1"/>
            <p:nvPr/>
          </p:nvSpPr>
          <p:spPr>
            <a:xfrm>
              <a:off x="-3974275" y="1771937"/>
              <a:ext cx="1943555" cy="687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600" kern="1200" dirty="0">
                  <a:latin typeface="Sylfaen" panose="010A0502050306030303" pitchFamily="18" charset="0"/>
                </a:rPr>
                <a:t>Long-term: </a:t>
              </a:r>
              <a:r>
                <a:rPr lang="en-US" sz="1600" dirty="0">
                  <a:latin typeface="Sylfaen" panose="010A0502050306030303" pitchFamily="18" charset="0"/>
                </a:rPr>
                <a:t>Rising temperatures and sea levels</a:t>
              </a:r>
              <a:r>
                <a:rPr lang="en-US" sz="1600" kern="1200" dirty="0">
                  <a:latin typeface="Sylfaen" panose="010A0502050306030303" pitchFamily="18" charset="0"/>
                </a:rPr>
                <a:t> </a:t>
              </a:r>
            </a:p>
          </p:txBody>
        </p:sp>
      </p:grpSp>
      <p:grpSp>
        <p:nvGrpSpPr>
          <p:cNvPr id="9" name="Group 8">
            <a:extLst>
              <a:ext uri="{FF2B5EF4-FFF2-40B4-BE49-F238E27FC236}">
                <a16:creationId xmlns:a16="http://schemas.microsoft.com/office/drawing/2014/main" id="{6B34959C-D73D-922A-6AD2-7EA9968DBD6B}"/>
              </a:ext>
            </a:extLst>
          </p:cNvPr>
          <p:cNvGrpSpPr/>
          <p:nvPr/>
        </p:nvGrpSpPr>
        <p:grpSpPr>
          <a:xfrm>
            <a:off x="831191" y="3733800"/>
            <a:ext cx="2064409" cy="1120838"/>
            <a:chOff x="249249" y="2348041"/>
            <a:chExt cx="1986359" cy="730716"/>
          </a:xfrm>
        </p:grpSpPr>
        <p:sp>
          <p:nvSpPr>
            <p:cNvPr id="16" name="Rectangle: Rounded Corners 15">
              <a:extLst>
                <a:ext uri="{FF2B5EF4-FFF2-40B4-BE49-F238E27FC236}">
                  <a16:creationId xmlns:a16="http://schemas.microsoft.com/office/drawing/2014/main" id="{B4C240AE-1041-D766-750F-8F299B0D1C55}"/>
                </a:ext>
              </a:extLst>
            </p:cNvPr>
            <p:cNvSpPr/>
            <p:nvPr/>
          </p:nvSpPr>
          <p:spPr>
            <a:xfrm>
              <a:off x="249249" y="2348041"/>
              <a:ext cx="1986359" cy="7307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Rectangle: Rounded Corners 8">
              <a:extLst>
                <a:ext uri="{FF2B5EF4-FFF2-40B4-BE49-F238E27FC236}">
                  <a16:creationId xmlns:a16="http://schemas.microsoft.com/office/drawing/2014/main" id="{692DBC80-A2AD-9F22-D2B8-BB09B4004241}"/>
                </a:ext>
              </a:extLst>
            </p:cNvPr>
            <p:cNvSpPr txBox="1"/>
            <p:nvPr/>
          </p:nvSpPr>
          <p:spPr>
            <a:xfrm>
              <a:off x="270651" y="2369443"/>
              <a:ext cx="1943555" cy="687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600" kern="1200" dirty="0">
                  <a:latin typeface="Sylfaen" panose="010A0502050306030303" pitchFamily="18" charset="0"/>
                </a:rPr>
                <a:t>Recurrent manifestations: Storms, Floods, Droughts, …</a:t>
              </a:r>
            </a:p>
          </p:txBody>
        </p:sp>
      </p:grpSp>
      <p:grpSp>
        <p:nvGrpSpPr>
          <p:cNvPr id="11" name="Group 10">
            <a:extLst>
              <a:ext uri="{FF2B5EF4-FFF2-40B4-BE49-F238E27FC236}">
                <a16:creationId xmlns:a16="http://schemas.microsoft.com/office/drawing/2014/main" id="{FCCD5271-5716-8BF1-0C93-C4D599AE11B0}"/>
              </a:ext>
            </a:extLst>
          </p:cNvPr>
          <p:cNvGrpSpPr/>
          <p:nvPr/>
        </p:nvGrpSpPr>
        <p:grpSpPr>
          <a:xfrm>
            <a:off x="831191" y="4972763"/>
            <a:ext cx="2013061" cy="730716"/>
            <a:chOff x="-4022380" y="4051737"/>
            <a:chExt cx="2013061" cy="730716"/>
          </a:xfrm>
        </p:grpSpPr>
        <p:sp>
          <p:nvSpPr>
            <p:cNvPr id="12" name="Rectangle: Rounded Corners 11">
              <a:extLst>
                <a:ext uri="{FF2B5EF4-FFF2-40B4-BE49-F238E27FC236}">
                  <a16:creationId xmlns:a16="http://schemas.microsoft.com/office/drawing/2014/main" id="{4A10C243-293D-0987-6865-9D7D0A47F0DB}"/>
                </a:ext>
              </a:extLst>
            </p:cNvPr>
            <p:cNvSpPr/>
            <p:nvPr/>
          </p:nvSpPr>
          <p:spPr>
            <a:xfrm>
              <a:off x="-3995678" y="4051737"/>
              <a:ext cx="1986359" cy="7307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12">
              <a:extLst>
                <a:ext uri="{FF2B5EF4-FFF2-40B4-BE49-F238E27FC236}">
                  <a16:creationId xmlns:a16="http://schemas.microsoft.com/office/drawing/2014/main" id="{B92C696E-14BD-2AA0-404A-B75A8B4627A6}"/>
                </a:ext>
              </a:extLst>
            </p:cNvPr>
            <p:cNvSpPr txBox="1"/>
            <p:nvPr/>
          </p:nvSpPr>
          <p:spPr>
            <a:xfrm>
              <a:off x="-4022380" y="4077115"/>
              <a:ext cx="1943555" cy="687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600" kern="1200" dirty="0">
                  <a:latin typeface="Sylfaen" panose="010A0502050306030303" pitchFamily="18" charset="0"/>
                </a:rPr>
                <a:t>Expected to increase in frequency and severity</a:t>
              </a:r>
              <a:endParaRPr lang="en-US" sz="1600" kern="1200" dirty="0"/>
            </a:p>
          </p:txBody>
        </p:sp>
      </p:grpSp>
      <p:sp>
        <p:nvSpPr>
          <p:cNvPr id="22" name="Arrow: Right 21">
            <a:extLst>
              <a:ext uri="{FF2B5EF4-FFF2-40B4-BE49-F238E27FC236}">
                <a16:creationId xmlns:a16="http://schemas.microsoft.com/office/drawing/2014/main" id="{D02A9826-A309-FD40-2161-D6509E6EFC81}"/>
              </a:ext>
            </a:extLst>
          </p:cNvPr>
          <p:cNvSpPr/>
          <p:nvPr/>
        </p:nvSpPr>
        <p:spPr>
          <a:xfrm>
            <a:off x="3200400" y="3657600"/>
            <a:ext cx="685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31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98EB6B-7D09-4C0E-1805-B540CB03B5AE}"/>
              </a:ext>
            </a:extLst>
          </p:cNvPr>
          <p:cNvSpPr txBox="1">
            <a:spLocks/>
          </p:cNvSpPr>
          <p:nvPr/>
        </p:nvSpPr>
        <p:spPr>
          <a:xfrm>
            <a:off x="85190" y="141895"/>
            <a:ext cx="8422839" cy="97848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en-CA" dirty="0"/>
              <a:t>Green PFM framework</a:t>
            </a:r>
            <a:br>
              <a:rPr lang="en-CA" dirty="0"/>
            </a:br>
            <a:r>
              <a:rPr lang="en-CA" dirty="0">
                <a:solidFill>
                  <a:schemeClr val="accent2"/>
                </a:solidFill>
              </a:rPr>
              <a:t>Legal Framework</a:t>
            </a:r>
          </a:p>
        </p:txBody>
      </p:sp>
      <p:pic>
        <p:nvPicPr>
          <p:cNvPr id="34" name="Graphic 1" descr="Magnifying glass">
            <a:extLst>
              <a:ext uri="{FF2B5EF4-FFF2-40B4-BE49-F238E27FC236}">
                <a16:creationId xmlns:a16="http://schemas.microsoft.com/office/drawing/2014/main" id="{ACEB2A5D-8038-4F7F-7F09-7366125841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984" y="1544614"/>
            <a:ext cx="697981" cy="787217"/>
          </a:xfrm>
          <a:prstGeom prst="rect">
            <a:avLst/>
          </a:prstGeom>
        </p:spPr>
      </p:pic>
      <p:pic>
        <p:nvPicPr>
          <p:cNvPr id="35" name="Graphic 1" descr="Court">
            <a:extLst>
              <a:ext uri="{FF2B5EF4-FFF2-40B4-BE49-F238E27FC236}">
                <a16:creationId xmlns:a16="http://schemas.microsoft.com/office/drawing/2014/main" id="{3423E50B-4A78-D796-5238-CC282F1B09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3008" y="2594677"/>
            <a:ext cx="835872" cy="908821"/>
          </a:xfrm>
          <a:prstGeom prst="rect">
            <a:avLst/>
          </a:prstGeom>
        </p:spPr>
      </p:pic>
      <p:pic>
        <p:nvPicPr>
          <p:cNvPr id="37" name="Graphic 1" descr="Gears">
            <a:extLst>
              <a:ext uri="{FF2B5EF4-FFF2-40B4-BE49-F238E27FC236}">
                <a16:creationId xmlns:a16="http://schemas.microsoft.com/office/drawing/2014/main" id="{A7B21145-48DE-F2DA-45F8-2FBFED0662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757" y="3696359"/>
            <a:ext cx="718336" cy="780475"/>
          </a:xfrm>
          <a:prstGeom prst="rect">
            <a:avLst/>
          </a:prstGeom>
        </p:spPr>
      </p:pic>
      <p:pic>
        <p:nvPicPr>
          <p:cNvPr id="40" name="Graphic 1" descr="Bullseye">
            <a:extLst>
              <a:ext uri="{FF2B5EF4-FFF2-40B4-BE49-F238E27FC236}">
                <a16:creationId xmlns:a16="http://schemas.microsoft.com/office/drawing/2014/main" id="{897D5C19-FCDA-0FF0-8559-049C2BCBC60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8431" y="4582471"/>
            <a:ext cx="783034" cy="880454"/>
          </a:xfrm>
          <a:prstGeom prst="rect">
            <a:avLst/>
          </a:prstGeom>
        </p:spPr>
      </p:pic>
      <p:sp>
        <p:nvSpPr>
          <p:cNvPr id="41" name="Rectangle 40">
            <a:extLst>
              <a:ext uri="{FF2B5EF4-FFF2-40B4-BE49-F238E27FC236}">
                <a16:creationId xmlns:a16="http://schemas.microsoft.com/office/drawing/2014/main" id="{2462E122-71B7-B518-62C0-4527E04FDE2C}"/>
              </a:ext>
            </a:extLst>
          </p:cNvPr>
          <p:cNvSpPr/>
          <p:nvPr/>
        </p:nvSpPr>
        <p:spPr>
          <a:xfrm>
            <a:off x="1304700" y="1328078"/>
            <a:ext cx="3841018" cy="1078702"/>
          </a:xfrm>
          <a:prstGeom prst="rect">
            <a:avLst/>
          </a:prstGeom>
          <a:solidFill>
            <a:srgbClr val="B4F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Climate objectives / targets</a:t>
            </a:r>
          </a:p>
          <a:p>
            <a:pPr marL="342900" indent="-342900">
              <a:buFont typeface="Wingdings" panose="05000000000000000000" pitchFamily="2" charset="2"/>
              <a:buChar char="v"/>
            </a:pPr>
            <a:r>
              <a:rPr lang="en-US" sz="1600" dirty="0">
                <a:solidFill>
                  <a:schemeClr val="tx1"/>
                </a:solidFill>
              </a:rPr>
              <a:t>Climate-responsive macro-fiscal framework</a:t>
            </a:r>
          </a:p>
          <a:p>
            <a:pPr marL="342900" indent="-342900">
              <a:buFont typeface="Wingdings" panose="05000000000000000000" pitchFamily="2" charset="2"/>
              <a:buChar char="v"/>
            </a:pPr>
            <a:r>
              <a:rPr lang="en-US" sz="1600" dirty="0">
                <a:solidFill>
                  <a:schemeClr val="tx1"/>
                </a:solidFill>
              </a:rPr>
              <a:t>LT sustainability analysis</a:t>
            </a:r>
          </a:p>
        </p:txBody>
      </p:sp>
      <p:sp>
        <p:nvSpPr>
          <p:cNvPr id="42" name="Rectangle 41">
            <a:extLst>
              <a:ext uri="{FF2B5EF4-FFF2-40B4-BE49-F238E27FC236}">
                <a16:creationId xmlns:a16="http://schemas.microsoft.com/office/drawing/2014/main" id="{7040238D-D798-0D03-E0F5-9878BCC405D1}"/>
              </a:ext>
            </a:extLst>
          </p:cNvPr>
          <p:cNvSpPr/>
          <p:nvPr/>
        </p:nvSpPr>
        <p:spPr>
          <a:xfrm>
            <a:off x="1307558" y="2488913"/>
            <a:ext cx="3841018" cy="1078702"/>
          </a:xfrm>
          <a:prstGeom prst="rect">
            <a:avLst/>
          </a:prstGeom>
          <a:solidFill>
            <a:srgbClr val="D2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Climate impact assessments / CBA</a:t>
            </a:r>
          </a:p>
          <a:p>
            <a:pPr marL="342900" indent="-342900">
              <a:buFont typeface="Wingdings" panose="05000000000000000000" pitchFamily="2" charset="2"/>
              <a:buChar char="v"/>
            </a:pPr>
            <a:r>
              <a:rPr lang="en-US" sz="1600" dirty="0">
                <a:solidFill>
                  <a:schemeClr val="tx1"/>
                </a:solidFill>
              </a:rPr>
              <a:t>Green / climate spending reviews</a:t>
            </a:r>
          </a:p>
          <a:p>
            <a:pPr marL="342900" indent="-342900">
              <a:buFont typeface="Wingdings" panose="05000000000000000000" pitchFamily="2" charset="2"/>
              <a:buChar char="v"/>
            </a:pPr>
            <a:r>
              <a:rPr lang="en-US" sz="1600" dirty="0">
                <a:solidFill>
                  <a:schemeClr val="tx1"/>
                </a:solidFill>
              </a:rPr>
              <a:t>Climate budget circular</a:t>
            </a:r>
          </a:p>
          <a:p>
            <a:pPr marL="342900" indent="-342900">
              <a:buFont typeface="Wingdings" panose="05000000000000000000" pitchFamily="2" charset="2"/>
              <a:buChar char="v"/>
            </a:pPr>
            <a:r>
              <a:rPr lang="en-US" sz="1600" dirty="0">
                <a:solidFill>
                  <a:schemeClr val="tx1"/>
                </a:solidFill>
              </a:rPr>
              <a:t>Green-responsive program budget</a:t>
            </a:r>
          </a:p>
        </p:txBody>
      </p:sp>
      <p:sp>
        <p:nvSpPr>
          <p:cNvPr id="43" name="Rectangle 42">
            <a:extLst>
              <a:ext uri="{FF2B5EF4-FFF2-40B4-BE49-F238E27FC236}">
                <a16:creationId xmlns:a16="http://schemas.microsoft.com/office/drawing/2014/main" id="{BDBEFB95-A37E-BC04-825D-F44009858791}"/>
              </a:ext>
            </a:extLst>
          </p:cNvPr>
          <p:cNvSpPr/>
          <p:nvPr/>
        </p:nvSpPr>
        <p:spPr>
          <a:xfrm>
            <a:off x="1304700" y="3646370"/>
            <a:ext cx="3841018" cy="880454"/>
          </a:xfrm>
          <a:prstGeom prst="rect">
            <a:avLst/>
          </a:prstGeom>
          <a:solidFill>
            <a:srgbClr val="C2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Tagging climate expenditure</a:t>
            </a:r>
          </a:p>
          <a:p>
            <a:pPr marL="342900" indent="-342900">
              <a:buFont typeface="Wingdings" panose="05000000000000000000" pitchFamily="2" charset="2"/>
              <a:buChar char="v"/>
            </a:pPr>
            <a:r>
              <a:rPr lang="en-US" sz="1600" dirty="0">
                <a:solidFill>
                  <a:schemeClr val="tx1"/>
                </a:solidFill>
              </a:rPr>
              <a:t>Green trackers</a:t>
            </a:r>
          </a:p>
          <a:p>
            <a:pPr marL="342900" indent="-342900">
              <a:buFont typeface="Wingdings" panose="05000000000000000000" pitchFamily="2" charset="2"/>
              <a:buChar char="v"/>
            </a:pPr>
            <a:r>
              <a:rPr lang="en-US" sz="1600" dirty="0">
                <a:solidFill>
                  <a:schemeClr val="tx1"/>
                </a:solidFill>
              </a:rPr>
              <a:t>Green performance monitoring</a:t>
            </a:r>
          </a:p>
        </p:txBody>
      </p:sp>
      <p:sp>
        <p:nvSpPr>
          <p:cNvPr id="44" name="Rectangle 43">
            <a:extLst>
              <a:ext uri="{FF2B5EF4-FFF2-40B4-BE49-F238E27FC236}">
                <a16:creationId xmlns:a16="http://schemas.microsoft.com/office/drawing/2014/main" id="{9C3121D9-C1A5-0380-D839-4FA9E93AA993}"/>
              </a:ext>
            </a:extLst>
          </p:cNvPr>
          <p:cNvSpPr/>
          <p:nvPr/>
        </p:nvSpPr>
        <p:spPr>
          <a:xfrm>
            <a:off x="1304700" y="4582471"/>
            <a:ext cx="3841018" cy="880454"/>
          </a:xfrm>
          <a:prstGeom prst="rect">
            <a:avLst/>
          </a:prstGeom>
          <a:solidFill>
            <a:srgbClr val="C5D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Ex-post climate / green audits</a:t>
            </a:r>
          </a:p>
          <a:p>
            <a:pPr marL="342900" indent="-342900">
              <a:buFont typeface="Wingdings" panose="05000000000000000000" pitchFamily="2" charset="2"/>
              <a:buChar char="v"/>
            </a:pPr>
            <a:r>
              <a:rPr lang="en-US" sz="1600" dirty="0">
                <a:solidFill>
                  <a:schemeClr val="tx1"/>
                </a:solidFill>
              </a:rPr>
              <a:t>Climate watchdogs</a:t>
            </a:r>
          </a:p>
          <a:p>
            <a:pPr marL="342900" indent="-342900">
              <a:buFont typeface="Wingdings" panose="05000000000000000000" pitchFamily="2" charset="2"/>
              <a:buChar char="v"/>
            </a:pPr>
            <a:r>
              <a:rPr lang="en-US" sz="1600" dirty="0">
                <a:solidFill>
                  <a:schemeClr val="tx1"/>
                </a:solidFill>
              </a:rPr>
              <a:t>Parliamentary oversight</a:t>
            </a:r>
          </a:p>
        </p:txBody>
      </p:sp>
      <p:sp>
        <p:nvSpPr>
          <p:cNvPr id="47" name="Rectangle 46">
            <a:extLst>
              <a:ext uri="{FF2B5EF4-FFF2-40B4-BE49-F238E27FC236}">
                <a16:creationId xmlns:a16="http://schemas.microsoft.com/office/drawing/2014/main" id="{213D5367-CD73-0C7A-084B-576CE885B839}"/>
              </a:ext>
            </a:extLst>
          </p:cNvPr>
          <p:cNvSpPr/>
          <p:nvPr/>
        </p:nvSpPr>
        <p:spPr>
          <a:xfrm>
            <a:off x="1304700" y="5592218"/>
            <a:ext cx="3841018" cy="783083"/>
          </a:xfrm>
          <a:prstGeom prst="rect">
            <a:avLst/>
          </a:prstGeom>
          <a:solidFill>
            <a:srgbClr val="5A8E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bg1"/>
                </a:solidFill>
              </a:rPr>
              <a:t>Amending existing PFM laws to include climate elements</a:t>
            </a:r>
          </a:p>
          <a:p>
            <a:pPr marL="342900" indent="-342900">
              <a:buFont typeface="Wingdings" panose="05000000000000000000" pitchFamily="2" charset="2"/>
              <a:buChar char="v"/>
            </a:pPr>
            <a:r>
              <a:rPr lang="en-US" sz="1600" dirty="0">
                <a:solidFill>
                  <a:schemeClr val="bg1"/>
                </a:solidFill>
              </a:rPr>
              <a:t>Enacting specific climate action laws</a:t>
            </a:r>
          </a:p>
        </p:txBody>
      </p:sp>
      <p:pic>
        <p:nvPicPr>
          <p:cNvPr id="48" name="Graphic 47" descr="Scales of justice">
            <a:extLst>
              <a:ext uri="{FF2B5EF4-FFF2-40B4-BE49-F238E27FC236}">
                <a16:creationId xmlns:a16="http://schemas.microsoft.com/office/drawing/2014/main" id="{FB2DABFB-2CAC-982B-A52E-AFBAC2A3389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1333" y="5452281"/>
            <a:ext cx="914400" cy="914400"/>
          </a:xfrm>
          <a:prstGeom prst="rect">
            <a:avLst/>
          </a:prstGeom>
        </p:spPr>
      </p:pic>
      <p:cxnSp>
        <p:nvCxnSpPr>
          <p:cNvPr id="49" name="Straight Connector 48">
            <a:extLst>
              <a:ext uri="{FF2B5EF4-FFF2-40B4-BE49-F238E27FC236}">
                <a16:creationId xmlns:a16="http://schemas.microsoft.com/office/drawing/2014/main" id="{F22396FD-F23F-E387-3D59-8D102EC7091D}"/>
              </a:ext>
            </a:extLst>
          </p:cNvPr>
          <p:cNvCxnSpPr>
            <a:cxnSpLocks/>
          </p:cNvCxnSpPr>
          <p:nvPr/>
        </p:nvCxnSpPr>
        <p:spPr>
          <a:xfrm>
            <a:off x="6250170" y="1483628"/>
            <a:ext cx="0" cy="44254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Partial Circle 71">
            <a:extLst>
              <a:ext uri="{FF2B5EF4-FFF2-40B4-BE49-F238E27FC236}">
                <a16:creationId xmlns:a16="http://schemas.microsoft.com/office/drawing/2014/main" id="{536EAFCE-E562-BEC1-C592-F0A3332392F5}"/>
              </a:ext>
            </a:extLst>
          </p:cNvPr>
          <p:cNvSpPr>
            <a:spLocks/>
          </p:cNvSpPr>
          <p:nvPr/>
        </p:nvSpPr>
        <p:spPr>
          <a:xfrm>
            <a:off x="6959444" y="1221313"/>
            <a:ext cx="4692604" cy="4693138"/>
          </a:xfrm>
          <a:prstGeom prst="pie">
            <a:avLst>
              <a:gd name="adj1" fmla="val 10774055"/>
              <a:gd name="adj2" fmla="val 16200000"/>
            </a:avLst>
          </a:prstGeom>
          <a:solidFill>
            <a:srgbClr val="C5D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Partial Circle 72">
            <a:extLst>
              <a:ext uri="{FF2B5EF4-FFF2-40B4-BE49-F238E27FC236}">
                <a16:creationId xmlns:a16="http://schemas.microsoft.com/office/drawing/2014/main" id="{97FEAD98-EEA4-5B0E-F48A-655F5C93C655}"/>
              </a:ext>
            </a:extLst>
          </p:cNvPr>
          <p:cNvSpPr>
            <a:spLocks/>
          </p:cNvSpPr>
          <p:nvPr/>
        </p:nvSpPr>
        <p:spPr>
          <a:xfrm rot="16200000">
            <a:off x="6959178" y="1233837"/>
            <a:ext cx="4692604" cy="4693138"/>
          </a:xfrm>
          <a:prstGeom prst="pie">
            <a:avLst>
              <a:gd name="adj1" fmla="val 10774055"/>
              <a:gd name="adj2" fmla="val 16200000"/>
            </a:avLst>
          </a:prstGeom>
          <a:solidFill>
            <a:srgbClr val="C2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Partial Circle 73">
            <a:extLst>
              <a:ext uri="{FF2B5EF4-FFF2-40B4-BE49-F238E27FC236}">
                <a16:creationId xmlns:a16="http://schemas.microsoft.com/office/drawing/2014/main" id="{427B47B6-A90C-037F-98D8-952629501770}"/>
              </a:ext>
            </a:extLst>
          </p:cNvPr>
          <p:cNvSpPr>
            <a:spLocks/>
          </p:cNvSpPr>
          <p:nvPr/>
        </p:nvSpPr>
        <p:spPr>
          <a:xfrm rot="10800000">
            <a:off x="6959445" y="1227441"/>
            <a:ext cx="4692604" cy="4693138"/>
          </a:xfrm>
          <a:prstGeom prst="pie">
            <a:avLst>
              <a:gd name="adj1" fmla="val 10774055"/>
              <a:gd name="adj2" fmla="val 16200000"/>
            </a:avLst>
          </a:prstGeom>
          <a:solidFill>
            <a:srgbClr val="D2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Partial Circle 74">
            <a:extLst>
              <a:ext uri="{FF2B5EF4-FFF2-40B4-BE49-F238E27FC236}">
                <a16:creationId xmlns:a16="http://schemas.microsoft.com/office/drawing/2014/main" id="{F5925EBB-8A55-0E80-44BE-B51281C116BA}"/>
              </a:ext>
            </a:extLst>
          </p:cNvPr>
          <p:cNvSpPr>
            <a:spLocks/>
          </p:cNvSpPr>
          <p:nvPr/>
        </p:nvSpPr>
        <p:spPr>
          <a:xfrm rot="5400000">
            <a:off x="6959178" y="1221046"/>
            <a:ext cx="4692604" cy="4693138"/>
          </a:xfrm>
          <a:prstGeom prst="pie">
            <a:avLst>
              <a:gd name="adj1" fmla="val 10774055"/>
              <a:gd name="adj2" fmla="val 16200000"/>
            </a:avLst>
          </a:prstGeom>
          <a:solidFill>
            <a:srgbClr val="B4F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Oval 75">
            <a:extLst>
              <a:ext uri="{FF2B5EF4-FFF2-40B4-BE49-F238E27FC236}">
                <a16:creationId xmlns:a16="http://schemas.microsoft.com/office/drawing/2014/main" id="{2B365A4B-BFFA-ABCD-29C9-422762FDE5FA}"/>
              </a:ext>
            </a:extLst>
          </p:cNvPr>
          <p:cNvSpPr>
            <a:spLocks noChangeAspect="1"/>
          </p:cNvSpPr>
          <p:nvPr/>
        </p:nvSpPr>
        <p:spPr>
          <a:xfrm>
            <a:off x="8707120" y="2970020"/>
            <a:ext cx="1196723" cy="119519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Circle: Hollow 76">
            <a:extLst>
              <a:ext uri="{FF2B5EF4-FFF2-40B4-BE49-F238E27FC236}">
                <a16:creationId xmlns:a16="http://schemas.microsoft.com/office/drawing/2014/main" id="{3AB02C5C-3638-B716-1D13-EBC21499AE29}"/>
              </a:ext>
            </a:extLst>
          </p:cNvPr>
          <p:cNvSpPr>
            <a:spLocks noChangeAspect="1"/>
          </p:cNvSpPr>
          <p:nvPr/>
        </p:nvSpPr>
        <p:spPr>
          <a:xfrm>
            <a:off x="7923715" y="2184353"/>
            <a:ext cx="2763531" cy="2766525"/>
          </a:xfrm>
          <a:prstGeom prst="donut">
            <a:avLst>
              <a:gd name="adj" fmla="val 28256"/>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Circle: Hollow 77">
            <a:extLst>
              <a:ext uri="{FF2B5EF4-FFF2-40B4-BE49-F238E27FC236}">
                <a16:creationId xmlns:a16="http://schemas.microsoft.com/office/drawing/2014/main" id="{8FD7D1BB-5FE3-510F-794D-99BE57DC7E4F}"/>
              </a:ext>
            </a:extLst>
          </p:cNvPr>
          <p:cNvSpPr>
            <a:spLocks noChangeAspect="1"/>
          </p:cNvSpPr>
          <p:nvPr/>
        </p:nvSpPr>
        <p:spPr>
          <a:xfrm>
            <a:off x="7917326" y="2184353"/>
            <a:ext cx="2776308" cy="2779315"/>
          </a:xfrm>
          <a:prstGeom prst="donut">
            <a:avLst>
              <a:gd name="adj" fmla="val 871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9" name="Graphic 1" descr="Bullseye">
            <a:extLst>
              <a:ext uri="{FF2B5EF4-FFF2-40B4-BE49-F238E27FC236}">
                <a16:creationId xmlns:a16="http://schemas.microsoft.com/office/drawing/2014/main" id="{A731E658-E135-45C0-E624-49116304D32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85772" y="1471277"/>
            <a:ext cx="783034" cy="866080"/>
          </a:xfrm>
          <a:prstGeom prst="rect">
            <a:avLst/>
          </a:prstGeom>
        </p:spPr>
      </p:pic>
      <p:pic>
        <p:nvPicPr>
          <p:cNvPr id="80" name="Graphic 1" descr="Magnifying glass">
            <a:extLst>
              <a:ext uri="{FF2B5EF4-FFF2-40B4-BE49-F238E27FC236}">
                <a16:creationId xmlns:a16="http://schemas.microsoft.com/office/drawing/2014/main" id="{7006C918-B2DF-D007-3086-61239D9AB4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08354" y="1550140"/>
            <a:ext cx="697981" cy="787217"/>
          </a:xfrm>
          <a:prstGeom prst="rect">
            <a:avLst/>
          </a:prstGeom>
        </p:spPr>
      </p:pic>
      <p:pic>
        <p:nvPicPr>
          <p:cNvPr id="81" name="Graphic 1" descr="Court">
            <a:extLst>
              <a:ext uri="{FF2B5EF4-FFF2-40B4-BE49-F238E27FC236}">
                <a16:creationId xmlns:a16="http://schemas.microsoft.com/office/drawing/2014/main" id="{5FB45BD5-B088-2877-00D4-B5AF261809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14833" y="4659421"/>
            <a:ext cx="835872" cy="908821"/>
          </a:xfrm>
          <a:prstGeom prst="rect">
            <a:avLst/>
          </a:prstGeom>
        </p:spPr>
      </p:pic>
      <p:pic>
        <p:nvPicPr>
          <p:cNvPr id="82" name="Graphic 1" descr="Gears">
            <a:extLst>
              <a:ext uri="{FF2B5EF4-FFF2-40B4-BE49-F238E27FC236}">
                <a16:creationId xmlns:a16="http://schemas.microsoft.com/office/drawing/2014/main" id="{AF45D806-0E83-157F-AF7C-CA6838E0A6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20206" y="4826547"/>
            <a:ext cx="718336" cy="780475"/>
          </a:xfrm>
          <a:prstGeom prst="rect">
            <a:avLst/>
          </a:prstGeom>
        </p:spPr>
      </p:pic>
      <p:sp>
        <p:nvSpPr>
          <p:cNvPr id="83" name="TextBox 82">
            <a:extLst>
              <a:ext uri="{FF2B5EF4-FFF2-40B4-BE49-F238E27FC236}">
                <a16:creationId xmlns:a16="http://schemas.microsoft.com/office/drawing/2014/main" id="{33A7885B-27EA-6193-55A8-20534C738E41}"/>
              </a:ext>
            </a:extLst>
          </p:cNvPr>
          <p:cNvSpPr txBox="1"/>
          <p:nvPr/>
        </p:nvSpPr>
        <p:spPr>
          <a:xfrm>
            <a:off x="8657406" y="3174335"/>
            <a:ext cx="1316386" cy="584775"/>
          </a:xfrm>
          <a:prstGeom prst="rect">
            <a:avLst/>
          </a:prstGeom>
          <a:noFill/>
        </p:spPr>
        <p:txBody>
          <a:bodyPr wrap="none" rtlCol="0">
            <a:spAutoFit/>
          </a:bodyPr>
          <a:lstStyle/>
          <a:p>
            <a:pPr algn="ctr"/>
            <a:r>
              <a:rPr lang="fr-CA" sz="1600" b="1" dirty="0">
                <a:solidFill>
                  <a:schemeClr val="bg1"/>
                </a:solidFill>
                <a:latin typeface="Arial Narrow" panose="020B0606020202030204" pitchFamily="34" charset="0"/>
              </a:rPr>
              <a:t>LEGAL</a:t>
            </a:r>
          </a:p>
          <a:p>
            <a:pPr algn="ctr"/>
            <a:r>
              <a:rPr lang="fr-CA" sz="1600" b="1" dirty="0">
                <a:solidFill>
                  <a:schemeClr val="bg1"/>
                </a:solidFill>
                <a:latin typeface="Arial Narrow" panose="020B0606020202030204" pitchFamily="34" charset="0"/>
              </a:rPr>
              <a:t>FRAMEWORK</a:t>
            </a:r>
          </a:p>
        </p:txBody>
      </p:sp>
      <p:sp>
        <p:nvSpPr>
          <p:cNvPr id="84" name="TextBox 83">
            <a:extLst>
              <a:ext uri="{FF2B5EF4-FFF2-40B4-BE49-F238E27FC236}">
                <a16:creationId xmlns:a16="http://schemas.microsoft.com/office/drawing/2014/main" id="{A91C7B68-484B-8FAB-3BC0-EC15D5952BBF}"/>
              </a:ext>
            </a:extLst>
          </p:cNvPr>
          <p:cNvSpPr txBox="1"/>
          <p:nvPr/>
        </p:nvSpPr>
        <p:spPr>
          <a:xfrm>
            <a:off x="8936968" y="2408718"/>
            <a:ext cx="809837" cy="584775"/>
          </a:xfrm>
          <a:prstGeom prst="rect">
            <a:avLst/>
          </a:prstGeom>
          <a:noFill/>
        </p:spPr>
        <p:txBody>
          <a:bodyPr wrap="none" rtlCol="0">
            <a:spAutoFit/>
          </a:bodyPr>
          <a:lstStyle/>
          <a:p>
            <a:pPr algn="ctr"/>
            <a:r>
              <a:rPr lang="fr-CA" sz="1600" b="1" dirty="0">
                <a:latin typeface="Arial Narrow" panose="020B0606020202030204" pitchFamily="34" charset="0"/>
              </a:rPr>
              <a:t>Budget </a:t>
            </a:r>
          </a:p>
          <a:p>
            <a:pPr algn="ctr"/>
            <a:r>
              <a:rPr lang="fr-CA" sz="1600" b="1" dirty="0">
                <a:latin typeface="Arial Narrow" panose="020B0606020202030204" pitchFamily="34" charset="0"/>
              </a:rPr>
              <a:t>Cycle</a:t>
            </a:r>
          </a:p>
        </p:txBody>
      </p:sp>
      <p:sp>
        <p:nvSpPr>
          <p:cNvPr id="85" name="Arrow: Curved Down 84">
            <a:extLst>
              <a:ext uri="{FF2B5EF4-FFF2-40B4-BE49-F238E27FC236}">
                <a16:creationId xmlns:a16="http://schemas.microsoft.com/office/drawing/2014/main" id="{9FE66157-694C-FED5-58E7-B9D5311ECE13}"/>
              </a:ext>
            </a:extLst>
          </p:cNvPr>
          <p:cNvSpPr/>
          <p:nvPr/>
        </p:nvSpPr>
        <p:spPr>
          <a:xfrm>
            <a:off x="8746233" y="2698599"/>
            <a:ext cx="1191309" cy="351169"/>
          </a:xfrm>
          <a:prstGeom prst="curved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86" name="TextBox 85">
            <a:extLst>
              <a:ext uri="{FF2B5EF4-FFF2-40B4-BE49-F238E27FC236}">
                <a16:creationId xmlns:a16="http://schemas.microsoft.com/office/drawing/2014/main" id="{703076E6-ECB3-8AB5-6086-6D71583C9E43}"/>
              </a:ext>
            </a:extLst>
          </p:cNvPr>
          <p:cNvSpPr txBox="1"/>
          <p:nvPr/>
        </p:nvSpPr>
        <p:spPr>
          <a:xfrm>
            <a:off x="8838542" y="2148504"/>
            <a:ext cx="976549" cy="338554"/>
          </a:xfrm>
          <a:prstGeom prst="rect">
            <a:avLst/>
          </a:prstGeom>
          <a:noFill/>
        </p:spPr>
        <p:txBody>
          <a:bodyPr wrap="none" rtlCol="0">
            <a:spAutoFit/>
          </a:bodyPr>
          <a:lstStyle/>
          <a:p>
            <a:pPr algn="ctr"/>
            <a:r>
              <a:rPr lang="fr-CA" sz="1600" b="1" dirty="0">
                <a:latin typeface="Arial Narrow" panose="020B0606020202030204" pitchFamily="34" charset="0"/>
              </a:rPr>
              <a:t>PIM Cycle</a:t>
            </a:r>
          </a:p>
        </p:txBody>
      </p:sp>
      <p:sp>
        <p:nvSpPr>
          <p:cNvPr id="87" name="TextBox 86">
            <a:extLst>
              <a:ext uri="{FF2B5EF4-FFF2-40B4-BE49-F238E27FC236}">
                <a16:creationId xmlns:a16="http://schemas.microsoft.com/office/drawing/2014/main" id="{8402A351-093C-BF3E-0668-AC3FA4FCA400}"/>
              </a:ext>
            </a:extLst>
          </p:cNvPr>
          <p:cNvSpPr txBox="1"/>
          <p:nvPr/>
        </p:nvSpPr>
        <p:spPr>
          <a:xfrm>
            <a:off x="10208144" y="2260097"/>
            <a:ext cx="1592872" cy="954107"/>
          </a:xfrm>
          <a:prstGeom prst="rect">
            <a:avLst/>
          </a:prstGeom>
          <a:noFill/>
        </p:spPr>
        <p:txBody>
          <a:bodyPr wrap="square" rtlCol="0">
            <a:spAutoFit/>
          </a:bodyPr>
          <a:lstStyle/>
          <a:p>
            <a:pPr algn="ctr"/>
            <a:r>
              <a:rPr lang="fr-CA" sz="1400" b="1" dirty="0">
                <a:latin typeface="Arial Narrow" panose="020B0606020202030204" pitchFamily="34" charset="0"/>
              </a:rPr>
              <a:t>Strategic </a:t>
            </a:r>
          </a:p>
          <a:p>
            <a:pPr algn="ctr"/>
            <a:r>
              <a:rPr lang="fr-CA" sz="1400" b="1" dirty="0">
                <a:latin typeface="Arial Narrow" panose="020B0606020202030204" pitchFamily="34" charset="0"/>
              </a:rPr>
              <a:t>Planning</a:t>
            </a:r>
          </a:p>
          <a:p>
            <a:pPr algn="ctr"/>
            <a:r>
              <a:rPr lang="fr-CA" sz="1400" b="1" dirty="0">
                <a:latin typeface="Arial Narrow" panose="020B0606020202030204" pitchFamily="34" charset="0"/>
              </a:rPr>
              <a:t>And Fiscal Framework</a:t>
            </a:r>
          </a:p>
        </p:txBody>
      </p:sp>
      <p:sp>
        <p:nvSpPr>
          <p:cNvPr id="88" name="TextBox 87">
            <a:extLst>
              <a:ext uri="{FF2B5EF4-FFF2-40B4-BE49-F238E27FC236}">
                <a16:creationId xmlns:a16="http://schemas.microsoft.com/office/drawing/2014/main" id="{4799B879-0F4C-3B0D-CEB0-C1AA6E692E57}"/>
              </a:ext>
            </a:extLst>
          </p:cNvPr>
          <p:cNvSpPr txBox="1"/>
          <p:nvPr/>
        </p:nvSpPr>
        <p:spPr>
          <a:xfrm>
            <a:off x="10427675" y="4109589"/>
            <a:ext cx="1073807" cy="523220"/>
          </a:xfrm>
          <a:prstGeom prst="rect">
            <a:avLst/>
          </a:prstGeom>
          <a:noFill/>
        </p:spPr>
        <p:txBody>
          <a:bodyPr wrap="square" rtlCol="0">
            <a:spAutoFit/>
          </a:bodyPr>
          <a:lstStyle/>
          <a:p>
            <a:pPr algn="ctr"/>
            <a:r>
              <a:rPr lang="en-US" sz="1400" b="1" dirty="0">
                <a:latin typeface="Arial Narrow" panose="020B0606020202030204" pitchFamily="34" charset="0"/>
              </a:rPr>
              <a:t>Budget Preparation</a:t>
            </a:r>
          </a:p>
        </p:txBody>
      </p:sp>
      <p:sp>
        <p:nvSpPr>
          <p:cNvPr id="89" name="TextBox 88">
            <a:extLst>
              <a:ext uri="{FF2B5EF4-FFF2-40B4-BE49-F238E27FC236}">
                <a16:creationId xmlns:a16="http://schemas.microsoft.com/office/drawing/2014/main" id="{4FE00614-AA6F-120A-AF08-D5834F01939E}"/>
              </a:ext>
            </a:extLst>
          </p:cNvPr>
          <p:cNvSpPr txBox="1"/>
          <p:nvPr/>
        </p:nvSpPr>
        <p:spPr>
          <a:xfrm>
            <a:off x="7187059" y="3919478"/>
            <a:ext cx="1073807" cy="954107"/>
          </a:xfrm>
          <a:prstGeom prst="rect">
            <a:avLst/>
          </a:prstGeom>
          <a:noFill/>
        </p:spPr>
        <p:txBody>
          <a:bodyPr wrap="square" rtlCol="0">
            <a:spAutoFit/>
          </a:bodyPr>
          <a:lstStyle/>
          <a:p>
            <a:pPr algn="ctr"/>
            <a:r>
              <a:rPr lang="fr-CA" sz="1400" b="1" dirty="0">
                <a:latin typeface="Arial Narrow" panose="020B0606020202030204" pitchFamily="34" charset="0"/>
              </a:rPr>
              <a:t>Budget </a:t>
            </a:r>
            <a:r>
              <a:rPr lang="en-US" sz="1400" b="1" dirty="0">
                <a:latin typeface="Arial Narrow" panose="020B0606020202030204" pitchFamily="34" charset="0"/>
              </a:rPr>
              <a:t>Execution</a:t>
            </a:r>
            <a:r>
              <a:rPr lang="fr-CA" sz="1400" b="1" dirty="0">
                <a:latin typeface="Arial Narrow" panose="020B0606020202030204" pitchFamily="34" charset="0"/>
              </a:rPr>
              <a:t> And </a:t>
            </a:r>
            <a:r>
              <a:rPr lang="en-US" sz="1400" b="1" dirty="0">
                <a:latin typeface="Arial Narrow" panose="020B0606020202030204" pitchFamily="34" charset="0"/>
              </a:rPr>
              <a:t>Accounting</a:t>
            </a:r>
          </a:p>
        </p:txBody>
      </p:sp>
      <p:sp>
        <p:nvSpPr>
          <p:cNvPr id="90" name="TextBox 89">
            <a:extLst>
              <a:ext uri="{FF2B5EF4-FFF2-40B4-BE49-F238E27FC236}">
                <a16:creationId xmlns:a16="http://schemas.microsoft.com/office/drawing/2014/main" id="{31E30850-20C1-4767-9004-07EA08B8898D}"/>
              </a:ext>
            </a:extLst>
          </p:cNvPr>
          <p:cNvSpPr txBox="1"/>
          <p:nvPr/>
        </p:nvSpPr>
        <p:spPr>
          <a:xfrm>
            <a:off x="7275606" y="2475540"/>
            <a:ext cx="776334" cy="738664"/>
          </a:xfrm>
          <a:prstGeom prst="rect">
            <a:avLst/>
          </a:prstGeom>
          <a:noFill/>
        </p:spPr>
        <p:txBody>
          <a:bodyPr wrap="square" rtlCol="0">
            <a:spAutoFit/>
          </a:bodyPr>
          <a:lstStyle/>
          <a:p>
            <a:pPr algn="ctr"/>
            <a:r>
              <a:rPr lang="fr-CA" sz="1400" b="1" dirty="0">
                <a:latin typeface="Arial Narrow" panose="020B0606020202030204" pitchFamily="34" charset="0"/>
              </a:rPr>
              <a:t>Control And Audit</a:t>
            </a:r>
          </a:p>
        </p:txBody>
      </p:sp>
      <p:pic>
        <p:nvPicPr>
          <p:cNvPr id="91" name="Graphic 90" descr="Scales of justice">
            <a:extLst>
              <a:ext uri="{FF2B5EF4-FFF2-40B4-BE49-F238E27FC236}">
                <a16:creationId xmlns:a16="http://schemas.microsoft.com/office/drawing/2014/main" id="{F8D80F9A-2FCC-A7EE-EDB9-91C7C1EA6D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077078" y="3680063"/>
            <a:ext cx="492283" cy="492283"/>
          </a:xfrm>
          <a:prstGeom prst="rect">
            <a:avLst/>
          </a:prstGeom>
        </p:spPr>
      </p:pic>
    </p:spTree>
    <p:extLst>
      <p:ext uri="{BB962C8B-B14F-4D97-AF65-F5344CB8AC3E}">
        <p14:creationId xmlns:p14="http://schemas.microsoft.com/office/powerpoint/2010/main" val="411649965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98EB6B-7D09-4C0E-1805-B540CB03B5AE}"/>
              </a:ext>
            </a:extLst>
          </p:cNvPr>
          <p:cNvSpPr txBox="1">
            <a:spLocks/>
          </p:cNvSpPr>
          <p:nvPr/>
        </p:nvSpPr>
        <p:spPr>
          <a:xfrm>
            <a:off x="241333" y="85178"/>
            <a:ext cx="10665513" cy="978486"/>
          </a:xfrm>
          <a:prstGeom prst="rect">
            <a:avLst/>
          </a:prstGeom>
        </p:spPr>
        <p:txBody>
          <a:bodyPr vert="horz" lIns="0" tIns="0" rIns="0" bIns="0" rtlCol="0" anchor="ctr">
            <a:normAutofit fontScale="92500"/>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en-CA" dirty="0"/>
              <a:t>Green PFM framework</a:t>
            </a:r>
            <a:br>
              <a:rPr lang="en-CA" dirty="0"/>
            </a:br>
            <a:r>
              <a:rPr lang="en-CA" dirty="0">
                <a:solidFill>
                  <a:schemeClr val="accent2"/>
                </a:solidFill>
              </a:rPr>
              <a:t>Interaction with other PFM functions : fiscal transparency</a:t>
            </a:r>
          </a:p>
        </p:txBody>
      </p:sp>
      <p:pic>
        <p:nvPicPr>
          <p:cNvPr id="34" name="Graphic 1" descr="Magnifying glass">
            <a:extLst>
              <a:ext uri="{FF2B5EF4-FFF2-40B4-BE49-F238E27FC236}">
                <a16:creationId xmlns:a16="http://schemas.microsoft.com/office/drawing/2014/main" id="{ACEB2A5D-8038-4F7F-7F09-7366125841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984" y="1544614"/>
            <a:ext cx="697981" cy="787217"/>
          </a:xfrm>
          <a:prstGeom prst="rect">
            <a:avLst/>
          </a:prstGeom>
        </p:spPr>
      </p:pic>
      <p:pic>
        <p:nvPicPr>
          <p:cNvPr id="35" name="Graphic 1" descr="Court">
            <a:extLst>
              <a:ext uri="{FF2B5EF4-FFF2-40B4-BE49-F238E27FC236}">
                <a16:creationId xmlns:a16="http://schemas.microsoft.com/office/drawing/2014/main" id="{3423E50B-4A78-D796-5238-CC282F1B09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3008" y="2594677"/>
            <a:ext cx="835872" cy="908821"/>
          </a:xfrm>
          <a:prstGeom prst="rect">
            <a:avLst/>
          </a:prstGeom>
        </p:spPr>
      </p:pic>
      <p:pic>
        <p:nvPicPr>
          <p:cNvPr id="37" name="Graphic 1" descr="Gears">
            <a:extLst>
              <a:ext uri="{FF2B5EF4-FFF2-40B4-BE49-F238E27FC236}">
                <a16:creationId xmlns:a16="http://schemas.microsoft.com/office/drawing/2014/main" id="{A7B21145-48DE-F2DA-45F8-2FBFED0662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757" y="3696359"/>
            <a:ext cx="718336" cy="780475"/>
          </a:xfrm>
          <a:prstGeom prst="rect">
            <a:avLst/>
          </a:prstGeom>
        </p:spPr>
      </p:pic>
      <p:pic>
        <p:nvPicPr>
          <p:cNvPr id="40" name="Graphic 1" descr="Bullseye">
            <a:extLst>
              <a:ext uri="{FF2B5EF4-FFF2-40B4-BE49-F238E27FC236}">
                <a16:creationId xmlns:a16="http://schemas.microsoft.com/office/drawing/2014/main" id="{897D5C19-FCDA-0FF0-8559-049C2BCBC60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8431" y="4582471"/>
            <a:ext cx="783034" cy="880454"/>
          </a:xfrm>
          <a:prstGeom prst="rect">
            <a:avLst/>
          </a:prstGeom>
        </p:spPr>
      </p:pic>
      <p:sp>
        <p:nvSpPr>
          <p:cNvPr id="41" name="Rectangle 40">
            <a:extLst>
              <a:ext uri="{FF2B5EF4-FFF2-40B4-BE49-F238E27FC236}">
                <a16:creationId xmlns:a16="http://schemas.microsoft.com/office/drawing/2014/main" id="{2462E122-71B7-B518-62C0-4527E04FDE2C}"/>
              </a:ext>
            </a:extLst>
          </p:cNvPr>
          <p:cNvSpPr/>
          <p:nvPr/>
        </p:nvSpPr>
        <p:spPr>
          <a:xfrm>
            <a:off x="1304700" y="1328078"/>
            <a:ext cx="3841018" cy="1078702"/>
          </a:xfrm>
          <a:prstGeom prst="rect">
            <a:avLst/>
          </a:prstGeom>
          <a:solidFill>
            <a:srgbClr val="B4F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Climate objectives / targets</a:t>
            </a:r>
          </a:p>
          <a:p>
            <a:pPr marL="342900" indent="-342900">
              <a:buFont typeface="Wingdings" panose="05000000000000000000" pitchFamily="2" charset="2"/>
              <a:buChar char="v"/>
            </a:pPr>
            <a:r>
              <a:rPr lang="en-US" sz="1600" dirty="0">
                <a:solidFill>
                  <a:schemeClr val="tx1"/>
                </a:solidFill>
              </a:rPr>
              <a:t>Climate-responsive macro-fiscal framework</a:t>
            </a:r>
          </a:p>
          <a:p>
            <a:pPr marL="342900" indent="-342900">
              <a:buFont typeface="Wingdings" panose="05000000000000000000" pitchFamily="2" charset="2"/>
              <a:buChar char="v"/>
            </a:pPr>
            <a:r>
              <a:rPr lang="en-US" sz="1600" dirty="0">
                <a:solidFill>
                  <a:schemeClr val="tx1"/>
                </a:solidFill>
              </a:rPr>
              <a:t>LT sustainability analysis</a:t>
            </a:r>
          </a:p>
        </p:txBody>
      </p:sp>
      <p:sp>
        <p:nvSpPr>
          <p:cNvPr id="42" name="Rectangle 41">
            <a:extLst>
              <a:ext uri="{FF2B5EF4-FFF2-40B4-BE49-F238E27FC236}">
                <a16:creationId xmlns:a16="http://schemas.microsoft.com/office/drawing/2014/main" id="{7040238D-D798-0D03-E0F5-9878BCC405D1}"/>
              </a:ext>
            </a:extLst>
          </p:cNvPr>
          <p:cNvSpPr/>
          <p:nvPr/>
        </p:nvSpPr>
        <p:spPr>
          <a:xfrm>
            <a:off x="1307558" y="2488913"/>
            <a:ext cx="3841018" cy="1078702"/>
          </a:xfrm>
          <a:prstGeom prst="rect">
            <a:avLst/>
          </a:prstGeom>
          <a:solidFill>
            <a:srgbClr val="D2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Climate impact assessments / CBA</a:t>
            </a:r>
          </a:p>
          <a:p>
            <a:pPr marL="342900" indent="-342900">
              <a:buFont typeface="Wingdings" panose="05000000000000000000" pitchFamily="2" charset="2"/>
              <a:buChar char="v"/>
            </a:pPr>
            <a:r>
              <a:rPr lang="en-US" sz="1600" dirty="0">
                <a:solidFill>
                  <a:schemeClr val="tx1"/>
                </a:solidFill>
              </a:rPr>
              <a:t>Green / climate spending reviews</a:t>
            </a:r>
          </a:p>
          <a:p>
            <a:pPr marL="342900" indent="-342900">
              <a:buFont typeface="Wingdings" panose="05000000000000000000" pitchFamily="2" charset="2"/>
              <a:buChar char="v"/>
            </a:pPr>
            <a:r>
              <a:rPr lang="en-US" sz="1600" dirty="0">
                <a:solidFill>
                  <a:schemeClr val="tx1"/>
                </a:solidFill>
              </a:rPr>
              <a:t>Climate budget circular</a:t>
            </a:r>
          </a:p>
          <a:p>
            <a:pPr marL="342900" indent="-342900">
              <a:buFont typeface="Wingdings" panose="05000000000000000000" pitchFamily="2" charset="2"/>
              <a:buChar char="v"/>
            </a:pPr>
            <a:r>
              <a:rPr lang="en-US" sz="1600" dirty="0">
                <a:solidFill>
                  <a:schemeClr val="tx1"/>
                </a:solidFill>
              </a:rPr>
              <a:t>Green-responsive program budget</a:t>
            </a:r>
          </a:p>
        </p:txBody>
      </p:sp>
      <p:sp>
        <p:nvSpPr>
          <p:cNvPr id="43" name="Rectangle 42">
            <a:extLst>
              <a:ext uri="{FF2B5EF4-FFF2-40B4-BE49-F238E27FC236}">
                <a16:creationId xmlns:a16="http://schemas.microsoft.com/office/drawing/2014/main" id="{BDBEFB95-A37E-BC04-825D-F44009858791}"/>
              </a:ext>
            </a:extLst>
          </p:cNvPr>
          <p:cNvSpPr/>
          <p:nvPr/>
        </p:nvSpPr>
        <p:spPr>
          <a:xfrm>
            <a:off x="1304700" y="3646370"/>
            <a:ext cx="3841018" cy="880454"/>
          </a:xfrm>
          <a:prstGeom prst="rect">
            <a:avLst/>
          </a:prstGeom>
          <a:solidFill>
            <a:srgbClr val="C2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Tagging climate expenditure</a:t>
            </a:r>
          </a:p>
          <a:p>
            <a:pPr marL="342900" indent="-342900">
              <a:buFont typeface="Wingdings" panose="05000000000000000000" pitchFamily="2" charset="2"/>
              <a:buChar char="v"/>
            </a:pPr>
            <a:r>
              <a:rPr lang="en-US" sz="1600" dirty="0">
                <a:solidFill>
                  <a:schemeClr val="tx1"/>
                </a:solidFill>
              </a:rPr>
              <a:t>Green trackers</a:t>
            </a:r>
          </a:p>
          <a:p>
            <a:pPr marL="342900" indent="-342900">
              <a:buFont typeface="Wingdings" panose="05000000000000000000" pitchFamily="2" charset="2"/>
              <a:buChar char="v"/>
            </a:pPr>
            <a:r>
              <a:rPr lang="en-US" sz="1600" dirty="0">
                <a:solidFill>
                  <a:schemeClr val="tx1"/>
                </a:solidFill>
              </a:rPr>
              <a:t>Green performance monitoring</a:t>
            </a:r>
          </a:p>
        </p:txBody>
      </p:sp>
      <p:sp>
        <p:nvSpPr>
          <p:cNvPr id="44" name="Rectangle 43">
            <a:extLst>
              <a:ext uri="{FF2B5EF4-FFF2-40B4-BE49-F238E27FC236}">
                <a16:creationId xmlns:a16="http://schemas.microsoft.com/office/drawing/2014/main" id="{9C3121D9-C1A5-0380-D839-4FA9E93AA993}"/>
              </a:ext>
            </a:extLst>
          </p:cNvPr>
          <p:cNvSpPr/>
          <p:nvPr/>
        </p:nvSpPr>
        <p:spPr>
          <a:xfrm>
            <a:off x="1304700" y="4582471"/>
            <a:ext cx="3841018" cy="880454"/>
          </a:xfrm>
          <a:prstGeom prst="rect">
            <a:avLst/>
          </a:prstGeom>
          <a:solidFill>
            <a:srgbClr val="C5D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tx1"/>
                </a:solidFill>
              </a:rPr>
              <a:t>Ex-post climate / green audits</a:t>
            </a:r>
          </a:p>
          <a:p>
            <a:pPr marL="342900" indent="-342900">
              <a:buFont typeface="Wingdings" panose="05000000000000000000" pitchFamily="2" charset="2"/>
              <a:buChar char="v"/>
            </a:pPr>
            <a:r>
              <a:rPr lang="en-US" sz="1600" dirty="0">
                <a:solidFill>
                  <a:schemeClr val="tx1"/>
                </a:solidFill>
              </a:rPr>
              <a:t>Climate watchdogs</a:t>
            </a:r>
          </a:p>
          <a:p>
            <a:pPr marL="342900" indent="-342900">
              <a:buFont typeface="Wingdings" panose="05000000000000000000" pitchFamily="2" charset="2"/>
              <a:buChar char="v"/>
            </a:pPr>
            <a:r>
              <a:rPr lang="en-US" sz="1600" dirty="0">
                <a:solidFill>
                  <a:schemeClr val="tx1"/>
                </a:solidFill>
              </a:rPr>
              <a:t>Parliamentary oversight</a:t>
            </a:r>
          </a:p>
        </p:txBody>
      </p:sp>
      <p:sp>
        <p:nvSpPr>
          <p:cNvPr id="47" name="Rectangle 46">
            <a:extLst>
              <a:ext uri="{FF2B5EF4-FFF2-40B4-BE49-F238E27FC236}">
                <a16:creationId xmlns:a16="http://schemas.microsoft.com/office/drawing/2014/main" id="{213D5367-CD73-0C7A-084B-576CE885B839}"/>
              </a:ext>
            </a:extLst>
          </p:cNvPr>
          <p:cNvSpPr/>
          <p:nvPr/>
        </p:nvSpPr>
        <p:spPr>
          <a:xfrm>
            <a:off x="1304700" y="5592218"/>
            <a:ext cx="3841018" cy="783083"/>
          </a:xfrm>
          <a:prstGeom prst="rect">
            <a:avLst/>
          </a:prstGeom>
          <a:solidFill>
            <a:srgbClr val="5A8E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v"/>
            </a:pPr>
            <a:r>
              <a:rPr lang="en-US" sz="1600" dirty="0">
                <a:solidFill>
                  <a:schemeClr val="bg1"/>
                </a:solidFill>
              </a:rPr>
              <a:t>Amending existing PFM laws to include climate elements</a:t>
            </a:r>
          </a:p>
          <a:p>
            <a:pPr marL="342900" indent="-342900">
              <a:buFont typeface="Wingdings" panose="05000000000000000000" pitchFamily="2" charset="2"/>
              <a:buChar char="v"/>
            </a:pPr>
            <a:r>
              <a:rPr lang="en-US" sz="1600" dirty="0">
                <a:solidFill>
                  <a:schemeClr val="bg1"/>
                </a:solidFill>
              </a:rPr>
              <a:t>Enacting specific climate action laws</a:t>
            </a:r>
          </a:p>
        </p:txBody>
      </p:sp>
      <p:pic>
        <p:nvPicPr>
          <p:cNvPr id="48" name="Graphic 47" descr="Scales of justice">
            <a:extLst>
              <a:ext uri="{FF2B5EF4-FFF2-40B4-BE49-F238E27FC236}">
                <a16:creationId xmlns:a16="http://schemas.microsoft.com/office/drawing/2014/main" id="{FB2DABFB-2CAC-982B-A52E-AFBAC2A3389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1333" y="5452281"/>
            <a:ext cx="914400" cy="914400"/>
          </a:xfrm>
          <a:prstGeom prst="rect">
            <a:avLst/>
          </a:prstGeom>
        </p:spPr>
      </p:pic>
      <p:cxnSp>
        <p:nvCxnSpPr>
          <p:cNvPr id="49" name="Straight Connector 48">
            <a:extLst>
              <a:ext uri="{FF2B5EF4-FFF2-40B4-BE49-F238E27FC236}">
                <a16:creationId xmlns:a16="http://schemas.microsoft.com/office/drawing/2014/main" id="{F22396FD-F23F-E387-3D59-8D102EC7091D}"/>
              </a:ext>
            </a:extLst>
          </p:cNvPr>
          <p:cNvCxnSpPr>
            <a:cxnSpLocks/>
          </p:cNvCxnSpPr>
          <p:nvPr/>
        </p:nvCxnSpPr>
        <p:spPr>
          <a:xfrm>
            <a:off x="6250170" y="1483628"/>
            <a:ext cx="0" cy="44254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0339436-0F5E-7BC0-4B0A-2E1E596411EC}"/>
              </a:ext>
            </a:extLst>
          </p:cNvPr>
          <p:cNvPicPr>
            <a:picLocks noChangeAspect="1"/>
          </p:cNvPicPr>
          <p:nvPr/>
        </p:nvPicPr>
        <p:blipFill>
          <a:blip r:embed="rId13"/>
          <a:stretch>
            <a:fillRect/>
          </a:stretch>
        </p:blipFill>
        <p:spPr>
          <a:xfrm>
            <a:off x="6882807" y="1713482"/>
            <a:ext cx="3965753" cy="3965753"/>
          </a:xfrm>
          <a:prstGeom prst="rect">
            <a:avLst/>
          </a:prstGeom>
        </p:spPr>
      </p:pic>
    </p:spTree>
    <p:extLst>
      <p:ext uri="{BB962C8B-B14F-4D97-AF65-F5344CB8AC3E}">
        <p14:creationId xmlns:p14="http://schemas.microsoft.com/office/powerpoint/2010/main" val="342751497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AEC83-9BF3-4E57-AEC2-BAFA58D04B69}"/>
              </a:ext>
            </a:extLst>
          </p:cNvPr>
          <p:cNvSpPr>
            <a:spLocks noGrp="1"/>
          </p:cNvSpPr>
          <p:nvPr>
            <p:ph type="title"/>
          </p:nvPr>
        </p:nvSpPr>
        <p:spPr>
          <a:xfrm>
            <a:off x="112832" y="144269"/>
            <a:ext cx="8806862" cy="978486"/>
          </a:xfrm>
        </p:spPr>
        <p:txBody>
          <a:bodyPr/>
          <a:lstStyle/>
          <a:p>
            <a:r>
              <a:rPr lang="en-CA" dirty="0"/>
              <a:t>An Example Green PFM practices: </a:t>
            </a:r>
            <a:r>
              <a:rPr lang="en-CA" dirty="0">
                <a:solidFill>
                  <a:schemeClr val="accent2"/>
                </a:solidFill>
              </a:rPr>
              <a:t>Bangladesh </a:t>
            </a:r>
          </a:p>
        </p:txBody>
      </p:sp>
      <p:pic>
        <p:nvPicPr>
          <p:cNvPr id="5" name="Picture 4">
            <a:extLst>
              <a:ext uri="{FF2B5EF4-FFF2-40B4-BE49-F238E27FC236}">
                <a16:creationId xmlns:a16="http://schemas.microsoft.com/office/drawing/2014/main" id="{F672DD3A-0A37-4EB4-8497-C90CF054BA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3824" y="147810"/>
            <a:ext cx="1787189" cy="232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A7B3897-E4C3-4044-B0ED-2C397B41A17A}"/>
              </a:ext>
            </a:extLst>
          </p:cNvPr>
          <p:cNvSpPr txBox="1"/>
          <p:nvPr/>
        </p:nvSpPr>
        <p:spPr>
          <a:xfrm>
            <a:off x="10234331" y="568752"/>
            <a:ext cx="1395412" cy="923330"/>
          </a:xfrm>
          <a:prstGeom prst="rect">
            <a:avLst/>
          </a:prstGeom>
          <a:solidFill>
            <a:schemeClr val="accent5">
              <a:lumMod val="60000"/>
              <a:lumOff val="40000"/>
            </a:schemeClr>
          </a:solidFill>
          <a:ln>
            <a:noFill/>
          </a:ln>
        </p:spPr>
        <p:txBody>
          <a:bodyPr wrap="square" rtlCol="0">
            <a:spAutoFit/>
          </a:bodyPr>
          <a:lstStyle/>
          <a:p>
            <a:pPr algn="ctr"/>
            <a:r>
              <a:rPr lang="en-US" dirty="0">
                <a:solidFill>
                  <a:schemeClr val="bg1"/>
                </a:solidFill>
              </a:rPr>
              <a:t>Climate Change Strategy</a:t>
            </a:r>
          </a:p>
        </p:txBody>
      </p:sp>
      <p:pic>
        <p:nvPicPr>
          <p:cNvPr id="7" name="Picture 6">
            <a:extLst>
              <a:ext uri="{FF2B5EF4-FFF2-40B4-BE49-F238E27FC236}">
                <a16:creationId xmlns:a16="http://schemas.microsoft.com/office/drawing/2014/main" id="{A88775D7-533D-4AD9-AADB-E3C5E177E25D}"/>
              </a:ext>
            </a:extLst>
          </p:cNvPr>
          <p:cNvPicPr>
            <a:picLocks noChangeAspect="1"/>
          </p:cNvPicPr>
          <p:nvPr/>
        </p:nvPicPr>
        <p:blipFill>
          <a:blip r:embed="rId4"/>
          <a:stretch>
            <a:fillRect/>
          </a:stretch>
        </p:blipFill>
        <p:spPr>
          <a:xfrm>
            <a:off x="8079267" y="4235462"/>
            <a:ext cx="1680855" cy="2322438"/>
          </a:xfrm>
          <a:prstGeom prst="rect">
            <a:avLst/>
          </a:prstGeom>
        </p:spPr>
      </p:pic>
      <p:sp>
        <p:nvSpPr>
          <p:cNvPr id="8" name="TextBox 7">
            <a:extLst>
              <a:ext uri="{FF2B5EF4-FFF2-40B4-BE49-F238E27FC236}">
                <a16:creationId xmlns:a16="http://schemas.microsoft.com/office/drawing/2014/main" id="{409BBA6C-1CCF-4E1C-9050-041599B20F5A}"/>
              </a:ext>
            </a:extLst>
          </p:cNvPr>
          <p:cNvSpPr txBox="1"/>
          <p:nvPr/>
        </p:nvSpPr>
        <p:spPr>
          <a:xfrm>
            <a:off x="9860203" y="5028297"/>
            <a:ext cx="1395412" cy="923330"/>
          </a:xfrm>
          <a:prstGeom prst="rect">
            <a:avLst/>
          </a:prstGeom>
          <a:solidFill>
            <a:schemeClr val="accent5">
              <a:lumMod val="60000"/>
              <a:lumOff val="40000"/>
            </a:schemeClr>
          </a:solidFill>
          <a:ln>
            <a:noFill/>
          </a:ln>
        </p:spPr>
        <p:txBody>
          <a:bodyPr wrap="square" rtlCol="0">
            <a:spAutoFit/>
          </a:bodyPr>
          <a:lstStyle>
            <a:defPPr>
              <a:defRPr lang="en-US"/>
            </a:defPPr>
            <a:lvl1pPr algn="ctr">
              <a:defRPr b="1">
                <a:solidFill>
                  <a:schemeClr val="tx2"/>
                </a:solidFill>
              </a:defRPr>
            </a:lvl1pPr>
          </a:lstStyle>
          <a:p>
            <a:r>
              <a:rPr lang="en-US" b="0">
                <a:solidFill>
                  <a:schemeClr val="bg1"/>
                </a:solidFill>
              </a:rPr>
              <a:t>Climate Budget Report</a:t>
            </a:r>
          </a:p>
        </p:txBody>
      </p:sp>
      <p:sp>
        <p:nvSpPr>
          <p:cNvPr id="10" name="TextBox 9">
            <a:extLst>
              <a:ext uri="{FF2B5EF4-FFF2-40B4-BE49-F238E27FC236}">
                <a16:creationId xmlns:a16="http://schemas.microsoft.com/office/drawing/2014/main" id="{4EF8B9AF-6637-4DD9-ACA6-F44A53E075B0}"/>
              </a:ext>
            </a:extLst>
          </p:cNvPr>
          <p:cNvSpPr txBox="1"/>
          <p:nvPr/>
        </p:nvSpPr>
        <p:spPr>
          <a:xfrm>
            <a:off x="9470322" y="2244612"/>
            <a:ext cx="2190269" cy="923330"/>
          </a:xfrm>
          <a:prstGeom prst="rect">
            <a:avLst/>
          </a:prstGeom>
          <a:solidFill>
            <a:schemeClr val="accent5">
              <a:lumMod val="60000"/>
              <a:lumOff val="40000"/>
            </a:schemeClr>
          </a:solidFill>
          <a:ln>
            <a:noFill/>
          </a:ln>
        </p:spPr>
        <p:txBody>
          <a:bodyPr wrap="square" rtlCol="0">
            <a:spAutoFit/>
          </a:bodyPr>
          <a:lstStyle/>
          <a:p>
            <a:pPr algn="ctr"/>
            <a:r>
              <a:rPr lang="en-US" dirty="0">
                <a:solidFill>
                  <a:schemeClr val="bg1"/>
                </a:solidFill>
              </a:rPr>
              <a:t>Medium-Term Macroeconomic Framework</a:t>
            </a:r>
          </a:p>
        </p:txBody>
      </p:sp>
      <p:sp>
        <p:nvSpPr>
          <p:cNvPr id="11" name="TextBox 10">
            <a:extLst>
              <a:ext uri="{FF2B5EF4-FFF2-40B4-BE49-F238E27FC236}">
                <a16:creationId xmlns:a16="http://schemas.microsoft.com/office/drawing/2014/main" id="{5E301AD6-8B56-4F36-936F-8263C5CA1EC6}"/>
              </a:ext>
            </a:extLst>
          </p:cNvPr>
          <p:cNvSpPr txBox="1"/>
          <p:nvPr/>
        </p:nvSpPr>
        <p:spPr>
          <a:xfrm>
            <a:off x="9860203" y="3589131"/>
            <a:ext cx="2190269" cy="646331"/>
          </a:xfrm>
          <a:prstGeom prst="rect">
            <a:avLst/>
          </a:prstGeom>
          <a:solidFill>
            <a:schemeClr val="accent5">
              <a:lumMod val="60000"/>
              <a:lumOff val="40000"/>
            </a:schemeClr>
          </a:solidFill>
          <a:ln>
            <a:noFill/>
          </a:ln>
        </p:spPr>
        <p:txBody>
          <a:bodyPr wrap="square" rtlCol="0">
            <a:spAutoFit/>
          </a:bodyPr>
          <a:lstStyle/>
          <a:p>
            <a:pPr algn="ctr"/>
            <a:r>
              <a:rPr lang="en-US" dirty="0">
                <a:solidFill>
                  <a:schemeClr val="bg1"/>
                </a:solidFill>
              </a:rPr>
              <a:t>Climate-inclusive Budget Circular</a:t>
            </a:r>
          </a:p>
        </p:txBody>
      </p:sp>
      <p:sp>
        <p:nvSpPr>
          <p:cNvPr id="12" name="TextBox 11">
            <a:extLst>
              <a:ext uri="{FF2B5EF4-FFF2-40B4-BE49-F238E27FC236}">
                <a16:creationId xmlns:a16="http://schemas.microsoft.com/office/drawing/2014/main" id="{8ACC3D4C-2B9A-4F80-A7DB-46D49F765DB1}"/>
              </a:ext>
            </a:extLst>
          </p:cNvPr>
          <p:cNvSpPr txBox="1"/>
          <p:nvPr/>
        </p:nvSpPr>
        <p:spPr>
          <a:xfrm>
            <a:off x="6186974" y="5786860"/>
            <a:ext cx="1395412" cy="923330"/>
          </a:xfrm>
          <a:prstGeom prst="rect">
            <a:avLst/>
          </a:prstGeom>
          <a:solidFill>
            <a:schemeClr val="accent5">
              <a:lumMod val="60000"/>
              <a:lumOff val="40000"/>
            </a:schemeClr>
          </a:solidFill>
          <a:ln>
            <a:noFill/>
          </a:ln>
        </p:spPr>
        <p:txBody>
          <a:bodyPr wrap="square" rtlCol="0">
            <a:spAutoFit/>
          </a:bodyPr>
          <a:lstStyle>
            <a:defPPr>
              <a:defRPr lang="en-US"/>
            </a:defPPr>
            <a:lvl1pPr algn="ctr">
              <a:defRPr b="1">
                <a:solidFill>
                  <a:schemeClr val="tx2"/>
                </a:solidFill>
              </a:defRPr>
            </a:lvl1pPr>
          </a:lstStyle>
          <a:p>
            <a:r>
              <a:rPr lang="en-US" b="0" dirty="0">
                <a:solidFill>
                  <a:schemeClr val="bg1"/>
                </a:solidFill>
              </a:rPr>
              <a:t>Climate Budget Tagging</a:t>
            </a:r>
          </a:p>
        </p:txBody>
      </p:sp>
      <p:sp>
        <p:nvSpPr>
          <p:cNvPr id="13" name="TextBox 12">
            <a:extLst>
              <a:ext uri="{FF2B5EF4-FFF2-40B4-BE49-F238E27FC236}">
                <a16:creationId xmlns:a16="http://schemas.microsoft.com/office/drawing/2014/main" id="{86621F7F-378E-46C0-A096-77E451D22D18}"/>
              </a:ext>
            </a:extLst>
          </p:cNvPr>
          <p:cNvSpPr txBox="1"/>
          <p:nvPr/>
        </p:nvSpPr>
        <p:spPr>
          <a:xfrm>
            <a:off x="2743199" y="5776313"/>
            <a:ext cx="2844678" cy="646331"/>
          </a:xfrm>
          <a:prstGeom prst="rect">
            <a:avLst/>
          </a:prstGeom>
          <a:solidFill>
            <a:schemeClr val="accent5">
              <a:lumMod val="60000"/>
              <a:lumOff val="40000"/>
            </a:schemeClr>
          </a:solidFill>
          <a:ln>
            <a:noFill/>
          </a:ln>
        </p:spPr>
        <p:txBody>
          <a:bodyPr wrap="square" rtlCol="0">
            <a:spAutoFit/>
          </a:bodyPr>
          <a:lstStyle>
            <a:defPPr>
              <a:defRPr lang="en-US"/>
            </a:defPPr>
            <a:lvl1pPr algn="ctr">
              <a:defRPr b="1">
                <a:solidFill>
                  <a:schemeClr val="tx2"/>
                </a:solidFill>
              </a:defRPr>
            </a:lvl1pPr>
          </a:lstStyle>
          <a:p>
            <a:r>
              <a:rPr lang="en-US" b="0" dirty="0">
                <a:solidFill>
                  <a:schemeClr val="bg1"/>
                </a:solidFill>
              </a:rPr>
              <a:t>Integration in budget classification and FMIS</a:t>
            </a:r>
          </a:p>
        </p:txBody>
      </p:sp>
      <p:pic>
        <p:nvPicPr>
          <p:cNvPr id="14" name="Picture 13">
            <a:extLst>
              <a:ext uri="{FF2B5EF4-FFF2-40B4-BE49-F238E27FC236}">
                <a16:creationId xmlns:a16="http://schemas.microsoft.com/office/drawing/2014/main" id="{4AF54BC1-1630-4D2B-A4C3-06461A8F37E0}"/>
              </a:ext>
            </a:extLst>
          </p:cNvPr>
          <p:cNvPicPr>
            <a:picLocks noChangeAspect="1"/>
          </p:cNvPicPr>
          <p:nvPr/>
        </p:nvPicPr>
        <p:blipFill>
          <a:blip r:embed="rId5"/>
          <a:stretch>
            <a:fillRect/>
          </a:stretch>
        </p:blipFill>
        <p:spPr>
          <a:xfrm>
            <a:off x="17959" y="3456758"/>
            <a:ext cx="1545370" cy="1942751"/>
          </a:xfrm>
          <a:prstGeom prst="rect">
            <a:avLst/>
          </a:prstGeom>
        </p:spPr>
      </p:pic>
      <p:sp>
        <p:nvSpPr>
          <p:cNvPr id="15" name="TextBox 14">
            <a:extLst>
              <a:ext uri="{FF2B5EF4-FFF2-40B4-BE49-F238E27FC236}">
                <a16:creationId xmlns:a16="http://schemas.microsoft.com/office/drawing/2014/main" id="{CEDEDCC0-3C94-4834-9C69-66F69DA4D069}"/>
              </a:ext>
            </a:extLst>
          </p:cNvPr>
          <p:cNvSpPr txBox="1"/>
          <p:nvPr/>
        </p:nvSpPr>
        <p:spPr>
          <a:xfrm>
            <a:off x="1673109" y="3827968"/>
            <a:ext cx="1545370" cy="1200329"/>
          </a:xfrm>
          <a:prstGeom prst="rect">
            <a:avLst/>
          </a:prstGeom>
          <a:solidFill>
            <a:schemeClr val="accent5">
              <a:lumMod val="60000"/>
              <a:lumOff val="40000"/>
            </a:schemeClr>
          </a:solidFill>
          <a:ln>
            <a:noFill/>
          </a:ln>
        </p:spPr>
        <p:txBody>
          <a:bodyPr wrap="square" rtlCol="0">
            <a:spAutoFit/>
          </a:bodyPr>
          <a:lstStyle>
            <a:defPPr>
              <a:defRPr lang="en-US"/>
            </a:defPPr>
            <a:lvl1pPr algn="ctr">
              <a:defRPr b="1">
                <a:solidFill>
                  <a:schemeClr val="tx2"/>
                </a:solidFill>
              </a:defRPr>
            </a:lvl1pPr>
          </a:lstStyle>
          <a:p>
            <a:r>
              <a:rPr lang="en-US" b="0">
                <a:solidFill>
                  <a:schemeClr val="bg1"/>
                </a:solidFill>
              </a:rPr>
              <a:t>Green Elements in Economic Review</a:t>
            </a:r>
          </a:p>
        </p:txBody>
      </p:sp>
      <p:sp>
        <p:nvSpPr>
          <p:cNvPr id="16" name="TextBox 15">
            <a:extLst>
              <a:ext uri="{FF2B5EF4-FFF2-40B4-BE49-F238E27FC236}">
                <a16:creationId xmlns:a16="http://schemas.microsoft.com/office/drawing/2014/main" id="{787FA7D8-02AD-4CF3-9396-91684F136D1A}"/>
              </a:ext>
            </a:extLst>
          </p:cNvPr>
          <p:cNvSpPr txBox="1"/>
          <p:nvPr/>
        </p:nvSpPr>
        <p:spPr>
          <a:xfrm>
            <a:off x="1712639" y="1870771"/>
            <a:ext cx="1760476" cy="923330"/>
          </a:xfrm>
          <a:prstGeom prst="rect">
            <a:avLst/>
          </a:prstGeom>
          <a:solidFill>
            <a:schemeClr val="accent5">
              <a:lumMod val="60000"/>
              <a:lumOff val="40000"/>
            </a:schemeClr>
          </a:solidFill>
          <a:ln>
            <a:noFill/>
          </a:ln>
        </p:spPr>
        <p:txBody>
          <a:bodyPr wrap="square" rtlCol="0">
            <a:spAutoFit/>
          </a:bodyPr>
          <a:lstStyle>
            <a:defPPr>
              <a:defRPr lang="en-US"/>
            </a:defPPr>
            <a:lvl1pPr algn="ctr">
              <a:defRPr b="1">
                <a:solidFill>
                  <a:schemeClr val="tx2"/>
                </a:solidFill>
              </a:defRPr>
            </a:lvl1pPr>
          </a:lstStyle>
          <a:p>
            <a:r>
              <a:rPr lang="en-US" b="0" dirty="0">
                <a:solidFill>
                  <a:schemeClr val="bg1"/>
                </a:solidFill>
              </a:rPr>
              <a:t>Climate Performance Audits</a:t>
            </a:r>
          </a:p>
        </p:txBody>
      </p:sp>
      <p:pic>
        <p:nvPicPr>
          <p:cNvPr id="6" name="Picture 5">
            <a:extLst>
              <a:ext uri="{FF2B5EF4-FFF2-40B4-BE49-F238E27FC236}">
                <a16:creationId xmlns:a16="http://schemas.microsoft.com/office/drawing/2014/main" id="{3B559D12-83EE-40D6-9936-84AD1F60C88F}"/>
              </a:ext>
            </a:extLst>
          </p:cNvPr>
          <p:cNvPicPr>
            <a:picLocks noChangeAspect="1"/>
          </p:cNvPicPr>
          <p:nvPr/>
        </p:nvPicPr>
        <p:blipFill>
          <a:blip r:embed="rId6"/>
          <a:stretch>
            <a:fillRect/>
          </a:stretch>
        </p:blipFill>
        <p:spPr>
          <a:xfrm>
            <a:off x="3771108" y="1430928"/>
            <a:ext cx="3965753" cy="3965753"/>
          </a:xfrm>
          <a:prstGeom prst="rect">
            <a:avLst/>
          </a:prstGeom>
        </p:spPr>
      </p:pic>
    </p:spTree>
    <p:extLst>
      <p:ext uri="{BB962C8B-B14F-4D97-AF65-F5344CB8AC3E}">
        <p14:creationId xmlns:p14="http://schemas.microsoft.com/office/powerpoint/2010/main" val="2555391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1" grpId="0" animBg="1"/>
      <p:bldP spid="12" grpId="0" animBg="1"/>
      <p:bldP spid="13"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661E3490-5A49-4160-B076-E8AF04B3BDE3}"/>
              </a:ext>
            </a:extLst>
          </p:cNvPr>
          <p:cNvSpPr>
            <a:spLocks noGrp="1"/>
          </p:cNvSpPr>
          <p:nvPr>
            <p:ph type="title"/>
          </p:nvPr>
        </p:nvSpPr>
        <p:spPr>
          <a:xfrm>
            <a:off x="1168120" y="37807"/>
            <a:ext cx="9715500" cy="978486"/>
          </a:xfrm>
        </p:spPr>
        <p:txBody>
          <a:bodyPr/>
          <a:lstStyle/>
          <a:p>
            <a:r>
              <a:rPr lang="en-US" altLang="en-US" dirty="0"/>
              <a:t>Further information</a:t>
            </a:r>
          </a:p>
        </p:txBody>
      </p:sp>
      <p:sp>
        <p:nvSpPr>
          <p:cNvPr id="84995" name="Content Placeholder 2">
            <a:extLst>
              <a:ext uri="{FF2B5EF4-FFF2-40B4-BE49-F238E27FC236}">
                <a16:creationId xmlns:a16="http://schemas.microsoft.com/office/drawing/2014/main" id="{BA7C49E5-563F-460F-915A-1FB03E6B46CC}"/>
              </a:ext>
            </a:extLst>
          </p:cNvPr>
          <p:cNvSpPr>
            <a:spLocks noGrp="1"/>
          </p:cNvSpPr>
          <p:nvPr>
            <p:ph type="body" sz="quarter" idx="10"/>
          </p:nvPr>
        </p:nvSpPr>
        <p:spPr>
          <a:xfrm>
            <a:off x="1238250" y="932329"/>
            <a:ext cx="9715500" cy="5398621"/>
          </a:xfrm>
        </p:spPr>
        <p:txBody>
          <a:bodyPr>
            <a:normAutofit/>
          </a:bodyPr>
          <a:lstStyle/>
          <a:p>
            <a:pPr lvl="1"/>
            <a:r>
              <a:rPr lang="en-US" sz="1800" dirty="0">
                <a:hlinkClick r:id="rId3"/>
              </a:rPr>
              <a:t>Staff Climate Note Climate-Sensitive Management of Public Finances—"Green PFM” </a:t>
            </a:r>
            <a:r>
              <a:rPr lang="en-US" sz="1800" dirty="0">
                <a:solidFill>
                  <a:schemeClr val="accent1"/>
                </a:solidFill>
              </a:rPr>
              <a:t>(2021)</a:t>
            </a:r>
          </a:p>
        </p:txBody>
      </p:sp>
      <p:pic>
        <p:nvPicPr>
          <p:cNvPr id="3" name="Picture 2">
            <a:extLst>
              <a:ext uri="{FF2B5EF4-FFF2-40B4-BE49-F238E27FC236}">
                <a16:creationId xmlns:a16="http://schemas.microsoft.com/office/drawing/2014/main" id="{08D008CF-F173-48EA-BC60-75CB2C2F97D8}"/>
              </a:ext>
            </a:extLst>
          </p:cNvPr>
          <p:cNvPicPr>
            <a:picLocks noChangeAspect="1"/>
          </p:cNvPicPr>
          <p:nvPr/>
        </p:nvPicPr>
        <p:blipFill>
          <a:blip r:embed="rId4"/>
          <a:stretch>
            <a:fillRect/>
          </a:stretch>
        </p:blipFill>
        <p:spPr>
          <a:xfrm>
            <a:off x="1676956" y="1463140"/>
            <a:ext cx="2999819" cy="3947131"/>
          </a:xfrm>
          <a:prstGeom prst="rect">
            <a:avLst/>
          </a:prstGeom>
        </p:spPr>
      </p:pic>
      <p:pic>
        <p:nvPicPr>
          <p:cNvPr id="4" name="Picture 3">
            <a:extLst>
              <a:ext uri="{FF2B5EF4-FFF2-40B4-BE49-F238E27FC236}">
                <a16:creationId xmlns:a16="http://schemas.microsoft.com/office/drawing/2014/main" id="{6728CBE3-D374-397C-37D0-73C07ED0F2FD}"/>
              </a:ext>
            </a:extLst>
          </p:cNvPr>
          <p:cNvPicPr>
            <a:picLocks noChangeAspect="1"/>
          </p:cNvPicPr>
          <p:nvPr/>
        </p:nvPicPr>
        <p:blipFill>
          <a:blip r:embed="rId5"/>
          <a:stretch>
            <a:fillRect/>
          </a:stretch>
        </p:blipFill>
        <p:spPr>
          <a:xfrm>
            <a:off x="8813356" y="2225159"/>
            <a:ext cx="3100107" cy="3975100"/>
          </a:xfrm>
          <a:prstGeom prst="rect">
            <a:avLst/>
          </a:prstGeom>
        </p:spPr>
      </p:pic>
      <p:sp>
        <p:nvSpPr>
          <p:cNvPr id="7" name="TextBox 6">
            <a:extLst>
              <a:ext uri="{FF2B5EF4-FFF2-40B4-BE49-F238E27FC236}">
                <a16:creationId xmlns:a16="http://schemas.microsoft.com/office/drawing/2014/main" id="{AA29E2AD-FC68-2CEA-622B-D1347549DF39}"/>
              </a:ext>
            </a:extLst>
          </p:cNvPr>
          <p:cNvSpPr txBox="1"/>
          <p:nvPr/>
        </p:nvSpPr>
        <p:spPr>
          <a:xfrm>
            <a:off x="2717355" y="6071969"/>
            <a:ext cx="8912669" cy="646331"/>
          </a:xfrm>
          <a:prstGeom prst="rect">
            <a:avLst/>
          </a:prstGeom>
          <a:noFill/>
        </p:spPr>
        <p:txBody>
          <a:bodyPr wrap="square">
            <a:spAutoFit/>
          </a:bodyPr>
          <a:lstStyle/>
          <a:p>
            <a:pPr marL="742907" lvl="1" indent="-285750">
              <a:buClr>
                <a:schemeClr val="accent1"/>
              </a:buClr>
              <a:buFont typeface="Wingdings" panose="05000000000000000000" pitchFamily="2" charset="2"/>
              <a:buChar char="§"/>
            </a:pPr>
            <a:r>
              <a:rPr lang="en-US" sz="1800" dirty="0">
                <a:hlinkClick r:id="rId3"/>
              </a:rPr>
              <a:t>Staff Climate Note How to make the management of public finances climate sensitive—"Green PFM” </a:t>
            </a:r>
            <a:r>
              <a:rPr lang="en-US" sz="1800" dirty="0">
                <a:solidFill>
                  <a:schemeClr val="accent1"/>
                </a:solidFill>
              </a:rPr>
              <a:t>(2022)</a:t>
            </a:r>
          </a:p>
        </p:txBody>
      </p:sp>
    </p:spTree>
    <p:extLst>
      <p:ext uri="{BB962C8B-B14F-4D97-AF65-F5344CB8AC3E}">
        <p14:creationId xmlns:p14="http://schemas.microsoft.com/office/powerpoint/2010/main" val="418229176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A1481-5421-D594-CFB2-3307E84DF901}"/>
              </a:ext>
            </a:extLst>
          </p:cNvPr>
          <p:cNvSpPr>
            <a:spLocks noGrp="1"/>
          </p:cNvSpPr>
          <p:nvPr>
            <p:ph type="title"/>
          </p:nvPr>
        </p:nvSpPr>
        <p:spPr/>
        <p:txBody>
          <a:bodyPr/>
          <a:lstStyle/>
          <a:p>
            <a:r>
              <a:rPr lang="en-US" dirty="0"/>
              <a:t>Further reading</a:t>
            </a:r>
          </a:p>
        </p:txBody>
      </p:sp>
      <p:sp>
        <p:nvSpPr>
          <p:cNvPr id="3" name="Text Placeholder 2">
            <a:extLst>
              <a:ext uri="{FF2B5EF4-FFF2-40B4-BE49-F238E27FC236}">
                <a16:creationId xmlns:a16="http://schemas.microsoft.com/office/drawing/2014/main" id="{4744A268-DBD9-03D2-B19F-C5283B595A20}"/>
              </a:ext>
            </a:extLst>
          </p:cNvPr>
          <p:cNvSpPr>
            <a:spLocks noGrp="1"/>
          </p:cNvSpPr>
          <p:nvPr>
            <p:ph type="body" sz="quarter" idx="10"/>
          </p:nvPr>
        </p:nvSpPr>
        <p:spPr>
          <a:xfrm>
            <a:off x="1236662" y="1469871"/>
            <a:ext cx="9718676" cy="4860591"/>
          </a:xfrm>
        </p:spPr>
        <p:txBody>
          <a:bodyPr>
            <a:normAutofit fontScale="77500" lnSpcReduction="20000"/>
          </a:bodyPr>
          <a:lstStyle/>
          <a:p>
            <a:r>
              <a:rPr lang="en-US" dirty="0"/>
              <a:t>IMF Climate Strategy (2021)</a:t>
            </a:r>
          </a:p>
          <a:p>
            <a:pPr algn="l"/>
            <a:r>
              <a:rPr lang="en-US" b="0" i="0" dirty="0">
                <a:solidFill>
                  <a:srgbClr val="000000"/>
                </a:solidFill>
                <a:effectLst/>
                <a:latin typeface="MuseoSansCond-500"/>
                <a:hlinkClick r:id="rId2"/>
              </a:rPr>
              <a:t>Carbon Taxes or Emissions Trading Systems? Instrument Choice and Design </a:t>
            </a:r>
            <a:r>
              <a:rPr lang="en-US" b="0" i="0" dirty="0">
                <a:solidFill>
                  <a:srgbClr val="000000"/>
                </a:solidFill>
                <a:effectLst/>
                <a:latin typeface="MuseoSansCond-500"/>
              </a:rPr>
              <a:t>(2022)</a:t>
            </a:r>
          </a:p>
          <a:p>
            <a:pPr algn="l"/>
            <a:r>
              <a:rPr lang="en-US" dirty="0">
                <a:solidFill>
                  <a:srgbClr val="000000"/>
                </a:solidFill>
                <a:latin typeface="MuseoSansCond-500"/>
                <a:hlinkClick r:id="rId3"/>
              </a:rPr>
              <a:t>Economic Principles for Integrating Adaptation to Climate Change into Fiscal Policy </a:t>
            </a:r>
            <a:r>
              <a:rPr lang="en-US" dirty="0">
                <a:solidFill>
                  <a:srgbClr val="000000"/>
                </a:solidFill>
                <a:latin typeface="MuseoSansCond-500"/>
              </a:rPr>
              <a:t>(2022)</a:t>
            </a:r>
          </a:p>
          <a:p>
            <a:pPr algn="l"/>
            <a:r>
              <a:rPr lang="en-US" dirty="0">
                <a:solidFill>
                  <a:srgbClr val="000000"/>
                </a:solidFill>
                <a:latin typeface="MuseoSansCond-500"/>
                <a:hlinkClick r:id="rId4"/>
              </a:rPr>
              <a:t>Macro-Fiscal Implications of Adaptation to Climate Change </a:t>
            </a:r>
            <a:r>
              <a:rPr lang="en-US" dirty="0">
                <a:solidFill>
                  <a:srgbClr val="000000"/>
                </a:solidFill>
                <a:latin typeface="MuseoSansCond-500"/>
              </a:rPr>
              <a:t>(2022)</a:t>
            </a:r>
          </a:p>
          <a:p>
            <a:pPr algn="l"/>
            <a:r>
              <a:rPr lang="en-US" dirty="0">
                <a:solidFill>
                  <a:srgbClr val="000000"/>
                </a:solidFill>
                <a:latin typeface="MuseoSansCond-500"/>
                <a:hlinkClick r:id="rId5"/>
              </a:rPr>
              <a:t>Planning and Mainstreaming Adaptation to Climate Change in Fiscal Policy</a:t>
            </a:r>
            <a:r>
              <a:rPr lang="en-US" dirty="0">
                <a:solidFill>
                  <a:srgbClr val="000000"/>
                </a:solidFill>
                <a:latin typeface="MuseoSansCond-500"/>
              </a:rPr>
              <a:t> (2022)</a:t>
            </a:r>
          </a:p>
          <a:p>
            <a:r>
              <a:rPr lang="en-US" b="0" i="0" dirty="0">
                <a:solidFill>
                  <a:srgbClr val="000000"/>
                </a:solidFill>
                <a:effectLst/>
                <a:latin typeface="MuseoSansCond-500"/>
                <a:hlinkClick r:id="rId6"/>
              </a:rPr>
              <a:t>Climate-Sensitive Management of Public Finances—"Green PFM” </a:t>
            </a:r>
            <a:r>
              <a:rPr lang="en-US" b="0" i="0" dirty="0">
                <a:solidFill>
                  <a:srgbClr val="000000"/>
                </a:solidFill>
                <a:effectLst/>
                <a:latin typeface="MuseoSansCond-500"/>
              </a:rPr>
              <a:t>(2021)</a:t>
            </a:r>
          </a:p>
          <a:p>
            <a:pPr algn="l"/>
            <a:endParaRPr lang="en-US" dirty="0">
              <a:solidFill>
                <a:srgbClr val="000000"/>
              </a:solidFill>
              <a:latin typeface="MuseoSansCond-500"/>
            </a:endParaRPr>
          </a:p>
          <a:p>
            <a:pPr algn="l"/>
            <a:endParaRPr lang="en-US" dirty="0">
              <a:solidFill>
                <a:srgbClr val="000000"/>
              </a:solidFill>
              <a:latin typeface="MuseoSansCond-500"/>
            </a:endParaRPr>
          </a:p>
          <a:p>
            <a:pPr algn="l"/>
            <a:endParaRPr lang="en-US" b="0" i="0" dirty="0">
              <a:solidFill>
                <a:srgbClr val="000000"/>
              </a:solidFill>
              <a:effectLst/>
              <a:latin typeface="MuseoSansCond-500"/>
            </a:endParaRPr>
          </a:p>
        </p:txBody>
      </p:sp>
    </p:spTree>
    <p:extLst>
      <p:ext uri="{BB962C8B-B14F-4D97-AF65-F5344CB8AC3E}">
        <p14:creationId xmlns:p14="http://schemas.microsoft.com/office/powerpoint/2010/main" val="160296827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4C42D5-0180-42E0-B539-CA19D6617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 y="0"/>
            <a:ext cx="12212639" cy="4445000"/>
          </a:xfrm>
          <a:prstGeom prst="rect">
            <a:avLst/>
          </a:prstGeom>
        </p:spPr>
      </p:pic>
      <p:sp>
        <p:nvSpPr>
          <p:cNvPr id="6" name="TextBox 5">
            <a:extLst>
              <a:ext uri="{FF2B5EF4-FFF2-40B4-BE49-F238E27FC236}">
                <a16:creationId xmlns:a16="http://schemas.microsoft.com/office/drawing/2014/main" id="{F1D703AA-19A4-40FC-A44E-EBE51C6E6063}"/>
              </a:ext>
            </a:extLst>
          </p:cNvPr>
          <p:cNvSpPr txBox="1"/>
          <p:nvPr/>
        </p:nvSpPr>
        <p:spPr>
          <a:xfrm>
            <a:off x="4140200" y="4991100"/>
            <a:ext cx="3678828" cy="830997"/>
          </a:xfrm>
          <a:prstGeom prst="rect">
            <a:avLst/>
          </a:prstGeom>
          <a:noFill/>
        </p:spPr>
        <p:txBody>
          <a:bodyPr wrap="none" rtlCol="0">
            <a:spAutoFit/>
          </a:bodyPr>
          <a:lstStyle/>
          <a:p>
            <a:r>
              <a:rPr lang="en-US" sz="4800" b="1" dirty="0">
                <a:solidFill>
                  <a:schemeClr val="tx2"/>
                </a:solidFill>
                <a:latin typeface="Arial Black" charset="0"/>
              </a:rPr>
              <a:t>Thank you</a:t>
            </a:r>
          </a:p>
        </p:txBody>
      </p:sp>
    </p:spTree>
    <p:extLst>
      <p:ext uri="{BB962C8B-B14F-4D97-AF65-F5344CB8AC3E}">
        <p14:creationId xmlns:p14="http://schemas.microsoft.com/office/powerpoint/2010/main" val="370852731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1F3E96-7269-4D05-BF85-5236DBF09785}"/>
              </a:ext>
            </a:extLst>
          </p:cNvPr>
          <p:cNvSpPr txBox="1">
            <a:spLocks/>
          </p:cNvSpPr>
          <p:nvPr/>
        </p:nvSpPr>
        <p:spPr>
          <a:xfrm>
            <a:off x="0" y="0"/>
            <a:ext cx="12322629" cy="127395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rgbClr val="0070C0"/>
                </a:solidFill>
                <a:latin typeface="Arial Black" charset="0"/>
              </a:rPr>
              <a:t>The impact of climate change on public investment management  </a:t>
            </a:r>
          </a:p>
          <a:p>
            <a:r>
              <a:rPr lang="en-US" sz="2800" dirty="0">
                <a:solidFill>
                  <a:schemeClr val="accent2"/>
                </a:solidFill>
                <a:latin typeface="Arial Black" charset="0"/>
              </a:rPr>
              <a:t>Infrastructure investment needs</a:t>
            </a:r>
          </a:p>
        </p:txBody>
      </p:sp>
      <p:sp>
        <p:nvSpPr>
          <p:cNvPr id="10" name="Rectangle 9">
            <a:extLst>
              <a:ext uri="{FF2B5EF4-FFF2-40B4-BE49-F238E27FC236}">
                <a16:creationId xmlns:a16="http://schemas.microsoft.com/office/drawing/2014/main" id="{ADC0F142-75D9-4E5D-9454-9DB40C0EEABE}"/>
              </a:ext>
            </a:extLst>
          </p:cNvPr>
          <p:cNvSpPr/>
          <p:nvPr/>
        </p:nvSpPr>
        <p:spPr bwMode="auto">
          <a:xfrm>
            <a:off x="831035" y="1574143"/>
            <a:ext cx="5050072" cy="629619"/>
          </a:xfrm>
          <a:prstGeom prst="rect">
            <a:avLst/>
          </a:prstGeom>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charset="0"/>
                <a:ea typeface="+mn-ea"/>
                <a:cs typeface="Arial" charset="0"/>
              </a:rPr>
              <a:t>Capital Investment requirement by 2030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charset="0"/>
                <a:ea typeface="+mn-ea"/>
                <a:cs typeface="Arial" charset="0"/>
              </a:rPr>
              <a:t>(average annual, as percentage of </a:t>
            </a:r>
            <a:r>
              <a:rPr lang="en-US" sz="1200" dirty="0">
                <a:solidFill>
                  <a:srgbClr val="FF0000"/>
                </a:solidFill>
                <a:latin typeface="Arial" charset="0"/>
                <a:cs typeface="Arial" charset="0"/>
              </a:rPr>
              <a:t>regional</a:t>
            </a:r>
            <a:r>
              <a:rPr kumimoji="0" lang="en-US" sz="1200" b="0" i="0" u="none" strike="noStrike" kern="1200" cap="none" spc="0" normalizeH="0" baseline="0" noProof="0" dirty="0">
                <a:ln>
                  <a:noFill/>
                </a:ln>
                <a:solidFill>
                  <a:srgbClr val="FF0000"/>
                </a:solidFill>
                <a:effectLst/>
                <a:uLnTx/>
                <a:uFillTx/>
                <a:latin typeface="Arial" charset="0"/>
                <a:ea typeface="+mn-ea"/>
                <a:cs typeface="Arial" charset="0"/>
              </a:rPr>
              <a:t> GDP)</a:t>
            </a:r>
          </a:p>
        </p:txBody>
      </p:sp>
      <p:pic>
        <p:nvPicPr>
          <p:cNvPr id="4" name="Picture 3">
            <a:extLst>
              <a:ext uri="{FF2B5EF4-FFF2-40B4-BE49-F238E27FC236}">
                <a16:creationId xmlns:a16="http://schemas.microsoft.com/office/drawing/2014/main" id="{864F1529-82DF-4B64-A66D-A1C2C1C91442}"/>
              </a:ext>
            </a:extLst>
          </p:cNvPr>
          <p:cNvPicPr>
            <a:picLocks noChangeAspect="1"/>
          </p:cNvPicPr>
          <p:nvPr/>
        </p:nvPicPr>
        <p:blipFill>
          <a:blip r:embed="rId2"/>
          <a:stretch>
            <a:fillRect/>
          </a:stretch>
        </p:blipFill>
        <p:spPr>
          <a:xfrm>
            <a:off x="421732" y="2203762"/>
            <a:ext cx="6859131" cy="4346744"/>
          </a:xfrm>
          <a:prstGeom prst="rect">
            <a:avLst/>
          </a:prstGeom>
        </p:spPr>
      </p:pic>
      <p:sp>
        <p:nvSpPr>
          <p:cNvPr id="13" name="Content Placeholder 2">
            <a:extLst>
              <a:ext uri="{FF2B5EF4-FFF2-40B4-BE49-F238E27FC236}">
                <a16:creationId xmlns:a16="http://schemas.microsoft.com/office/drawing/2014/main" id="{BA4E424C-B519-48FB-B13D-E446434F2979}"/>
              </a:ext>
            </a:extLst>
          </p:cNvPr>
          <p:cNvSpPr txBox="1">
            <a:spLocks/>
          </p:cNvSpPr>
          <p:nvPr/>
        </p:nvSpPr>
        <p:spPr>
          <a:xfrm>
            <a:off x="-545529" y="6469882"/>
            <a:ext cx="3730026" cy="269035"/>
          </a:xfrm>
          <a:prstGeom prst="rect">
            <a:avLst/>
          </a:prstGeom>
        </p:spPr>
        <p:txBody>
          <a:bodyPr vert="horz" lIns="0" tIns="10287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0"/>
              </a:spcBef>
              <a:spcAft>
                <a:spcPts val="900"/>
              </a:spcAft>
              <a:buClr>
                <a:srgbClr val="009CDE"/>
              </a:buClr>
              <a:buNone/>
            </a:pPr>
            <a:r>
              <a:rPr lang="en-US" sz="1000" dirty="0">
                <a:solidFill>
                  <a:schemeClr val="tx1">
                    <a:lumMod val="50000"/>
                  </a:schemeClr>
                </a:solidFill>
              </a:rPr>
              <a:t>Source: World Bank, 2019.</a:t>
            </a:r>
          </a:p>
        </p:txBody>
      </p:sp>
      <p:sp>
        <p:nvSpPr>
          <p:cNvPr id="2" name="Text Placeholder 2">
            <a:extLst>
              <a:ext uri="{FF2B5EF4-FFF2-40B4-BE49-F238E27FC236}">
                <a16:creationId xmlns:a16="http://schemas.microsoft.com/office/drawing/2014/main" id="{C2E025C2-2F4A-89E3-4ED7-B181835F8656}"/>
              </a:ext>
            </a:extLst>
          </p:cNvPr>
          <p:cNvSpPr txBox="1">
            <a:spLocks/>
          </p:cNvSpPr>
          <p:nvPr/>
        </p:nvSpPr>
        <p:spPr>
          <a:xfrm>
            <a:off x="7489538" y="2629279"/>
            <a:ext cx="4389121" cy="2221225"/>
          </a:xfrm>
          <a:prstGeom prst="rect">
            <a:avLst/>
          </a:prstGeom>
          <a:solidFill>
            <a:schemeClr val="accent1">
              <a:lumMod val="20000"/>
              <a:lumOff val="80000"/>
            </a:schemeClr>
          </a:solidFill>
        </p:spPr>
        <p:txBody>
          <a:bodyPr vert="horz" lIns="0" tIns="0" rIns="0" bIns="0" rtlCol="0">
            <a:noAutofit/>
          </a:bodyPr>
          <a:lstStyle>
            <a:lvl1pPr marL="0" indent="0" algn="l" defTabSz="914314" rtl="0" eaLnBrk="1" latinLnBrk="0" hangingPunct="1">
              <a:spcBef>
                <a:spcPts val="2400"/>
              </a:spcBef>
              <a:buClr>
                <a:schemeClr val="accent1"/>
              </a:buClr>
              <a:buSzPct val="110000"/>
              <a:buFont typeface="Wingdings" charset="2"/>
              <a:buNone/>
              <a:tabLst/>
              <a:defRPr sz="2000" b="0" i="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5022" lvl="1" indent="-175022" defTabSz="685736">
              <a:spcBef>
                <a:spcPts val="0"/>
              </a:spcBef>
              <a:spcAft>
                <a:spcPts val="900"/>
              </a:spcAft>
              <a:buClr>
                <a:srgbClr val="009CDE"/>
              </a:buClr>
            </a:pPr>
            <a:r>
              <a:rPr lang="en-US" sz="1400" dirty="0">
                <a:solidFill>
                  <a:srgbClr val="002060"/>
                </a:solidFill>
              </a:rPr>
              <a:t>To achieve SDGs and get on track for the Paris Agreement goals, the average annual capital cost for LMIC would be 4.5 % of annual GDP up to 2030, and 2% of annual GDP globally.</a:t>
            </a:r>
          </a:p>
          <a:p>
            <a:pPr marL="175022" lvl="1" indent="-175022" defTabSz="685736">
              <a:spcBef>
                <a:spcPts val="0"/>
              </a:spcBef>
              <a:spcAft>
                <a:spcPts val="900"/>
              </a:spcAft>
              <a:buClr>
                <a:srgbClr val="009CDE"/>
              </a:buClr>
            </a:pPr>
            <a:r>
              <a:rPr lang="en-US" sz="1400" dirty="0">
                <a:solidFill>
                  <a:srgbClr val="002060"/>
                </a:solidFill>
              </a:rPr>
              <a:t>The average annual capital cost for SSA would be 7.2% of regional GDP up to 2030.</a:t>
            </a:r>
          </a:p>
          <a:p>
            <a:pPr marL="175022" lvl="1" indent="-175022" defTabSz="685736">
              <a:spcBef>
                <a:spcPts val="0"/>
              </a:spcBef>
              <a:spcAft>
                <a:spcPts val="900"/>
              </a:spcAft>
              <a:buClr>
                <a:srgbClr val="009CDE"/>
              </a:buClr>
            </a:pPr>
            <a:r>
              <a:rPr lang="en-US" sz="1400" dirty="0">
                <a:solidFill>
                  <a:srgbClr val="002060"/>
                </a:solidFill>
              </a:rPr>
              <a:t>Infrastructure investment needs are higher in SSA, compared to other regions.</a:t>
            </a:r>
          </a:p>
          <a:p>
            <a:pPr marL="175022" lvl="1" indent="-175022" defTabSz="685736">
              <a:spcBef>
                <a:spcPts val="0"/>
              </a:spcBef>
              <a:spcAft>
                <a:spcPts val="900"/>
              </a:spcAft>
              <a:buClr>
                <a:srgbClr val="009CDE"/>
              </a:buClr>
            </a:pPr>
            <a:endParaRPr lang="en-US" sz="1400" dirty="0">
              <a:solidFill>
                <a:srgbClr val="002060"/>
              </a:solidFill>
            </a:endParaRPr>
          </a:p>
          <a:p>
            <a:pPr marL="175022" lvl="1" indent="-175022" defTabSz="685736">
              <a:spcBef>
                <a:spcPts val="0"/>
              </a:spcBef>
              <a:spcAft>
                <a:spcPts val="900"/>
              </a:spcAft>
              <a:buClr>
                <a:srgbClr val="009CDE"/>
              </a:buClr>
            </a:pPr>
            <a:endParaRPr lang="en-US" sz="1400" dirty="0">
              <a:solidFill>
                <a:srgbClr val="002060"/>
              </a:solidFill>
            </a:endParaRPr>
          </a:p>
        </p:txBody>
      </p:sp>
    </p:spTree>
    <p:extLst>
      <p:ext uri="{BB962C8B-B14F-4D97-AF65-F5344CB8AC3E}">
        <p14:creationId xmlns:p14="http://schemas.microsoft.com/office/powerpoint/2010/main" val="297758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1F3E96-7269-4D05-BF85-5236DBF09785}"/>
              </a:ext>
            </a:extLst>
          </p:cNvPr>
          <p:cNvSpPr txBox="1">
            <a:spLocks/>
          </p:cNvSpPr>
          <p:nvPr/>
        </p:nvSpPr>
        <p:spPr>
          <a:xfrm>
            <a:off x="0" y="0"/>
            <a:ext cx="12322629" cy="127395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rgbClr val="0070C0"/>
                </a:solidFill>
                <a:latin typeface="Arial Black" charset="0"/>
              </a:rPr>
              <a:t>Incorporating climate change into Public Investment Management systems</a:t>
            </a:r>
          </a:p>
          <a:p>
            <a:r>
              <a:rPr lang="en-US" sz="2800" dirty="0">
                <a:solidFill>
                  <a:schemeClr val="accent2"/>
                </a:solidFill>
                <a:latin typeface="Arial Black" charset="0"/>
              </a:rPr>
              <a:t>The benefits …</a:t>
            </a:r>
          </a:p>
        </p:txBody>
      </p:sp>
      <p:sp>
        <p:nvSpPr>
          <p:cNvPr id="13" name="Content Placeholder 2">
            <a:extLst>
              <a:ext uri="{FF2B5EF4-FFF2-40B4-BE49-F238E27FC236}">
                <a16:creationId xmlns:a16="http://schemas.microsoft.com/office/drawing/2014/main" id="{BA4E424C-B519-48FB-B13D-E446434F2979}"/>
              </a:ext>
            </a:extLst>
          </p:cNvPr>
          <p:cNvSpPr txBox="1">
            <a:spLocks/>
          </p:cNvSpPr>
          <p:nvPr/>
        </p:nvSpPr>
        <p:spPr>
          <a:xfrm>
            <a:off x="-455475" y="5972769"/>
            <a:ext cx="3730026" cy="269035"/>
          </a:xfrm>
          <a:prstGeom prst="rect">
            <a:avLst/>
          </a:prstGeom>
        </p:spPr>
        <p:txBody>
          <a:bodyPr vert="horz" lIns="0" tIns="10287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0"/>
              </a:spcBef>
              <a:spcAft>
                <a:spcPts val="900"/>
              </a:spcAft>
              <a:buClr>
                <a:srgbClr val="009CDE"/>
              </a:buClr>
              <a:buNone/>
            </a:pPr>
            <a:r>
              <a:rPr lang="en-US" sz="1000" dirty="0">
                <a:solidFill>
                  <a:schemeClr val="tx1">
                    <a:lumMod val="50000"/>
                  </a:schemeClr>
                </a:solidFill>
              </a:rPr>
              <a:t>Source: World Bank, 2019.</a:t>
            </a:r>
          </a:p>
        </p:txBody>
      </p:sp>
      <p:sp>
        <p:nvSpPr>
          <p:cNvPr id="2" name="Text Placeholder 2">
            <a:extLst>
              <a:ext uri="{FF2B5EF4-FFF2-40B4-BE49-F238E27FC236}">
                <a16:creationId xmlns:a16="http://schemas.microsoft.com/office/drawing/2014/main" id="{C2E025C2-2F4A-89E3-4ED7-B181835F8656}"/>
              </a:ext>
            </a:extLst>
          </p:cNvPr>
          <p:cNvSpPr txBox="1">
            <a:spLocks/>
          </p:cNvSpPr>
          <p:nvPr/>
        </p:nvSpPr>
        <p:spPr>
          <a:xfrm>
            <a:off x="580800" y="1817590"/>
            <a:ext cx="4955011" cy="1066382"/>
          </a:xfrm>
          <a:prstGeom prst="rect">
            <a:avLst/>
          </a:prstGeom>
          <a:solidFill>
            <a:schemeClr val="accent1">
              <a:lumMod val="20000"/>
              <a:lumOff val="80000"/>
            </a:schemeClr>
          </a:solidFill>
        </p:spPr>
        <p:txBody>
          <a:bodyPr vert="horz" lIns="0" tIns="0" rIns="0" bIns="0" rtlCol="0">
            <a:noAutofit/>
          </a:bodyPr>
          <a:lstStyle>
            <a:lvl1pPr marL="0" indent="0" algn="l" defTabSz="914314" rtl="0" eaLnBrk="1" latinLnBrk="0" hangingPunct="1">
              <a:spcBef>
                <a:spcPts val="2400"/>
              </a:spcBef>
              <a:buClr>
                <a:schemeClr val="accent1"/>
              </a:buClr>
              <a:buSzPct val="110000"/>
              <a:buFont typeface="Wingdings" charset="2"/>
              <a:buNone/>
              <a:tabLst/>
              <a:defRPr sz="2000" b="0" i="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5022" lvl="1" indent="-175022" defTabSz="685736">
              <a:spcBef>
                <a:spcPts val="0"/>
              </a:spcBef>
              <a:spcAft>
                <a:spcPts val="900"/>
              </a:spcAft>
              <a:buClr>
                <a:srgbClr val="009CDE"/>
              </a:buClr>
            </a:pPr>
            <a:r>
              <a:rPr lang="en-US" sz="2600" dirty="0">
                <a:solidFill>
                  <a:srgbClr val="002060"/>
                </a:solidFill>
              </a:rPr>
              <a:t>Increase of over 30 million jobs within the next decade</a:t>
            </a:r>
          </a:p>
        </p:txBody>
      </p:sp>
      <p:sp>
        <p:nvSpPr>
          <p:cNvPr id="3" name="Text Placeholder 2">
            <a:extLst>
              <a:ext uri="{FF2B5EF4-FFF2-40B4-BE49-F238E27FC236}">
                <a16:creationId xmlns:a16="http://schemas.microsoft.com/office/drawing/2014/main" id="{4F08430B-52BE-067C-770E-29A35343E921}"/>
              </a:ext>
            </a:extLst>
          </p:cNvPr>
          <p:cNvSpPr txBox="1">
            <a:spLocks/>
          </p:cNvSpPr>
          <p:nvPr/>
        </p:nvSpPr>
        <p:spPr>
          <a:xfrm>
            <a:off x="618474" y="3675141"/>
            <a:ext cx="4955011" cy="1506459"/>
          </a:xfrm>
          <a:prstGeom prst="rect">
            <a:avLst/>
          </a:prstGeom>
          <a:solidFill>
            <a:schemeClr val="accent1">
              <a:lumMod val="20000"/>
              <a:lumOff val="80000"/>
            </a:schemeClr>
          </a:solidFill>
        </p:spPr>
        <p:txBody>
          <a:bodyPr vert="horz" lIns="0" tIns="0" rIns="0" bIns="0" rtlCol="0">
            <a:noAutofit/>
          </a:bodyPr>
          <a:lstStyle>
            <a:lvl1pPr marL="0" indent="0" algn="l" defTabSz="914314" rtl="0" eaLnBrk="1" latinLnBrk="0" hangingPunct="1">
              <a:spcBef>
                <a:spcPts val="2400"/>
              </a:spcBef>
              <a:buClr>
                <a:schemeClr val="accent1"/>
              </a:buClr>
              <a:buSzPct val="110000"/>
              <a:buFont typeface="Wingdings" charset="2"/>
              <a:buNone/>
              <a:tabLst/>
              <a:defRPr sz="2000" b="0" i="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5022" lvl="1" indent="-175022" defTabSz="685736">
              <a:spcBef>
                <a:spcPts val="0"/>
              </a:spcBef>
              <a:spcAft>
                <a:spcPts val="900"/>
              </a:spcAft>
              <a:buClr>
                <a:srgbClr val="009CDE"/>
              </a:buClr>
            </a:pPr>
            <a:r>
              <a:rPr lang="en-US" sz="2600" dirty="0">
                <a:solidFill>
                  <a:srgbClr val="002060"/>
                </a:solidFill>
              </a:rPr>
              <a:t>Every US$1 invested in resilient infrastructure yields US$4 in net benefits in LMIC.</a:t>
            </a:r>
          </a:p>
          <a:p>
            <a:pPr marL="0" lvl="1" indent="0" defTabSz="685736">
              <a:spcBef>
                <a:spcPts val="0"/>
              </a:spcBef>
              <a:spcAft>
                <a:spcPts val="900"/>
              </a:spcAft>
              <a:buClr>
                <a:srgbClr val="009CDE"/>
              </a:buClr>
              <a:buNone/>
            </a:pPr>
            <a:endParaRPr lang="en-US" sz="1400" dirty="0">
              <a:solidFill>
                <a:srgbClr val="002060"/>
              </a:solidFill>
            </a:endParaRPr>
          </a:p>
          <a:p>
            <a:pPr marL="175022" lvl="1" indent="-175022" defTabSz="685736">
              <a:spcBef>
                <a:spcPts val="0"/>
              </a:spcBef>
              <a:spcAft>
                <a:spcPts val="900"/>
              </a:spcAft>
              <a:buClr>
                <a:srgbClr val="009CDE"/>
              </a:buClr>
            </a:pPr>
            <a:endParaRPr lang="en-US" sz="1400" dirty="0">
              <a:solidFill>
                <a:srgbClr val="002060"/>
              </a:solidFill>
            </a:endParaRPr>
          </a:p>
        </p:txBody>
      </p:sp>
      <p:sp>
        <p:nvSpPr>
          <p:cNvPr id="5" name="Rectangle: Rounded Corners 4">
            <a:extLst>
              <a:ext uri="{FF2B5EF4-FFF2-40B4-BE49-F238E27FC236}">
                <a16:creationId xmlns:a16="http://schemas.microsoft.com/office/drawing/2014/main" id="{BF71D830-1F88-02F2-6185-23E8A37B55E0}"/>
              </a:ext>
            </a:extLst>
          </p:cNvPr>
          <p:cNvSpPr/>
          <p:nvPr/>
        </p:nvSpPr>
        <p:spPr>
          <a:xfrm>
            <a:off x="7663543" y="1817590"/>
            <a:ext cx="3108960" cy="1273953"/>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Incorporating Climate change in PIMS</a:t>
            </a:r>
          </a:p>
        </p:txBody>
      </p:sp>
      <p:sp>
        <p:nvSpPr>
          <p:cNvPr id="8" name="Rectangle: Rounded Corners 7">
            <a:extLst>
              <a:ext uri="{FF2B5EF4-FFF2-40B4-BE49-F238E27FC236}">
                <a16:creationId xmlns:a16="http://schemas.microsoft.com/office/drawing/2014/main" id="{C88534AF-828D-6BAE-0A94-B176B8F077DE}"/>
              </a:ext>
            </a:extLst>
          </p:cNvPr>
          <p:cNvSpPr/>
          <p:nvPr/>
        </p:nvSpPr>
        <p:spPr>
          <a:xfrm>
            <a:off x="7663543" y="4225510"/>
            <a:ext cx="3108960" cy="1273953"/>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Public investment efficiency</a:t>
            </a:r>
          </a:p>
        </p:txBody>
      </p:sp>
      <p:cxnSp>
        <p:nvCxnSpPr>
          <p:cNvPr id="18" name="Straight Arrow Connector 17">
            <a:extLst>
              <a:ext uri="{FF2B5EF4-FFF2-40B4-BE49-F238E27FC236}">
                <a16:creationId xmlns:a16="http://schemas.microsoft.com/office/drawing/2014/main" id="{38F8E8C9-FFA6-2B23-D728-8CF370DAD6A0}"/>
              </a:ext>
            </a:extLst>
          </p:cNvPr>
          <p:cNvCxnSpPr>
            <a:cxnSpLocks/>
          </p:cNvCxnSpPr>
          <p:nvPr/>
        </p:nvCxnSpPr>
        <p:spPr>
          <a:xfrm>
            <a:off x="9218023" y="3167743"/>
            <a:ext cx="0" cy="992777"/>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3435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DC39-8E47-4D22-BA12-809558211D78}"/>
              </a:ext>
            </a:extLst>
          </p:cNvPr>
          <p:cNvSpPr>
            <a:spLocks noGrp="1"/>
          </p:cNvSpPr>
          <p:nvPr>
            <p:ph type="title"/>
          </p:nvPr>
        </p:nvSpPr>
        <p:spPr>
          <a:xfrm>
            <a:off x="762000" y="5301"/>
            <a:ext cx="10972800" cy="1143000"/>
          </a:xfrm>
        </p:spPr>
        <p:txBody>
          <a:bodyPr/>
          <a:lstStyle/>
          <a:p>
            <a:r>
              <a:rPr lang="en-US" b="1" dirty="0">
                <a:solidFill>
                  <a:schemeClr val="bg1"/>
                </a:solidFill>
              </a:rPr>
              <a:t>Climate Change: Macro Implications</a:t>
            </a:r>
          </a:p>
        </p:txBody>
      </p:sp>
      <p:graphicFrame>
        <p:nvGraphicFramePr>
          <p:cNvPr id="4" name="Diagram 3">
            <a:extLst>
              <a:ext uri="{FF2B5EF4-FFF2-40B4-BE49-F238E27FC236}">
                <a16:creationId xmlns:a16="http://schemas.microsoft.com/office/drawing/2014/main" id="{375283ED-0D8A-4008-91A5-3B7465BF2DFB}"/>
              </a:ext>
            </a:extLst>
          </p:cNvPr>
          <p:cNvGraphicFramePr/>
          <p:nvPr>
            <p:extLst>
              <p:ext uri="{D42A27DB-BD31-4B8C-83A1-F6EECF244321}">
                <p14:modId xmlns:p14="http://schemas.microsoft.com/office/powerpoint/2010/main" val="3072610955"/>
              </p:ext>
            </p:extLst>
          </p:nvPr>
        </p:nvGraphicFramePr>
        <p:xfrm>
          <a:off x="2362200" y="1295400"/>
          <a:ext cx="7848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162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F2469-7734-4135-B33A-1ECCEABED6BD}"/>
              </a:ext>
            </a:extLst>
          </p:cNvPr>
          <p:cNvSpPr>
            <a:spLocks noGrp="1"/>
          </p:cNvSpPr>
          <p:nvPr>
            <p:ph type="title"/>
          </p:nvPr>
        </p:nvSpPr>
        <p:spPr>
          <a:xfrm>
            <a:off x="647385" y="60353"/>
            <a:ext cx="10972800" cy="1143000"/>
          </a:xfrm>
        </p:spPr>
        <p:txBody>
          <a:bodyPr>
            <a:normAutofit/>
          </a:bodyPr>
          <a:lstStyle/>
          <a:p>
            <a:r>
              <a:rPr lang="en-US" dirty="0">
                <a:solidFill>
                  <a:schemeClr val="bg1"/>
                </a:solidFill>
              </a:rPr>
              <a:t>Climate change and debt sustainability</a:t>
            </a:r>
          </a:p>
        </p:txBody>
      </p:sp>
      <p:sp>
        <p:nvSpPr>
          <p:cNvPr id="3" name="Text Placeholder 2">
            <a:extLst>
              <a:ext uri="{FF2B5EF4-FFF2-40B4-BE49-F238E27FC236}">
                <a16:creationId xmlns:a16="http://schemas.microsoft.com/office/drawing/2014/main" id="{68DDB4EB-C991-4523-BF4C-14EBCDFBA328}"/>
              </a:ext>
            </a:extLst>
          </p:cNvPr>
          <p:cNvSpPr>
            <a:spLocks noGrp="1"/>
          </p:cNvSpPr>
          <p:nvPr>
            <p:ph type="body" sz="quarter" idx="4294967295"/>
          </p:nvPr>
        </p:nvSpPr>
        <p:spPr>
          <a:xfrm>
            <a:off x="2476500" y="1566863"/>
            <a:ext cx="9715500" cy="4799012"/>
          </a:xfrm>
        </p:spPr>
        <p:txBody>
          <a:bodyPr>
            <a:normAutofit/>
          </a:bodyPr>
          <a:lstStyle/>
          <a:p>
            <a:pPr marL="342900" indent="-342900">
              <a:buFont typeface="Arial" panose="020B0604020202020204" pitchFamily="34" charset="0"/>
              <a:buChar char="•"/>
            </a:pPr>
            <a:endParaRPr lang="en-US" sz="2400" dirty="0"/>
          </a:p>
          <a:p>
            <a:pPr marL="801688" lvl="2" indent="-342900">
              <a:buClr>
                <a:schemeClr val="accent1"/>
              </a:buClr>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041DC28-1F83-419D-A2CB-105B5B9A1791}"/>
                  </a:ext>
                </a:extLst>
              </p:cNvPr>
              <p:cNvSpPr txBox="1"/>
              <p:nvPr/>
            </p:nvSpPr>
            <p:spPr>
              <a:xfrm>
                <a:off x="381000" y="1188685"/>
                <a:ext cx="11440341" cy="5247590"/>
              </a:xfrm>
              <a:prstGeom prst="rect">
                <a:avLst/>
              </a:prstGeom>
              <a:noFill/>
            </p:spPr>
            <p:txBody>
              <a:bodyPr wrap="square">
                <a:spAutoFit/>
              </a:bodyPr>
              <a:lstStyle/>
              <a:p>
                <a:pPr marL="285750" marR="0" lvl="0" indent="-285750" fontAlgn="auto">
                  <a:spcAft>
                    <a:spcPts val="600"/>
                  </a:spcAft>
                  <a:buClr>
                    <a:srgbClr val="00B0F0"/>
                  </a:buClr>
                  <a:buFont typeface="Arial" panose="020B0604020202020204" pitchFamily="34" charset="0"/>
                  <a:buChar char="•"/>
                  <a:defRPr/>
                </a:pPr>
                <a:r>
                  <a:rPr lang="en-US" sz="2400" dirty="0"/>
                  <a:t>Climate change can impact fiscal sustainability through various channels</a:t>
                </a:r>
                <a:endParaRPr lang="en-US" sz="2200" dirty="0">
                  <a:cs typeface="Segoe UI" panose="020B0502040204020203" pitchFamily="34" charset="0"/>
                </a:endParaRPr>
              </a:p>
              <a:p>
                <a:pPr marL="285750" marR="0" lvl="0" indent="-285750" fontAlgn="auto">
                  <a:spcAft>
                    <a:spcPts val="600"/>
                  </a:spcAft>
                  <a:buClr>
                    <a:srgbClr val="00B0F0"/>
                  </a:buClr>
                  <a:buFont typeface="Arial" panose="020B0604020202020204" pitchFamily="34" charset="0"/>
                  <a:buChar char="•"/>
                  <a:defRPr/>
                </a:pPr>
                <a:r>
                  <a:rPr lang="en-US" sz="2200" dirty="0">
                    <a:cs typeface="Segoe UI" panose="020B0502040204020203" pitchFamily="34" charset="0"/>
                  </a:rPr>
                  <a:t>Public debt dynamics can be illustrated with this equation (</a:t>
                </a:r>
                <a:r>
                  <a:rPr lang="en-US" sz="2200" dirty="0">
                    <a:cs typeface="Segoe UI" panose="020B0502040204020203" pitchFamily="34" charset="0"/>
                    <a:hlinkClick r:id="rId3"/>
                  </a:rPr>
                  <a:t>Escolano, 2010</a:t>
                </a:r>
                <a:r>
                  <a:rPr lang="en-US" sz="2200" dirty="0">
                    <a:cs typeface="Segoe UI" panose="020B0502040204020203" pitchFamily="34" charset="0"/>
                  </a:rPr>
                  <a:t>):</a:t>
                </a:r>
              </a:p>
              <a:p>
                <a:pPr marL="285750" marR="0" lvl="0" indent="-285750" fontAlgn="auto">
                  <a:spcAft>
                    <a:spcPts val="600"/>
                  </a:spcAft>
                  <a:buClr>
                    <a:srgbClr val="00B0F0"/>
                  </a:buClr>
                  <a:buFont typeface="Arial" panose="020B0604020202020204" pitchFamily="34" charset="0"/>
                  <a:buChar char="•"/>
                  <a:defRPr/>
                </a:pPr>
                <a:endParaRPr lang="en-US" sz="2200" dirty="0">
                  <a:cs typeface="Segoe UI" panose="020B0502040204020203" pitchFamily="34" charset="0"/>
                </a:endParaRPr>
              </a:p>
              <a:p>
                <a:pPr marL="285750" marR="0" lvl="0" indent="-285750" fontAlgn="auto">
                  <a:spcAft>
                    <a:spcPts val="600"/>
                  </a:spcAft>
                  <a:buClr>
                    <a:srgbClr val="00B0F0"/>
                  </a:buClr>
                  <a:buFont typeface="Arial" panose="020B0604020202020204" pitchFamily="34" charset="0"/>
                  <a:buChar char="•"/>
                  <a:defRPr/>
                </a:pPr>
                <a:endParaRPr lang="en-US" sz="2200" dirty="0">
                  <a:cs typeface="Segoe UI" panose="020B0502040204020203" pitchFamily="34" charset="0"/>
                </a:endParaRPr>
              </a:p>
              <a:p>
                <a:pPr marL="285750" marR="0" lvl="0" indent="-285750" fontAlgn="auto">
                  <a:spcAft>
                    <a:spcPts val="600"/>
                  </a:spcAft>
                  <a:buClr>
                    <a:srgbClr val="00B0F0"/>
                  </a:buClr>
                  <a:buFont typeface="Arial" panose="020B0604020202020204" pitchFamily="34" charset="0"/>
                  <a:buChar char="•"/>
                  <a:defRPr/>
                </a:pPr>
                <a:endParaRPr lang="en-US" sz="2200" dirty="0">
                  <a:cs typeface="Segoe UI" panose="020B0502040204020203" pitchFamily="34" charset="0"/>
                </a:endParaRPr>
              </a:p>
              <a:p>
                <a:pPr marL="285750" marR="0" lvl="0" indent="-285750" fontAlgn="auto">
                  <a:spcAft>
                    <a:spcPts val="600"/>
                  </a:spcAft>
                  <a:buClr>
                    <a:srgbClr val="00B0F0"/>
                  </a:buClr>
                  <a:buFont typeface="Arial" panose="020B0604020202020204" pitchFamily="34" charset="0"/>
                  <a:buChar char="•"/>
                  <a:defRPr/>
                </a:pPr>
                <a:endParaRPr lang="en-US" sz="2200" dirty="0">
                  <a:cs typeface="Segoe UI" panose="020B0502040204020203" pitchFamily="34" charset="0"/>
                </a:endParaRPr>
              </a:p>
              <a:p>
                <a:pPr marL="285750" marR="0" lvl="0" indent="-285750" fontAlgn="auto">
                  <a:spcAft>
                    <a:spcPts val="600"/>
                  </a:spcAft>
                  <a:buClr>
                    <a:srgbClr val="00B0F0"/>
                  </a:buClr>
                  <a:buFont typeface="Arial" panose="020B0604020202020204" pitchFamily="34" charset="0"/>
                  <a:buChar char="•"/>
                  <a:defRPr/>
                </a:pPr>
                <a:endParaRPr lang="en-US" sz="2200" dirty="0">
                  <a:cs typeface="Segoe UI" panose="020B0502040204020203" pitchFamily="34" charset="0"/>
                </a:endParaRPr>
              </a:p>
              <a:p>
                <a:pPr marL="800057" lvl="1" indent="-342900">
                  <a:spcBef>
                    <a:spcPts val="1200"/>
                  </a:spcBef>
                  <a:spcAft>
                    <a:spcPts val="600"/>
                  </a:spcAft>
                  <a:buClr>
                    <a:srgbClr val="00B0F0"/>
                  </a:buClr>
                  <a:buFont typeface="Arial" panose="020B0604020202020204" pitchFamily="34" charset="0"/>
                  <a:buChar char="–"/>
                  <a:defRPr/>
                </a:pPr>
                <a14:m>
                  <m:oMath xmlns:m="http://schemas.openxmlformats.org/officeDocument/2006/math">
                    <m:sSubSup>
                      <m:sSubSupPr>
                        <m:ctrlPr>
                          <a:rPr lang="en-US" sz="2000" i="1" smtClean="0">
                            <a:effectLst/>
                            <a:latin typeface="Cambria Math" panose="02040503050406030204" pitchFamily="18" charset="0"/>
                          </a:rPr>
                        </m:ctrlPr>
                      </m:sSubSupPr>
                      <m:e>
                        <m:r>
                          <a:rPr lang="en-US" sz="2000" b="0" i="1">
                            <a:effectLst/>
                            <a:latin typeface="Cambria Math" panose="02040503050406030204" pitchFamily="18" charset="0"/>
                          </a:rPr>
                          <m:t>𝑟</m:t>
                        </m:r>
                      </m:e>
                      <m:sub>
                        <m:r>
                          <a:rPr lang="en-US" sz="2000" b="0" i="1">
                            <a:effectLst/>
                            <a:latin typeface="Cambria Math" panose="02040503050406030204" pitchFamily="18" charset="0"/>
                          </a:rPr>
                          <m:t>𝑡</m:t>
                        </m:r>
                      </m:sub>
                      <m:sup>
                        <m:r>
                          <a:rPr lang="en-US" sz="2000" b="0" i="1">
                            <a:effectLst/>
                            <a:latin typeface="Cambria Math" panose="02040503050406030204" pitchFamily="18" charset="0"/>
                          </a:rPr>
                          <m:t>𝑤</m:t>
                        </m:r>
                      </m:sup>
                    </m:sSubSup>
                  </m:oMath>
                </a14:m>
                <a:r>
                  <a:rPr lang="en-US" sz="2000" dirty="0">
                    <a:cs typeface="Segoe UI" panose="020B0502040204020203" pitchFamily="34" charset="0"/>
                  </a:rPr>
                  <a:t>: real interest rate (weighted average, domestic &amp; foreign)</a:t>
                </a:r>
              </a:p>
              <a:p>
                <a:pPr marL="800057" lvl="1" indent="-342900">
                  <a:spcAft>
                    <a:spcPts val="600"/>
                  </a:spcAft>
                  <a:buClr>
                    <a:srgbClr val="00B0F0"/>
                  </a:buClr>
                  <a:buFont typeface="Arial" panose="020B0604020202020204" pitchFamily="34" charset="0"/>
                  <a:buChar char="–"/>
                  <a:defRPr/>
                </a:pPr>
                <a14:m>
                  <m:oMath xmlns:m="http://schemas.openxmlformats.org/officeDocument/2006/math">
                    <m:sSub>
                      <m:sSubPr>
                        <m:ctrlPr>
                          <a:rPr lang="en-US" sz="2000" i="1" smtClean="0">
                            <a:effectLst/>
                            <a:latin typeface="Cambria Math" panose="02040503050406030204" pitchFamily="18" charset="0"/>
                          </a:rPr>
                        </m:ctrlPr>
                      </m:sSubPr>
                      <m:e>
                        <m:r>
                          <a:rPr lang="en-US" sz="2000" i="1">
                            <a:effectLst/>
                            <a:latin typeface="Cambria Math" panose="02040503050406030204" pitchFamily="18" charset="0"/>
                          </a:rPr>
                          <m:t>𝑔</m:t>
                        </m:r>
                      </m:e>
                      <m:sub>
                        <m:r>
                          <a:rPr lang="en-US" sz="2000" i="1">
                            <a:effectLst/>
                            <a:latin typeface="Cambria Math" panose="02040503050406030204" pitchFamily="18" charset="0"/>
                          </a:rPr>
                          <m:t>𝑡</m:t>
                        </m:r>
                      </m:sub>
                    </m:sSub>
                  </m:oMath>
                </a14:m>
                <a:r>
                  <a:rPr lang="en-US" sz="2000" dirty="0">
                    <a:cs typeface="Segoe UI" panose="020B0502040204020203" pitchFamily="34" charset="0"/>
                  </a:rPr>
                  <a:t>: real GDP growth between (t-1) and t</a:t>
                </a:r>
              </a:p>
              <a:p>
                <a:pPr marL="800057" lvl="1" indent="-342900">
                  <a:spcAft>
                    <a:spcPts val="600"/>
                  </a:spcAft>
                  <a:buClr>
                    <a:srgbClr val="00B0F0"/>
                  </a:buClr>
                  <a:buFont typeface="Arial" panose="020B0604020202020204" pitchFamily="34" charset="0"/>
                  <a:buChar char="–"/>
                  <a:defRPr/>
                </a:pPr>
                <a14:m>
                  <m:oMath xmlns:m="http://schemas.openxmlformats.org/officeDocument/2006/math">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𝜙</m:t>
                        </m:r>
                      </m:e>
                      <m:sub>
                        <m:r>
                          <a:rPr lang="en-US" sz="2000" i="1">
                            <a:solidFill>
                              <a:srgbClr val="000000"/>
                            </a:solidFill>
                            <a:latin typeface="Cambria Math" panose="02040503050406030204" pitchFamily="18" charset="0"/>
                          </a:rPr>
                          <m:t>𝑡</m:t>
                        </m:r>
                      </m:sub>
                    </m:sSub>
                  </m:oMath>
                </a14:m>
                <a:r>
                  <a:rPr lang="en-US" sz="2000" dirty="0">
                    <a:cs typeface="Segoe UI" panose="020B0502040204020203" pitchFamily="34" charset="0"/>
                  </a:rPr>
                  <a:t>: automatic (recursive) dynamics,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𝜙</m:t>
                        </m:r>
                      </m:e>
                      <m:sub>
                        <m:r>
                          <a:rPr lang="en-US" sz="2000" i="1">
                            <a:solidFill>
                              <a:srgbClr val="000000"/>
                            </a:solidFill>
                            <a:latin typeface="Cambria Math" panose="02040503050406030204" pitchFamily="18" charset="0"/>
                          </a:rPr>
                          <m:t>𝑡</m:t>
                        </m:r>
                      </m:sub>
                    </m:sSub>
                    <m:r>
                      <a:rPr lang="en-US" sz="2000" b="0" i="1" smtClean="0">
                        <a:solidFill>
                          <a:srgbClr val="000000"/>
                        </a:solidFill>
                        <a:latin typeface="Cambria Math" panose="02040503050406030204" pitchFamily="18" charset="0"/>
                      </a:rPr>
                      <m:t>&gt;</m:t>
                    </m:r>
                  </m:oMath>
                </a14:m>
                <a:r>
                  <a:rPr lang="en-US" sz="2000" dirty="0">
                    <a:cs typeface="Segoe UI" panose="020B0502040204020203" pitchFamily="34" charset="0"/>
                  </a:rPr>
                  <a:t>1 if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𝑟</m:t>
                        </m:r>
                      </m:e>
                      <m:sub>
                        <m:r>
                          <a:rPr lang="en-US" sz="2000" i="1">
                            <a:latin typeface="Cambria Math" panose="02040503050406030204" pitchFamily="18" charset="0"/>
                          </a:rPr>
                          <m:t>𝑡</m:t>
                        </m:r>
                      </m:sub>
                      <m:sup>
                        <m:r>
                          <a:rPr lang="en-US" sz="2000" i="1">
                            <a:latin typeface="Cambria Math" panose="02040503050406030204" pitchFamily="18" charset="0"/>
                          </a:rPr>
                          <m:t>𝑤</m:t>
                        </m:r>
                      </m:sup>
                    </m:sSubSup>
                    <m:r>
                      <a:rPr lang="en-US" sz="2000" i="1">
                        <a:latin typeface="Cambria Math" panose="02040503050406030204" pitchFamily="18" charset="0"/>
                      </a:rPr>
                      <m:t> </m:t>
                    </m:r>
                  </m:oMath>
                </a14:m>
                <a:r>
                  <a:rPr lang="en-US" sz="2000" dirty="0">
                    <a:cs typeface="Segoe UI" panose="020B0502040204020203" pitchFamily="34" charset="0"/>
                    <a:sym typeface="Wingdings" panose="05000000000000000000" pitchFamily="2" charset="2"/>
                  </a:rPr>
                  <a:t>&gt;</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𝑔</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cs typeface="Segoe UI" panose="020B0502040204020203" pitchFamily="34" charset="0"/>
                    <a:sym typeface="Wingdings" panose="05000000000000000000" pitchFamily="2" charset="2"/>
                  </a:rPr>
                  <a:t> e</a:t>
                </a:r>
                <a:r>
                  <a:rPr lang="en-US" sz="2000" dirty="0">
                    <a:cs typeface="Segoe UI" panose="020B0502040204020203" pitchFamily="34" charset="0"/>
                  </a:rPr>
                  <a:t>xplosive debt dynamics</a:t>
                </a:r>
              </a:p>
              <a:p>
                <a:pPr marL="285750" indent="-285750">
                  <a:spcBef>
                    <a:spcPts val="1800"/>
                  </a:spcBef>
                  <a:spcAft>
                    <a:spcPts val="600"/>
                  </a:spcAft>
                  <a:buClr>
                    <a:srgbClr val="00B0F0"/>
                  </a:buClr>
                  <a:buFont typeface="Arial" panose="020B0604020202020204" pitchFamily="34" charset="0"/>
                  <a:buChar char="•"/>
                  <a:defRPr/>
                </a:pPr>
                <a:r>
                  <a:rPr lang="en-US" sz="2200" dirty="0">
                    <a:cs typeface="Segoe UI" panose="020B0502040204020203" pitchFamily="34" charset="0"/>
                  </a:rPr>
                  <a:t>This fundamental relationship can guide our analysis of how climate risks and adaptation can affect debt sustainability </a:t>
                </a:r>
              </a:p>
            </p:txBody>
          </p:sp>
        </mc:Choice>
        <mc:Fallback xmlns="">
          <p:sp>
            <p:nvSpPr>
              <p:cNvPr id="9" name="TextBox 8">
                <a:extLst>
                  <a:ext uri="{FF2B5EF4-FFF2-40B4-BE49-F238E27FC236}">
                    <a16:creationId xmlns:a16="http://schemas.microsoft.com/office/drawing/2014/main" id="{9041DC28-1F83-419D-A2CB-105B5B9A1791}"/>
                  </a:ext>
                </a:extLst>
              </p:cNvPr>
              <p:cNvSpPr txBox="1">
                <a:spLocks noRot="1" noChangeAspect="1" noMove="1" noResize="1" noEditPoints="1" noAdjustHandles="1" noChangeArrowheads="1" noChangeShapeType="1" noTextEdit="1"/>
              </p:cNvSpPr>
              <p:nvPr/>
            </p:nvSpPr>
            <p:spPr>
              <a:xfrm>
                <a:off x="381000" y="1188685"/>
                <a:ext cx="11440341" cy="5247590"/>
              </a:xfrm>
              <a:prstGeom prst="rect">
                <a:avLst/>
              </a:prstGeom>
              <a:blipFill>
                <a:blip r:embed="rId4"/>
                <a:stretch>
                  <a:fillRect l="-746" t="-929" b="-1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7">
                <a:extLst>
                  <a:ext uri="{63B3BB69-23CF-44E3-9099-C40C66FF867C}">
                    <a14:compatExt spid="_x0000_s16387"/>
                  </a:ext>
                  <a:ext uri="{FF2B5EF4-FFF2-40B4-BE49-F238E27FC236}">
                    <a16:creationId xmlns:a16="http://schemas.microsoft.com/office/drawing/2014/main" id="{F281DD0B-E664-456F-97C2-994C4D80F26D}"/>
                  </a:ext>
                </a:extLst>
              </p:cNvPr>
              <p:cNvSpPr txBox="1"/>
              <p:nvPr/>
            </p:nvSpPr>
            <p:spPr>
              <a:xfrm>
                <a:off x="4420033" y="2034698"/>
                <a:ext cx="3427504" cy="400110"/>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𝑑</m:t>
                        </m:r>
                      </m:e>
                      <m:sub>
                        <m:r>
                          <a:rPr lang="en-US" sz="2000" i="1">
                            <a:solidFill>
                              <a:srgbClr val="000000"/>
                            </a:solidFill>
                            <a:latin typeface="Cambria Math" panose="02040503050406030204" pitchFamily="18" charset="0"/>
                          </a:rPr>
                          <m:t>𝑡</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smtClean="0">
                            <a:solidFill>
                              <a:srgbClr val="000000"/>
                            </a:solidFill>
                            <a:latin typeface="Cambria Math" panose="02040503050406030204" pitchFamily="18" charset="0"/>
                          </a:rPr>
                          <m:t>𝜙</m:t>
                        </m:r>
                      </m:e>
                      <m:sub>
                        <m:r>
                          <a:rPr lang="en-US" sz="2000" i="1">
                            <a:solidFill>
                              <a:srgbClr val="000000"/>
                            </a:solidFill>
                            <a:latin typeface="Cambria Math" panose="02040503050406030204" pitchFamily="18" charset="0"/>
                          </a:rPr>
                          <m:t>𝑡</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𝑑</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effectLst/>
                            <a:latin typeface="Cambria Math" panose="02040503050406030204" pitchFamily="18" charset="0"/>
                          </a:rPr>
                        </m:ctrlPr>
                      </m:sSubPr>
                      <m:e>
                        <m:r>
                          <a:rPr lang="en-US" sz="2000" b="0" i="1">
                            <a:effectLst/>
                            <a:latin typeface="Cambria Math" panose="02040503050406030204" pitchFamily="18" charset="0"/>
                          </a:rPr>
                          <m:t>𝑝𝑏</m:t>
                        </m:r>
                      </m:e>
                      <m:sub>
                        <m:r>
                          <a:rPr lang="en-US" sz="2000" i="1">
                            <a:effectLst/>
                            <a:latin typeface="Cambria Math" panose="02040503050406030204" pitchFamily="18" charset="0"/>
                          </a:rPr>
                          <m:t>𝑡</m:t>
                        </m:r>
                      </m:sub>
                    </m:sSub>
                  </m:oMath>
                </a14:m>
                <a:r>
                  <a:rPr lang="en-US" sz="2000" dirty="0"/>
                  <a:t> + </a:t>
                </a:r>
                <a14:m>
                  <m:oMath xmlns:m="http://schemas.openxmlformats.org/officeDocument/2006/math">
                    <m:sSub>
                      <m:sSubPr>
                        <m:ctrlPr>
                          <a:rPr lang="en-US" sz="2000" i="1">
                            <a:effectLst/>
                            <a:latin typeface="Cambria Math" panose="02040503050406030204" pitchFamily="18" charset="0"/>
                          </a:rPr>
                        </m:ctrlPr>
                      </m:sSubPr>
                      <m:e>
                        <m:r>
                          <a:rPr lang="en-US" sz="2000" b="0" i="1">
                            <a:effectLst/>
                            <a:latin typeface="Cambria Math" panose="02040503050406030204" pitchFamily="18" charset="0"/>
                          </a:rPr>
                          <m:t>𝑐𝑔</m:t>
                        </m:r>
                      </m:e>
                      <m:sub>
                        <m:r>
                          <a:rPr lang="en-US" sz="2000" i="1">
                            <a:effectLst/>
                            <a:latin typeface="Cambria Math" panose="02040503050406030204" pitchFamily="18" charset="0"/>
                          </a:rPr>
                          <m:t>𝑡</m:t>
                        </m:r>
                      </m:sub>
                    </m:sSub>
                  </m:oMath>
                </a14:m>
                <a:endParaRPr lang="en-US" sz="2000" dirty="0"/>
              </a:p>
            </p:txBody>
          </p:sp>
        </mc:Choice>
        <mc:Fallback xmlns="">
          <p:sp>
            <p:nvSpPr>
              <p:cNvPr id="5" name="Object 7">
                <a:extLst>
                  <a:ext uri="{63B3BB69-23CF-44E3-9099-C40C66FF867C}">
                    <a14:compatExt xmlns:a14="http://schemas.microsoft.com/office/drawing/2010/main" spid="_x0000_s16387"/>
                  </a:ext>
                  <a:ext uri="{FF2B5EF4-FFF2-40B4-BE49-F238E27FC236}">
                    <a16:creationId xmlns:a16="http://schemas.microsoft.com/office/drawing/2014/main" id="{F281DD0B-E664-456F-97C2-994C4D80F26D}"/>
                  </a:ext>
                </a:extLst>
              </p:cNvPr>
              <p:cNvSpPr txBox="1">
                <a:spLocks noRot="1" noChangeAspect="1" noMove="1" noResize="1" noEditPoints="1" noAdjustHandles="1" noChangeArrowheads="1" noChangeShapeType="1" noTextEdit="1"/>
              </p:cNvSpPr>
              <p:nvPr/>
            </p:nvSpPr>
            <p:spPr>
              <a:xfrm>
                <a:off x="4420033" y="2034698"/>
                <a:ext cx="3427504" cy="400110"/>
              </a:xfrm>
              <a:prstGeom prst="rect">
                <a:avLst/>
              </a:prstGeom>
              <a:blipFill>
                <a:blip r:embed="rId5"/>
                <a:stretch>
                  <a:fillRect t="-7692" b="-29231"/>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FBA38EC0-F49B-43CE-86D3-4F0CB25CE332}"/>
              </a:ext>
            </a:extLst>
          </p:cNvPr>
          <p:cNvCxnSpPr>
            <a:cxnSpLocks/>
          </p:cNvCxnSpPr>
          <p:nvPr/>
        </p:nvCxnSpPr>
        <p:spPr>
          <a:xfrm>
            <a:off x="5204272" y="2403549"/>
            <a:ext cx="0" cy="550217"/>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66CAB05-9BDE-4084-9B54-5020AE179D96}"/>
              </a:ext>
            </a:extLst>
          </p:cNvPr>
          <p:cNvCxnSpPr>
            <a:cxnSpLocks/>
          </p:cNvCxnSpPr>
          <p:nvPr/>
        </p:nvCxnSpPr>
        <p:spPr>
          <a:xfrm>
            <a:off x="6311375" y="2384624"/>
            <a:ext cx="8028" cy="131076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E8CB073-010C-4970-8E8F-2606C4116B93}"/>
              </a:ext>
            </a:extLst>
          </p:cNvPr>
          <p:cNvCxnSpPr>
            <a:cxnSpLocks/>
          </p:cNvCxnSpPr>
          <p:nvPr/>
        </p:nvCxnSpPr>
        <p:spPr>
          <a:xfrm>
            <a:off x="7164852" y="2403549"/>
            <a:ext cx="1384448" cy="819473"/>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66B942A-D87C-405D-9CF8-AC6E16B01610}"/>
              </a:ext>
            </a:extLst>
          </p:cNvPr>
          <p:cNvSpPr txBox="1"/>
          <p:nvPr/>
        </p:nvSpPr>
        <p:spPr>
          <a:xfrm>
            <a:off x="2312450" y="3299485"/>
            <a:ext cx="1428277" cy="584775"/>
          </a:xfrm>
          <a:prstGeom prst="rect">
            <a:avLst/>
          </a:prstGeom>
          <a:noFill/>
        </p:spPr>
        <p:txBody>
          <a:bodyPr wrap="square" rtlCol="0">
            <a:spAutoFit/>
          </a:bodyPr>
          <a:lstStyle/>
          <a:p>
            <a:pPr algn="ctr"/>
            <a:r>
              <a:rPr lang="en-US" sz="1600" dirty="0"/>
              <a:t>Debt-to-GDP ratio</a:t>
            </a:r>
          </a:p>
        </p:txBody>
      </p:sp>
      <p:sp>
        <p:nvSpPr>
          <p:cNvPr id="21" name="TextBox 20">
            <a:extLst>
              <a:ext uri="{FF2B5EF4-FFF2-40B4-BE49-F238E27FC236}">
                <a16:creationId xmlns:a16="http://schemas.microsoft.com/office/drawing/2014/main" id="{2B7F449C-DAF7-4669-B726-F5E5BE42A0AB}"/>
              </a:ext>
            </a:extLst>
          </p:cNvPr>
          <p:cNvSpPr txBox="1"/>
          <p:nvPr/>
        </p:nvSpPr>
        <p:spPr>
          <a:xfrm>
            <a:off x="7857076" y="3299485"/>
            <a:ext cx="2028927" cy="584775"/>
          </a:xfrm>
          <a:prstGeom prst="rect">
            <a:avLst/>
          </a:prstGeom>
          <a:noFill/>
        </p:spPr>
        <p:txBody>
          <a:bodyPr wrap="square" rtlCol="0">
            <a:spAutoFit/>
          </a:bodyPr>
          <a:lstStyle/>
          <a:p>
            <a:pPr algn="ctr"/>
            <a:r>
              <a:rPr lang="en-US" sz="1600" dirty="0"/>
              <a:t>Contingent liabilities </a:t>
            </a:r>
          </a:p>
          <a:p>
            <a:pPr algn="ctr"/>
            <a:r>
              <a:rPr lang="en-US" sz="1600" dirty="0"/>
              <a:t>(as % of GDP)</a:t>
            </a:r>
          </a:p>
        </p:txBody>
      </p:sp>
      <p:sp>
        <p:nvSpPr>
          <p:cNvPr id="23" name="TextBox 22">
            <a:extLst>
              <a:ext uri="{FF2B5EF4-FFF2-40B4-BE49-F238E27FC236}">
                <a16:creationId xmlns:a16="http://schemas.microsoft.com/office/drawing/2014/main" id="{2D830D22-3CB1-4BFD-8670-E003F9FDA2AA}"/>
              </a:ext>
            </a:extLst>
          </p:cNvPr>
          <p:cNvSpPr txBox="1"/>
          <p:nvPr/>
        </p:nvSpPr>
        <p:spPr>
          <a:xfrm>
            <a:off x="5304939" y="3781040"/>
            <a:ext cx="2028927" cy="584775"/>
          </a:xfrm>
          <a:prstGeom prst="rect">
            <a:avLst/>
          </a:prstGeom>
          <a:noFill/>
        </p:spPr>
        <p:txBody>
          <a:bodyPr wrap="square" rtlCol="0">
            <a:spAutoFit/>
          </a:bodyPr>
          <a:lstStyle/>
          <a:p>
            <a:pPr algn="ctr"/>
            <a:r>
              <a:rPr lang="en-US" sz="1600" dirty="0"/>
              <a:t>Primary balance</a:t>
            </a:r>
          </a:p>
          <a:p>
            <a:pPr algn="ctr"/>
            <a:r>
              <a:rPr lang="en-US" sz="1600" dirty="0"/>
              <a:t>(as % of GDP)</a:t>
            </a:r>
          </a:p>
        </p:txBody>
      </p:sp>
      <p:cxnSp>
        <p:nvCxnSpPr>
          <p:cNvPr id="28" name="Straight Arrow Connector 27">
            <a:extLst>
              <a:ext uri="{FF2B5EF4-FFF2-40B4-BE49-F238E27FC236}">
                <a16:creationId xmlns:a16="http://schemas.microsoft.com/office/drawing/2014/main" id="{CE97AF04-D711-452B-8108-C15F31F61FD3}"/>
              </a:ext>
            </a:extLst>
          </p:cNvPr>
          <p:cNvCxnSpPr>
            <a:cxnSpLocks/>
          </p:cNvCxnSpPr>
          <p:nvPr/>
        </p:nvCxnSpPr>
        <p:spPr>
          <a:xfrm flipH="1">
            <a:off x="3382256" y="2355914"/>
            <a:ext cx="1191949" cy="867108"/>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Object 10">
                <a:extLst>
                  <a:ext uri="{63B3BB69-23CF-44E3-9099-C40C66FF867C}">
                    <a14:compatExt spid="_x0000_s16388"/>
                  </a:ext>
                  <a:ext uri="{FF2B5EF4-FFF2-40B4-BE49-F238E27FC236}">
                    <a16:creationId xmlns:a16="http://schemas.microsoft.com/office/drawing/2014/main" id="{E33B905B-0E14-4350-9332-887B76296EC5}"/>
                  </a:ext>
                </a:extLst>
              </p:cNvPr>
              <p:cNvSpPr txBox="1"/>
              <p:nvPr/>
            </p:nvSpPr>
            <p:spPr>
              <a:xfrm>
                <a:off x="4407475" y="2992826"/>
                <a:ext cx="1428277" cy="424704"/>
              </a:xfrm>
              <a:prstGeom prst="rect">
                <a:avLst/>
              </a:prstGeom>
              <a:noFill/>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𝜙</m:t>
                          </m:r>
                        </m:e>
                        <m:sub>
                          <m:r>
                            <a:rPr lang="en-US" sz="1600" i="1">
                              <a:solidFill>
                                <a:srgbClr val="000000"/>
                              </a:solidFill>
                              <a:latin typeface="Cambria Math" panose="02040503050406030204" pitchFamily="18" charset="0"/>
                            </a:rPr>
                            <m:t>𝑡</m:t>
                          </m:r>
                        </m:sub>
                      </m:sSub>
                      <m:r>
                        <a:rPr lang="en-US" sz="1600" i="1">
                          <a:solidFill>
                            <a:srgbClr val="000000"/>
                          </a:solidFill>
                          <a:latin typeface="Cambria Math" panose="02040503050406030204" pitchFamily="18" charset="0"/>
                        </a:rPr>
                        <m:t>=</m:t>
                      </m:r>
                      <m:f>
                        <m:fPr>
                          <m:ctrlPr>
                            <a:rPr lang="en-US" sz="1600" i="1">
                              <a:effectLst/>
                              <a:latin typeface="Cambria Math" panose="02040503050406030204" pitchFamily="18" charset="0"/>
                            </a:rPr>
                          </m:ctrlPr>
                        </m:fPr>
                        <m:num>
                          <m:r>
                            <a:rPr lang="en-US" sz="1600" i="1">
                              <a:effectLst/>
                              <a:latin typeface="Cambria Math" panose="02040503050406030204" pitchFamily="18" charset="0"/>
                            </a:rPr>
                            <m:t>1+</m:t>
                          </m:r>
                          <m:sSubSup>
                            <m:sSubSupPr>
                              <m:ctrlPr>
                                <a:rPr lang="en-US" sz="1600" i="1">
                                  <a:effectLst/>
                                  <a:latin typeface="Cambria Math" panose="02040503050406030204" pitchFamily="18" charset="0"/>
                                </a:rPr>
                              </m:ctrlPr>
                            </m:sSubSupPr>
                            <m:e>
                              <m:r>
                                <a:rPr lang="en-US" sz="1600" b="0" i="1">
                                  <a:effectLst/>
                                  <a:latin typeface="Cambria Math" panose="02040503050406030204" pitchFamily="18" charset="0"/>
                                </a:rPr>
                                <m:t>𝑟</m:t>
                              </m:r>
                            </m:e>
                            <m:sub>
                              <m:r>
                                <a:rPr lang="en-US" sz="1600" b="0" i="1">
                                  <a:effectLst/>
                                  <a:latin typeface="Cambria Math" panose="02040503050406030204" pitchFamily="18" charset="0"/>
                                </a:rPr>
                                <m:t>𝑡</m:t>
                              </m:r>
                            </m:sub>
                            <m:sup>
                              <m:r>
                                <a:rPr lang="en-US" sz="1600" b="0" i="1">
                                  <a:effectLst/>
                                  <a:latin typeface="Cambria Math" panose="02040503050406030204" pitchFamily="18" charset="0"/>
                                </a:rPr>
                                <m:t>𝑤</m:t>
                              </m:r>
                            </m:sup>
                          </m:sSubSup>
                        </m:num>
                        <m:den>
                          <m:r>
                            <a:rPr lang="en-US" sz="1600" i="1">
                              <a:effectLst/>
                              <a:latin typeface="Cambria Math" panose="02040503050406030204" pitchFamily="18" charset="0"/>
                            </a:rPr>
                            <m:t>1+</m:t>
                          </m:r>
                          <m:sSub>
                            <m:sSubPr>
                              <m:ctrlPr>
                                <a:rPr lang="en-US" sz="1600" i="1">
                                  <a:effectLst/>
                                  <a:latin typeface="Cambria Math" panose="02040503050406030204" pitchFamily="18" charset="0"/>
                                </a:rPr>
                              </m:ctrlPr>
                            </m:sSubPr>
                            <m:e>
                              <m:r>
                                <a:rPr lang="en-US" sz="1600" i="1">
                                  <a:effectLst/>
                                  <a:latin typeface="Cambria Math" panose="02040503050406030204" pitchFamily="18" charset="0"/>
                                </a:rPr>
                                <m:t>𝑔</m:t>
                              </m:r>
                            </m:e>
                            <m:sub>
                              <m:r>
                                <a:rPr lang="en-US" sz="1600" i="1">
                                  <a:effectLst/>
                                  <a:latin typeface="Cambria Math" panose="02040503050406030204" pitchFamily="18" charset="0"/>
                                </a:rPr>
                                <m:t>𝑡</m:t>
                              </m:r>
                            </m:sub>
                          </m:sSub>
                        </m:den>
                      </m:f>
                    </m:oMath>
                  </m:oMathPara>
                </a14:m>
                <a:endParaRPr lang="en-US" sz="1600" dirty="0"/>
              </a:p>
            </p:txBody>
          </p:sp>
        </mc:Choice>
        <mc:Fallback xmlns="">
          <p:sp>
            <p:nvSpPr>
              <p:cNvPr id="31" name="Object 10">
                <a:extLst>
                  <a:ext uri="{63B3BB69-23CF-44E3-9099-C40C66FF867C}">
                    <a14:compatExt xmlns:a14="http://schemas.microsoft.com/office/drawing/2010/main" spid="_x0000_s16388"/>
                  </a:ext>
                  <a:ext uri="{FF2B5EF4-FFF2-40B4-BE49-F238E27FC236}">
                    <a16:creationId xmlns:a16="http://schemas.microsoft.com/office/drawing/2014/main" id="{E33B905B-0E14-4350-9332-887B76296EC5}"/>
                  </a:ext>
                </a:extLst>
              </p:cNvPr>
              <p:cNvSpPr txBox="1">
                <a:spLocks noRot="1" noChangeAspect="1" noMove="1" noResize="1" noEditPoints="1" noAdjustHandles="1" noChangeArrowheads="1" noChangeShapeType="1" noTextEdit="1"/>
              </p:cNvSpPr>
              <p:nvPr/>
            </p:nvSpPr>
            <p:spPr>
              <a:xfrm>
                <a:off x="4407475" y="2992826"/>
                <a:ext cx="1428277" cy="424704"/>
              </a:xfrm>
              <a:prstGeom prst="rect">
                <a:avLst/>
              </a:prstGeom>
              <a:blipFill>
                <a:blip r:embed="rId6"/>
                <a:stretch>
                  <a:fillRect b="-31429"/>
                </a:stretch>
              </a:blipFill>
            </p:spPr>
            <p:txBody>
              <a:bodyPr/>
              <a:lstStyle/>
              <a:p>
                <a:r>
                  <a:rPr lang="en-US">
                    <a:noFill/>
                  </a:rPr>
                  <a:t> </a:t>
                </a:r>
              </a:p>
            </p:txBody>
          </p:sp>
        </mc:Fallback>
      </mc:AlternateContent>
    </p:spTree>
    <p:extLst>
      <p:ext uri="{BB962C8B-B14F-4D97-AF65-F5344CB8AC3E}">
        <p14:creationId xmlns:p14="http://schemas.microsoft.com/office/powerpoint/2010/main" val="45370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E78A461-0AC6-4E3F-B822-4A47FA31E812}"/>
              </a:ext>
            </a:extLst>
          </p:cNvPr>
          <p:cNvGrpSpPr/>
          <p:nvPr/>
        </p:nvGrpSpPr>
        <p:grpSpPr>
          <a:xfrm>
            <a:off x="645257" y="2010018"/>
            <a:ext cx="3017520" cy="573506"/>
            <a:chOff x="7895" y="462304"/>
            <a:chExt cx="3365957" cy="1346382"/>
          </a:xfrm>
          <a:solidFill>
            <a:schemeClr val="accent1"/>
          </a:solidFill>
        </p:grpSpPr>
        <p:sp>
          <p:nvSpPr>
            <p:cNvPr id="15" name="Rectangle 14">
              <a:extLst>
                <a:ext uri="{FF2B5EF4-FFF2-40B4-BE49-F238E27FC236}">
                  <a16:creationId xmlns:a16="http://schemas.microsoft.com/office/drawing/2014/main" id="{E7E723FD-84D0-4059-BFBD-32751B050E70}"/>
                </a:ext>
              </a:extLst>
            </p:cNvPr>
            <p:cNvSpPr/>
            <p:nvPr/>
          </p:nvSpPr>
          <p:spPr>
            <a:xfrm>
              <a:off x="7895" y="462304"/>
              <a:ext cx="3365957" cy="1346382"/>
            </a:xfrm>
            <a:prstGeom prst="rect">
              <a:avLst/>
            </a:prstGeom>
            <a:grp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3213F60-6E6D-4329-9E16-7336ECA69454}"/>
                    </a:ext>
                  </a:extLst>
                </p:cNvPr>
                <p:cNvSpPr txBox="1"/>
                <p:nvPr/>
              </p:nvSpPr>
              <p:spPr>
                <a:xfrm>
                  <a:off x="7895" y="462304"/>
                  <a:ext cx="3365957" cy="13463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b="1" dirty="0">
                      <a:cs typeface="Segoe UI" panose="020B0502040204020203" pitchFamily="34" charset="0"/>
                    </a:rPr>
                    <a:t>Output (</a:t>
                  </a:r>
                  <a14:m>
                    <m:oMath xmlns:m="http://schemas.openxmlformats.org/officeDocument/2006/math">
                      <m:sSub>
                        <m:sSubPr>
                          <m:ctrlPr>
                            <a:rPr lang="en-US" b="1" i="1" smtClean="0">
                              <a:effectLst/>
                              <a:latin typeface="Cambria Math" panose="02040503050406030204" pitchFamily="18" charset="0"/>
                            </a:rPr>
                          </m:ctrlPr>
                        </m:sSubPr>
                        <m:e>
                          <m:r>
                            <a:rPr lang="en-US" b="1" i="1">
                              <a:effectLst/>
                              <a:latin typeface="Cambria Math" panose="02040503050406030204" pitchFamily="18" charset="0"/>
                            </a:rPr>
                            <m:t>𝒈</m:t>
                          </m:r>
                        </m:e>
                        <m:sub>
                          <m:r>
                            <a:rPr lang="en-US" b="1" i="1">
                              <a:effectLst/>
                              <a:latin typeface="Cambria Math" panose="02040503050406030204" pitchFamily="18" charset="0"/>
                            </a:rPr>
                            <m:t>𝒕</m:t>
                          </m:r>
                        </m:sub>
                      </m:sSub>
                    </m:oMath>
                  </a14:m>
                  <a:r>
                    <a:rPr lang="en-US" b="1" dirty="0">
                      <a:cs typeface="Segoe UI" panose="020B0502040204020203" pitchFamily="34" charset="0"/>
                    </a:rPr>
                    <a:t>)</a:t>
                  </a:r>
                  <a:endParaRPr lang="en-US" b="1" kern="1200" dirty="0">
                    <a:latin typeface="Avenir Next LT Pro Demi"/>
                  </a:endParaRPr>
                </a:p>
              </p:txBody>
            </p:sp>
          </mc:Choice>
          <mc:Fallback xmlns="">
            <p:sp>
              <p:nvSpPr>
                <p:cNvPr id="16" name="TextBox 15">
                  <a:extLst>
                    <a:ext uri="{FF2B5EF4-FFF2-40B4-BE49-F238E27FC236}">
                      <a16:creationId xmlns:a16="http://schemas.microsoft.com/office/drawing/2014/main" id="{23213F60-6E6D-4329-9E16-7336ECA69454}"/>
                    </a:ext>
                  </a:extLst>
                </p:cNvPr>
                <p:cNvSpPr txBox="1">
                  <a:spLocks noRot="1" noChangeAspect="1" noMove="1" noResize="1" noEditPoints="1" noAdjustHandles="1" noChangeArrowheads="1" noChangeShapeType="1" noTextEdit="1"/>
                </p:cNvSpPr>
                <p:nvPr/>
              </p:nvSpPr>
              <p:spPr>
                <a:xfrm>
                  <a:off x="7895" y="462304"/>
                  <a:ext cx="3365957" cy="1346382"/>
                </a:xfrm>
                <a:prstGeom prst="rect">
                  <a:avLst/>
                </a:prstGeom>
                <a:blipFill>
                  <a:blip r:embed="rId3"/>
                  <a:stretch>
                    <a:fillRect/>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2DA39D7C-B7CC-48FF-84AF-CA8B39C3D541}"/>
              </a:ext>
            </a:extLst>
          </p:cNvPr>
          <p:cNvGrpSpPr/>
          <p:nvPr/>
        </p:nvGrpSpPr>
        <p:grpSpPr>
          <a:xfrm>
            <a:off x="645257" y="2583523"/>
            <a:ext cx="3034081" cy="3409667"/>
            <a:chOff x="7895" y="1808686"/>
            <a:chExt cx="3384430" cy="2880736"/>
          </a:xfrm>
          <a:solidFill>
            <a:schemeClr val="accent1">
              <a:lumMod val="40000"/>
              <a:lumOff val="60000"/>
            </a:schemeClr>
          </a:solidFill>
        </p:grpSpPr>
        <p:sp>
          <p:nvSpPr>
            <p:cNvPr id="18" name="Rectangle 17">
              <a:extLst>
                <a:ext uri="{FF2B5EF4-FFF2-40B4-BE49-F238E27FC236}">
                  <a16:creationId xmlns:a16="http://schemas.microsoft.com/office/drawing/2014/main" id="{5CC646E2-DFA3-4D78-9E1C-A827E7E7A54B}"/>
                </a:ext>
              </a:extLst>
            </p:cNvPr>
            <p:cNvSpPr/>
            <p:nvPr/>
          </p:nvSpPr>
          <p:spPr>
            <a:xfrm>
              <a:off x="7895" y="1808686"/>
              <a:ext cx="3365957" cy="2854800"/>
            </a:xfrm>
            <a:prstGeom prst="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TextBox 18">
              <a:extLst>
                <a:ext uri="{FF2B5EF4-FFF2-40B4-BE49-F238E27FC236}">
                  <a16:creationId xmlns:a16="http://schemas.microsoft.com/office/drawing/2014/main" id="{124AFD49-3874-4357-949D-A3332DB7B334}"/>
                </a:ext>
              </a:extLst>
            </p:cNvPr>
            <p:cNvSpPr txBox="1"/>
            <p:nvPr/>
          </p:nvSpPr>
          <p:spPr>
            <a:xfrm>
              <a:off x="26368" y="1834622"/>
              <a:ext cx="3365957" cy="28548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39725" marR="0" lvl="1" indent="-339725" algn="l" defTabSz="914314" rtl="0" eaLnBrk="1" fontAlgn="auto" latinLnBrk="0" hangingPunct="1">
                <a:spcAft>
                  <a:spcPts val="800"/>
                </a:spcAft>
                <a:buClr>
                  <a:srgbClr val="009CDE"/>
                </a:buClr>
                <a:buSzPct val="110000"/>
                <a:buFont typeface="Arial" panose="020B0604020202020204" pitchFamily="34" charset="0"/>
                <a:buChar char="•"/>
                <a:tabLst/>
                <a:defRPr/>
              </a:pPr>
              <a:r>
                <a:rPr lang="en-US" dirty="0">
                  <a:cs typeface="Segoe UI" panose="020B0502040204020203" pitchFamily="34" charset="0"/>
                </a:rPr>
                <a:t>Damages to physical assets </a:t>
              </a:r>
            </a:p>
            <a:p>
              <a:pPr marL="339725" marR="0" lvl="1" indent="-339725" algn="l" defTabSz="914314" rtl="0" eaLnBrk="1" fontAlgn="auto" latinLnBrk="0" hangingPunct="1">
                <a:spcAft>
                  <a:spcPts val="800"/>
                </a:spcAft>
                <a:buClr>
                  <a:srgbClr val="009CDE"/>
                </a:buClr>
                <a:buSzPct val="110000"/>
                <a:buFont typeface="Arial" panose="020B0604020202020204" pitchFamily="34" charset="0"/>
                <a:buChar char="•"/>
                <a:tabLst/>
                <a:defRPr/>
              </a:pPr>
              <a:r>
                <a:rPr lang="en-US" dirty="0">
                  <a:cs typeface="Segoe UI" panose="020B0502040204020203" pitchFamily="34" charset="0"/>
                </a:rPr>
                <a:t>Productivity</a:t>
              </a:r>
            </a:p>
            <a:p>
              <a:pPr marL="339725" marR="0" lvl="1" indent="-339725" algn="l" defTabSz="914314" rtl="0" eaLnBrk="1" fontAlgn="auto" latinLnBrk="0" hangingPunct="1">
                <a:spcAft>
                  <a:spcPts val="800"/>
                </a:spcAft>
                <a:buClr>
                  <a:srgbClr val="009CDE"/>
                </a:buClr>
                <a:buSzPct val="110000"/>
                <a:buFont typeface="Arial" panose="020B0604020202020204" pitchFamily="34" charset="0"/>
                <a:buChar char="•"/>
                <a:tabLst/>
                <a:defRPr/>
              </a:pPr>
              <a:r>
                <a:rPr lang="en-US" dirty="0">
                  <a:cs typeface="Segoe UI" panose="020B0502040204020203" pitchFamily="34" charset="0"/>
                </a:rPr>
                <a:t>Uncertainty </a:t>
              </a:r>
            </a:p>
            <a:p>
              <a:pPr marL="339725" marR="0" lvl="1" indent="-339725" algn="l" defTabSz="914314" rtl="0" eaLnBrk="1" fontAlgn="auto" latinLnBrk="0" hangingPunct="1">
                <a:spcAft>
                  <a:spcPts val="800"/>
                </a:spcAft>
                <a:buClr>
                  <a:srgbClr val="009CDE"/>
                </a:buClr>
                <a:buSzPct val="110000"/>
                <a:buFont typeface="Arial" panose="020B0604020202020204" pitchFamily="34" charset="0"/>
                <a:buChar char="•"/>
                <a:tabLst/>
                <a:defRPr/>
              </a:pPr>
              <a:r>
                <a:rPr lang="en-US" dirty="0">
                  <a:cs typeface="Segoe UI" panose="020B0502040204020203" pitchFamily="34" charset="0"/>
                </a:rPr>
                <a:t>Incentives for private investment</a:t>
              </a:r>
            </a:p>
            <a:p>
              <a:pPr marL="339725" marR="0" lvl="1" indent="-339725" algn="l" defTabSz="914314" rtl="0" eaLnBrk="1" fontAlgn="auto" latinLnBrk="0" hangingPunct="1">
                <a:spcAft>
                  <a:spcPts val="800"/>
                </a:spcAft>
                <a:buClr>
                  <a:srgbClr val="009CDE"/>
                </a:buClr>
                <a:buSzPct val="11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mj-lt"/>
                  <a:ea typeface="+mn-ea"/>
                  <a:cs typeface="Segoe UI" panose="020B0502040204020203" pitchFamily="34" charset="0"/>
                </a:rPr>
                <a:t>Augmented public investment in resilience building (+)</a:t>
              </a:r>
              <a:endParaRPr kumimoji="0" lang="en-US" b="0" i="0" u="none" strike="noStrike" kern="1200" cap="none" spc="0" normalizeH="0" baseline="0" noProof="0" dirty="0">
                <a:ln>
                  <a:noFill/>
                </a:ln>
                <a:solidFill>
                  <a:srgbClr val="000000"/>
                </a:solidFill>
                <a:effectLst/>
                <a:uLnTx/>
                <a:uFillTx/>
                <a:latin typeface="+mj-lt"/>
                <a:ea typeface="+mn-ea"/>
                <a:cs typeface="+mn-cs"/>
              </a:endParaRPr>
            </a:p>
          </p:txBody>
        </p:sp>
      </p:grpSp>
      <p:grpSp>
        <p:nvGrpSpPr>
          <p:cNvPr id="30" name="Group 29">
            <a:extLst>
              <a:ext uri="{FF2B5EF4-FFF2-40B4-BE49-F238E27FC236}">
                <a16:creationId xmlns:a16="http://schemas.microsoft.com/office/drawing/2014/main" id="{30E7FC33-8084-4F82-BE1D-F6FAB0BB0A41}"/>
              </a:ext>
            </a:extLst>
          </p:cNvPr>
          <p:cNvGrpSpPr/>
          <p:nvPr/>
        </p:nvGrpSpPr>
        <p:grpSpPr>
          <a:xfrm>
            <a:off x="4495800" y="2010018"/>
            <a:ext cx="3352800" cy="573505"/>
            <a:chOff x="-94104" y="462304"/>
            <a:chExt cx="3739953" cy="1346382"/>
          </a:xfrm>
          <a:solidFill>
            <a:schemeClr val="accent1"/>
          </a:solidFill>
        </p:grpSpPr>
        <p:sp>
          <p:nvSpPr>
            <p:cNvPr id="32" name="Rectangle 31">
              <a:extLst>
                <a:ext uri="{FF2B5EF4-FFF2-40B4-BE49-F238E27FC236}">
                  <a16:creationId xmlns:a16="http://schemas.microsoft.com/office/drawing/2014/main" id="{79CA2F04-AD4E-41EC-B9EF-5DC896E43368}"/>
                </a:ext>
              </a:extLst>
            </p:cNvPr>
            <p:cNvSpPr/>
            <p:nvPr/>
          </p:nvSpPr>
          <p:spPr>
            <a:xfrm>
              <a:off x="7895" y="462304"/>
              <a:ext cx="3365957" cy="1346382"/>
            </a:xfrm>
            <a:prstGeom prst="rect">
              <a:avLst/>
            </a:prstGeom>
            <a:grp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ACD4BBA-BEF1-4AAD-8A19-A32F8467345B}"/>
                    </a:ext>
                  </a:extLst>
                </p:cNvPr>
                <p:cNvSpPr txBox="1"/>
                <p:nvPr/>
              </p:nvSpPr>
              <p:spPr>
                <a:xfrm>
                  <a:off x="-94104" y="462304"/>
                  <a:ext cx="3739953" cy="13463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defTabSz="1066800">
                    <a:lnSpc>
                      <a:spcPct val="90000"/>
                    </a:lnSpc>
                    <a:spcBef>
                      <a:spcPct val="0"/>
                    </a:spcBef>
                    <a:spcAft>
                      <a:spcPct val="35000"/>
                    </a:spcAft>
                    <a:buNone/>
                  </a:pPr>
                  <a:r>
                    <a:rPr lang="en-US" b="1" dirty="0">
                      <a:cs typeface="Segoe UI" panose="020B0502040204020203" pitchFamily="34" charset="0"/>
                    </a:rPr>
                    <a:t>Fiscal balance (</a:t>
                  </a:r>
                  <a14:m>
                    <m:oMath xmlns:m="http://schemas.openxmlformats.org/officeDocument/2006/math">
                      <m:sSub>
                        <m:sSubPr>
                          <m:ctrlPr>
                            <a:rPr lang="en-US" b="1" i="1">
                              <a:effectLst/>
                              <a:latin typeface="Cambria Math" panose="02040503050406030204" pitchFamily="18" charset="0"/>
                            </a:rPr>
                          </m:ctrlPr>
                        </m:sSubPr>
                        <m:e>
                          <m:r>
                            <a:rPr lang="en-US" b="1" i="1">
                              <a:effectLst/>
                              <a:latin typeface="Cambria Math" panose="02040503050406030204" pitchFamily="18" charset="0"/>
                            </a:rPr>
                            <m:t>𝒑𝒃</m:t>
                          </m:r>
                        </m:e>
                        <m:sub>
                          <m:r>
                            <a:rPr lang="en-US" b="1" i="1">
                              <a:effectLst/>
                              <a:latin typeface="Cambria Math" panose="02040503050406030204" pitchFamily="18" charset="0"/>
                            </a:rPr>
                            <m:t>𝒕</m:t>
                          </m:r>
                        </m:sub>
                      </m:sSub>
                    </m:oMath>
                  </a14:m>
                  <a:r>
                    <a:rPr lang="en-US" b="1" dirty="0">
                      <a:cs typeface="Segoe UI" panose="020B0502040204020203" pitchFamily="34" charset="0"/>
                    </a:rPr>
                    <a:t>):</a:t>
                  </a:r>
                  <a:endParaRPr lang="en-US" b="1" kern="1200" dirty="0">
                    <a:latin typeface="Avenir Next LT Pro Demi"/>
                  </a:endParaRPr>
                </a:p>
              </p:txBody>
            </p:sp>
          </mc:Choice>
          <mc:Fallback xmlns="">
            <p:sp>
              <p:nvSpPr>
                <p:cNvPr id="33" name="TextBox 32">
                  <a:extLst>
                    <a:ext uri="{FF2B5EF4-FFF2-40B4-BE49-F238E27FC236}">
                      <a16:creationId xmlns:a16="http://schemas.microsoft.com/office/drawing/2014/main" id="{4ACD4BBA-BEF1-4AAD-8A19-A32F8467345B}"/>
                    </a:ext>
                  </a:extLst>
                </p:cNvPr>
                <p:cNvSpPr txBox="1">
                  <a:spLocks noRot="1" noChangeAspect="1" noMove="1" noResize="1" noEditPoints="1" noAdjustHandles="1" noChangeArrowheads="1" noChangeShapeType="1" noTextEdit="1"/>
                </p:cNvSpPr>
                <p:nvPr/>
              </p:nvSpPr>
              <p:spPr>
                <a:xfrm>
                  <a:off x="-94104" y="462304"/>
                  <a:ext cx="3739953" cy="1346382"/>
                </a:xfrm>
                <a:prstGeom prst="rect">
                  <a:avLst/>
                </a:prstGeom>
                <a:blipFill>
                  <a:blip r:embed="rId4"/>
                  <a:stretch>
                    <a:fillRect/>
                  </a:stretch>
                </a:blipFill>
              </p:spPr>
              <p:txBody>
                <a:bodyPr/>
                <a:lstStyle/>
                <a:p>
                  <a:r>
                    <a:rPr lang="en-US">
                      <a:noFill/>
                    </a:rPr>
                    <a:t> </a:t>
                  </a:r>
                </a:p>
              </p:txBody>
            </p:sp>
          </mc:Fallback>
        </mc:AlternateContent>
      </p:grpSp>
      <p:grpSp>
        <p:nvGrpSpPr>
          <p:cNvPr id="34" name="Group 33">
            <a:extLst>
              <a:ext uri="{FF2B5EF4-FFF2-40B4-BE49-F238E27FC236}">
                <a16:creationId xmlns:a16="http://schemas.microsoft.com/office/drawing/2014/main" id="{73B4BA95-4387-4A17-8555-CA864C165691}"/>
              </a:ext>
            </a:extLst>
          </p:cNvPr>
          <p:cNvGrpSpPr/>
          <p:nvPr/>
        </p:nvGrpSpPr>
        <p:grpSpPr>
          <a:xfrm>
            <a:off x="4495800" y="2593756"/>
            <a:ext cx="3352800" cy="3654644"/>
            <a:chOff x="-94103" y="1808686"/>
            <a:chExt cx="3467955" cy="3032219"/>
          </a:xfrm>
        </p:grpSpPr>
        <p:sp>
          <p:nvSpPr>
            <p:cNvPr id="35" name="Rectangle 34">
              <a:extLst>
                <a:ext uri="{FF2B5EF4-FFF2-40B4-BE49-F238E27FC236}">
                  <a16:creationId xmlns:a16="http://schemas.microsoft.com/office/drawing/2014/main" id="{7165B605-A1E6-4934-AD48-C3F38AC2B496}"/>
                </a:ext>
              </a:extLst>
            </p:cNvPr>
            <p:cNvSpPr/>
            <p:nvPr/>
          </p:nvSpPr>
          <p:spPr>
            <a:xfrm>
              <a:off x="7895" y="1808686"/>
              <a:ext cx="3365957" cy="2854800"/>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6" name="TextBox 35">
              <a:extLst>
                <a:ext uri="{FF2B5EF4-FFF2-40B4-BE49-F238E27FC236}">
                  <a16:creationId xmlns:a16="http://schemas.microsoft.com/office/drawing/2014/main" id="{198A9372-DD56-44DE-93E4-B7B5D4710372}"/>
                </a:ext>
              </a:extLst>
            </p:cNvPr>
            <p:cNvSpPr txBox="1"/>
            <p:nvPr/>
          </p:nvSpPr>
          <p:spPr>
            <a:xfrm>
              <a:off x="-94103" y="1808686"/>
              <a:ext cx="3467955" cy="3032219"/>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576263" marR="0" lvl="1" indent="-342900" algn="l" defTabSz="914314" rtl="0" eaLnBrk="1" fontAlgn="auto" latinLnBrk="0" hangingPunct="1">
                <a:spcAft>
                  <a:spcPts val="800"/>
                </a:spcAft>
                <a:buClr>
                  <a:srgbClr val="009CDE"/>
                </a:buClr>
                <a:buSzPct val="110000"/>
                <a:buFont typeface="Arial" panose="020B0604020202020204" pitchFamily="34" charset="0"/>
                <a:buChar char="•"/>
                <a:tabLst/>
                <a:defRPr/>
              </a:pPr>
              <a:r>
                <a:rPr lang="en-US" sz="1800" dirty="0">
                  <a:cs typeface="Segoe UI" panose="020B0502040204020203" pitchFamily="34" charset="0"/>
                </a:rPr>
                <a:t>Revenues </a:t>
              </a:r>
            </a:p>
            <a:p>
              <a:pPr marL="1033463" lvl="2" indent="-342900" defTabSz="914314">
                <a:spcAft>
                  <a:spcPts val="800"/>
                </a:spcAft>
                <a:buClr>
                  <a:srgbClr val="009CDE"/>
                </a:buClr>
                <a:buSzPct val="110000"/>
                <a:buFont typeface="Arial" panose="020B0604020202020204" pitchFamily="34" charset="0"/>
                <a:buChar char="•"/>
                <a:defRPr/>
              </a:pPr>
              <a:r>
                <a:rPr lang="en-US" dirty="0">
                  <a:cs typeface="Segoe UI" panose="020B0502040204020203" pitchFamily="34" charset="0"/>
                </a:rPr>
                <a:t>Impact on GDP </a:t>
              </a:r>
            </a:p>
            <a:p>
              <a:pPr marL="1033463" lvl="2" indent="-342900" defTabSz="914314">
                <a:spcAft>
                  <a:spcPts val="800"/>
                </a:spcAft>
                <a:buClr>
                  <a:srgbClr val="009CDE"/>
                </a:buClr>
                <a:buSzPct val="110000"/>
                <a:buFont typeface="Arial" panose="020B0604020202020204" pitchFamily="34" charset="0"/>
                <a:buChar char="•"/>
                <a:defRPr/>
              </a:pPr>
              <a:r>
                <a:rPr lang="en-US" dirty="0">
                  <a:cs typeface="Segoe UI" panose="020B0502040204020203" pitchFamily="34" charset="0"/>
                </a:rPr>
                <a:t>Carbon tax</a:t>
              </a:r>
            </a:p>
            <a:p>
              <a:pPr marL="576263" marR="0" lvl="1" indent="-342900" algn="l" defTabSz="914314" rtl="0" eaLnBrk="1" fontAlgn="auto" latinLnBrk="0" hangingPunct="1">
                <a:spcAft>
                  <a:spcPts val="800"/>
                </a:spcAft>
                <a:buClr>
                  <a:srgbClr val="009CDE"/>
                </a:buClr>
                <a:buSzPct val="110000"/>
                <a:buFont typeface="Arial" panose="020B0604020202020204" pitchFamily="34" charset="0"/>
                <a:buChar char="•"/>
                <a:tabLst/>
                <a:defRPr/>
              </a:pPr>
              <a:r>
                <a:rPr lang="en-US" sz="1800" dirty="0">
                  <a:cs typeface="Segoe UI" panose="020B0502040204020203" pitchFamily="34" charset="0"/>
                </a:rPr>
                <a:t>Expenditures</a:t>
              </a:r>
            </a:p>
            <a:p>
              <a:pPr marL="914400" lvl="2" indent="-339725">
                <a:spcAft>
                  <a:spcPts val="800"/>
                </a:spcAft>
                <a:buClr>
                  <a:srgbClr val="009CDE"/>
                </a:buClr>
                <a:buSzPct val="110000"/>
                <a:buFont typeface="Arial" panose="020B0604020202020204" pitchFamily="34" charset="0"/>
                <a:buChar char="–"/>
                <a:defRPr/>
              </a:pPr>
              <a:r>
                <a:rPr lang="en-US" dirty="0">
                  <a:cs typeface="Segoe UI" panose="020B0502040204020203" pitchFamily="34" charset="0"/>
                </a:rPr>
                <a:t>Adaptation investment</a:t>
              </a:r>
            </a:p>
            <a:p>
              <a:pPr marL="914400" lvl="2" indent="-339725">
                <a:spcAft>
                  <a:spcPts val="800"/>
                </a:spcAft>
                <a:buClr>
                  <a:srgbClr val="009CDE"/>
                </a:buClr>
                <a:buSzPct val="110000"/>
                <a:buFont typeface="Arial" panose="020B0604020202020204" pitchFamily="34" charset="0"/>
                <a:buChar char="–"/>
                <a:defRPr/>
              </a:pPr>
              <a:r>
                <a:rPr lang="en-US" dirty="0">
                  <a:cs typeface="Segoe UI" panose="020B0502040204020203" pitchFamily="34" charset="0"/>
                </a:rPr>
                <a:t>Reconstruction, relief spending</a:t>
              </a:r>
            </a:p>
            <a:p>
              <a:pPr marL="914400" lvl="2" indent="-339725">
                <a:spcAft>
                  <a:spcPts val="800"/>
                </a:spcAft>
                <a:buClr>
                  <a:srgbClr val="009CDE"/>
                </a:buClr>
                <a:buSzPct val="110000"/>
                <a:buFont typeface="Arial" panose="020B0604020202020204" pitchFamily="34" charset="0"/>
                <a:buChar char="–"/>
                <a:defRPr/>
              </a:pPr>
              <a:r>
                <a:rPr lang="en-US" dirty="0">
                  <a:cs typeface="Segoe UI" panose="020B0502040204020203" pitchFamily="34" charset="0"/>
                </a:rPr>
                <a:t>Social transfers</a:t>
              </a:r>
            </a:p>
            <a:p>
              <a:pPr marL="914400" lvl="2" indent="-339725">
                <a:spcAft>
                  <a:spcPts val="800"/>
                </a:spcAft>
                <a:buClr>
                  <a:srgbClr val="009CDE"/>
                </a:buClr>
                <a:buSzPct val="11000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mj-lt"/>
                  <a:ea typeface="+mn-ea"/>
                  <a:cs typeface="Segoe UI" panose="020B0502040204020203" pitchFamily="34" charset="0"/>
                </a:rPr>
                <a:t>Energy subsidy reform</a:t>
              </a:r>
              <a:endParaRPr kumimoji="0" lang="en-US" b="0" i="0" u="none" strike="noStrike" kern="1200" cap="none" spc="0" normalizeH="0" baseline="0" noProof="0" dirty="0">
                <a:ln>
                  <a:noFill/>
                </a:ln>
                <a:solidFill>
                  <a:srgbClr val="000000"/>
                </a:solidFill>
                <a:effectLst/>
                <a:uLnTx/>
                <a:uFillTx/>
                <a:latin typeface="+mj-lt"/>
                <a:ea typeface="+mn-ea"/>
                <a:cs typeface="+mn-cs"/>
              </a:endParaRPr>
            </a:p>
          </p:txBody>
        </p:sp>
      </p:grpSp>
      <p:sp>
        <p:nvSpPr>
          <p:cNvPr id="23" name="Title 1">
            <a:extLst>
              <a:ext uri="{FF2B5EF4-FFF2-40B4-BE49-F238E27FC236}">
                <a16:creationId xmlns:a16="http://schemas.microsoft.com/office/drawing/2014/main" id="{4A7FFB6B-CEC7-418A-864B-CEBBFC935E0F}"/>
              </a:ext>
            </a:extLst>
          </p:cNvPr>
          <p:cNvSpPr>
            <a:spLocks noGrp="1"/>
          </p:cNvSpPr>
          <p:nvPr>
            <p:ph type="title"/>
          </p:nvPr>
        </p:nvSpPr>
        <p:spPr>
          <a:xfrm>
            <a:off x="228600" y="1164003"/>
            <a:ext cx="11811000" cy="825550"/>
          </a:xfrm>
        </p:spPr>
        <p:txBody>
          <a:bodyPr>
            <a:normAutofit fontScale="90000"/>
          </a:bodyPr>
          <a:lstStyle/>
          <a:p>
            <a:r>
              <a:rPr lang="en-US" sz="2500" dirty="0"/>
              <a:t>Climate change and climate policies can impact fiscal sustainability through various channels</a:t>
            </a:r>
          </a:p>
        </p:txBody>
      </p:sp>
      <p:grpSp>
        <p:nvGrpSpPr>
          <p:cNvPr id="28" name="Group 27">
            <a:extLst>
              <a:ext uri="{FF2B5EF4-FFF2-40B4-BE49-F238E27FC236}">
                <a16:creationId xmlns:a16="http://schemas.microsoft.com/office/drawing/2014/main" id="{D8E42FA2-6092-41A4-9B59-6B1953C85AC3}"/>
              </a:ext>
            </a:extLst>
          </p:cNvPr>
          <p:cNvGrpSpPr/>
          <p:nvPr/>
        </p:nvGrpSpPr>
        <p:grpSpPr>
          <a:xfrm>
            <a:off x="8529225" y="2020251"/>
            <a:ext cx="3017520" cy="573505"/>
            <a:chOff x="7895" y="462304"/>
            <a:chExt cx="3365957" cy="1346382"/>
          </a:xfrm>
          <a:solidFill>
            <a:schemeClr val="accent1"/>
          </a:solidFill>
        </p:grpSpPr>
        <p:sp>
          <p:nvSpPr>
            <p:cNvPr id="31" name="Rectangle 30">
              <a:extLst>
                <a:ext uri="{FF2B5EF4-FFF2-40B4-BE49-F238E27FC236}">
                  <a16:creationId xmlns:a16="http://schemas.microsoft.com/office/drawing/2014/main" id="{6578D8AC-AACF-4A03-8AE9-5991DEF4848A}"/>
                </a:ext>
              </a:extLst>
            </p:cNvPr>
            <p:cNvSpPr/>
            <p:nvPr/>
          </p:nvSpPr>
          <p:spPr>
            <a:xfrm>
              <a:off x="7895" y="462304"/>
              <a:ext cx="3365957" cy="1346382"/>
            </a:xfrm>
            <a:prstGeom prst="rect">
              <a:avLst/>
            </a:prstGeom>
            <a:grp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066D05B-8622-4F1E-8DC7-B96D96DC578F}"/>
                    </a:ext>
                  </a:extLst>
                </p:cNvPr>
                <p:cNvSpPr txBox="1"/>
                <p:nvPr/>
              </p:nvSpPr>
              <p:spPr>
                <a:xfrm>
                  <a:off x="7895" y="462304"/>
                  <a:ext cx="3365957" cy="13463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b="1" dirty="0">
                      <a:cs typeface="Segoe UI" panose="020B0502040204020203" pitchFamily="34" charset="0"/>
                    </a:rPr>
                    <a:t>Borrowing cost (</a:t>
                  </a:r>
                  <a14:m>
                    <m:oMath xmlns:m="http://schemas.openxmlformats.org/officeDocument/2006/math">
                      <m:sSubSup>
                        <m:sSubSupPr>
                          <m:ctrlPr>
                            <a:rPr lang="en-US" b="1" i="1" smtClean="0">
                              <a:effectLst/>
                              <a:latin typeface="Cambria Math" panose="02040503050406030204" pitchFamily="18" charset="0"/>
                            </a:rPr>
                          </m:ctrlPr>
                        </m:sSubSupPr>
                        <m:e>
                          <m:r>
                            <a:rPr lang="en-US" b="1" i="1">
                              <a:effectLst/>
                              <a:latin typeface="Cambria Math" panose="02040503050406030204" pitchFamily="18" charset="0"/>
                            </a:rPr>
                            <m:t>𝒓</m:t>
                          </m:r>
                        </m:e>
                        <m:sub>
                          <m:r>
                            <a:rPr lang="en-US" b="1" i="1">
                              <a:effectLst/>
                              <a:latin typeface="Cambria Math" panose="02040503050406030204" pitchFamily="18" charset="0"/>
                            </a:rPr>
                            <m:t>𝒕</m:t>
                          </m:r>
                        </m:sub>
                        <m:sup>
                          <m:r>
                            <a:rPr lang="en-US" b="1" i="1">
                              <a:effectLst/>
                              <a:latin typeface="Cambria Math" panose="02040503050406030204" pitchFamily="18" charset="0"/>
                            </a:rPr>
                            <m:t>𝒘</m:t>
                          </m:r>
                        </m:sup>
                      </m:sSubSup>
                    </m:oMath>
                  </a14:m>
                  <a:r>
                    <a:rPr lang="en-US" b="1" dirty="0">
                      <a:cs typeface="Segoe UI" panose="020B0502040204020203" pitchFamily="34" charset="0"/>
                    </a:rPr>
                    <a:t>)</a:t>
                  </a:r>
                  <a:endParaRPr lang="en-US" b="1" dirty="0"/>
                </a:p>
              </p:txBody>
            </p:sp>
          </mc:Choice>
          <mc:Fallback xmlns="">
            <p:sp>
              <p:nvSpPr>
                <p:cNvPr id="37" name="TextBox 36">
                  <a:extLst>
                    <a:ext uri="{FF2B5EF4-FFF2-40B4-BE49-F238E27FC236}">
                      <a16:creationId xmlns:a16="http://schemas.microsoft.com/office/drawing/2014/main" id="{E066D05B-8622-4F1E-8DC7-B96D96DC578F}"/>
                    </a:ext>
                  </a:extLst>
                </p:cNvPr>
                <p:cNvSpPr txBox="1">
                  <a:spLocks noRot="1" noChangeAspect="1" noMove="1" noResize="1" noEditPoints="1" noAdjustHandles="1" noChangeArrowheads="1" noChangeShapeType="1" noTextEdit="1"/>
                </p:cNvSpPr>
                <p:nvPr/>
              </p:nvSpPr>
              <p:spPr>
                <a:xfrm>
                  <a:off x="7895" y="462304"/>
                  <a:ext cx="3365957" cy="1346382"/>
                </a:xfrm>
                <a:prstGeom prst="rect">
                  <a:avLst/>
                </a:prstGeom>
                <a:blipFill>
                  <a:blip r:embed="rId5"/>
                  <a:stretch>
                    <a:fillRect/>
                  </a:stretch>
                </a:blipFill>
              </p:spPr>
              <p:txBody>
                <a:bodyPr/>
                <a:lstStyle/>
                <a:p>
                  <a:r>
                    <a:rPr lang="en-US">
                      <a:noFill/>
                    </a:rPr>
                    <a:t> </a:t>
                  </a:r>
                </a:p>
              </p:txBody>
            </p:sp>
          </mc:Fallback>
        </mc:AlternateContent>
      </p:grpSp>
      <p:grpSp>
        <p:nvGrpSpPr>
          <p:cNvPr id="38" name="Group 37">
            <a:extLst>
              <a:ext uri="{FF2B5EF4-FFF2-40B4-BE49-F238E27FC236}">
                <a16:creationId xmlns:a16="http://schemas.microsoft.com/office/drawing/2014/main" id="{E3E33F9D-D24D-4FB0-AE3C-7A48C7613098}"/>
              </a:ext>
            </a:extLst>
          </p:cNvPr>
          <p:cNvGrpSpPr/>
          <p:nvPr/>
        </p:nvGrpSpPr>
        <p:grpSpPr>
          <a:xfrm>
            <a:off x="8529224" y="2614221"/>
            <a:ext cx="3017520" cy="3358504"/>
            <a:chOff x="7895" y="1808686"/>
            <a:chExt cx="3365957" cy="2854800"/>
          </a:xfrm>
          <a:solidFill>
            <a:schemeClr val="accent1">
              <a:lumMod val="40000"/>
              <a:lumOff val="60000"/>
            </a:schemeClr>
          </a:solidFill>
        </p:grpSpPr>
        <p:sp>
          <p:nvSpPr>
            <p:cNvPr id="39" name="Rectangle 38">
              <a:extLst>
                <a:ext uri="{FF2B5EF4-FFF2-40B4-BE49-F238E27FC236}">
                  <a16:creationId xmlns:a16="http://schemas.microsoft.com/office/drawing/2014/main" id="{9F2024DD-E5D6-4972-BEEE-32EF3D48F56F}"/>
                </a:ext>
              </a:extLst>
            </p:cNvPr>
            <p:cNvSpPr/>
            <p:nvPr/>
          </p:nvSpPr>
          <p:spPr>
            <a:xfrm>
              <a:off x="7895" y="1808686"/>
              <a:ext cx="3365957" cy="2854800"/>
            </a:xfrm>
            <a:prstGeom prst="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0" name="TextBox 39">
              <a:extLst>
                <a:ext uri="{FF2B5EF4-FFF2-40B4-BE49-F238E27FC236}">
                  <a16:creationId xmlns:a16="http://schemas.microsoft.com/office/drawing/2014/main" id="{6C6A5D26-0A9C-4A93-8ABA-B3FADD269028}"/>
                </a:ext>
              </a:extLst>
            </p:cNvPr>
            <p:cNvSpPr txBox="1"/>
            <p:nvPr/>
          </p:nvSpPr>
          <p:spPr>
            <a:xfrm>
              <a:off x="7895" y="1808686"/>
              <a:ext cx="3365957" cy="28548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39725" marR="0" lvl="1" indent="-339725" algn="l" defTabSz="914314" rtl="0" eaLnBrk="1" fontAlgn="auto" latinLnBrk="0" hangingPunct="1">
                <a:spcAft>
                  <a:spcPts val="800"/>
                </a:spcAft>
                <a:buClr>
                  <a:srgbClr val="009CDE"/>
                </a:buClr>
                <a:buSzPct val="110000"/>
                <a:buFont typeface="Arial" panose="020B0604020202020204" pitchFamily="34" charset="0"/>
                <a:buChar char="•"/>
                <a:tabLst/>
                <a:defRPr/>
              </a:pPr>
              <a:r>
                <a:rPr lang="en-US" dirty="0">
                  <a:cs typeface="Segoe UI" panose="020B0502040204020203" pitchFamily="34" charset="0"/>
                </a:rPr>
                <a:t>Climate vulnerability</a:t>
              </a:r>
            </a:p>
            <a:p>
              <a:pPr marL="339725" marR="0" lvl="1" indent="-339725" algn="l" defTabSz="914314" rtl="0" eaLnBrk="1" fontAlgn="auto" latinLnBrk="0" hangingPunct="1">
                <a:spcAft>
                  <a:spcPts val="800"/>
                </a:spcAft>
                <a:buClr>
                  <a:srgbClr val="009CDE"/>
                </a:buClr>
                <a:buSzPct val="110000"/>
                <a:buFont typeface="Arial" panose="020B0604020202020204" pitchFamily="34" charset="0"/>
                <a:buChar char="•"/>
                <a:tabLst/>
                <a:defRPr/>
              </a:pPr>
              <a:r>
                <a:rPr lang="en-US" dirty="0">
                  <a:cs typeface="Segoe UI" panose="020B0502040204020203" pitchFamily="34" charset="0"/>
                </a:rPr>
                <a:t>Preparedness and resilience to climate risks</a:t>
              </a:r>
            </a:p>
            <a:p>
              <a:pPr marL="339725" marR="0" lvl="1" indent="-339725" algn="l" defTabSz="914314" rtl="0" eaLnBrk="1" fontAlgn="auto" latinLnBrk="0" hangingPunct="1">
                <a:spcAft>
                  <a:spcPts val="800"/>
                </a:spcAft>
                <a:buClr>
                  <a:srgbClr val="009CDE"/>
                </a:buClr>
                <a:buSzPct val="110000"/>
                <a:buFont typeface="Arial" panose="020B0604020202020204" pitchFamily="34" charset="0"/>
                <a:buChar char="•"/>
                <a:tabLst/>
                <a:defRPr/>
              </a:pPr>
              <a:r>
                <a:rPr lang="en-US" dirty="0">
                  <a:cs typeface="Segoe UI" panose="020B0502040204020203" pitchFamily="34" charset="0"/>
                </a:rPr>
                <a:t>Institutional capacity to implement adaptation policies </a:t>
              </a:r>
            </a:p>
          </p:txBody>
        </p:sp>
      </p:grpSp>
      <p:sp>
        <p:nvSpPr>
          <p:cNvPr id="2" name="Title 1">
            <a:extLst>
              <a:ext uri="{FF2B5EF4-FFF2-40B4-BE49-F238E27FC236}">
                <a16:creationId xmlns:a16="http://schemas.microsoft.com/office/drawing/2014/main" id="{5ACDCEF9-E988-B0F7-566E-3C73434F463D}"/>
              </a:ext>
            </a:extLst>
          </p:cNvPr>
          <p:cNvSpPr txBox="1">
            <a:spLocks/>
          </p:cNvSpPr>
          <p:nvPr/>
        </p:nvSpPr>
        <p:spPr>
          <a:xfrm>
            <a:off x="647385" y="60353"/>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Climate change and fiscal sustainability</a:t>
            </a:r>
          </a:p>
        </p:txBody>
      </p:sp>
    </p:spTree>
    <p:extLst>
      <p:ext uri="{BB962C8B-B14F-4D97-AF65-F5344CB8AC3E}">
        <p14:creationId xmlns:p14="http://schemas.microsoft.com/office/powerpoint/2010/main" val="344550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228600"/>
            <a:ext cx="9372600" cy="677108"/>
          </a:xfrm>
          <a:prstGeom prst="rect">
            <a:avLst/>
          </a:prstGeom>
        </p:spPr>
        <p:txBody>
          <a:bodyPr wrap="square">
            <a:spAutoFit/>
          </a:bodyPr>
          <a:lstStyle/>
          <a:p>
            <a:pPr algn="ctr">
              <a:spcBef>
                <a:spcPts val="2400"/>
              </a:spcBef>
              <a:buClr>
                <a:schemeClr val="tx2"/>
              </a:buClr>
              <a:defRPr/>
            </a:pPr>
            <a:r>
              <a:rPr lang="en-US" sz="3800" dirty="0">
                <a:solidFill>
                  <a:schemeClr val="bg1"/>
                </a:solidFill>
                <a:latin typeface="Arial" pitchFamily="34" charset="0"/>
              </a:rPr>
              <a:t>Climate change and discrete fiscal risks</a:t>
            </a:r>
          </a:p>
        </p:txBody>
      </p:sp>
      <p:sp>
        <p:nvSpPr>
          <p:cNvPr id="5" name="Content Placeholder 2"/>
          <p:cNvSpPr txBox="1">
            <a:spLocks/>
          </p:cNvSpPr>
          <p:nvPr/>
        </p:nvSpPr>
        <p:spPr>
          <a:xfrm>
            <a:off x="685800" y="1371600"/>
            <a:ext cx="10744200" cy="4525963"/>
          </a:xfrm>
          <a:prstGeom prst="rect">
            <a:avLst/>
          </a:prstGeom>
        </p:spPr>
        <p:txBody>
          <a:bodyPr/>
          <a:lstStyle/>
          <a:p>
            <a:pPr>
              <a:spcBef>
                <a:spcPts val="2400"/>
              </a:spcBef>
              <a:buClr>
                <a:schemeClr val="tx2"/>
              </a:buClr>
              <a:defRPr/>
            </a:pPr>
            <a:endParaRPr lang="en-US" sz="2400" dirty="0"/>
          </a:p>
        </p:txBody>
      </p:sp>
      <p:sp>
        <p:nvSpPr>
          <p:cNvPr id="8" name="Text Placeholder 2">
            <a:extLst>
              <a:ext uri="{FF2B5EF4-FFF2-40B4-BE49-F238E27FC236}">
                <a16:creationId xmlns:a16="http://schemas.microsoft.com/office/drawing/2014/main" id="{297B1734-D306-B887-17A2-B297A58FC533}"/>
              </a:ext>
            </a:extLst>
          </p:cNvPr>
          <p:cNvSpPr txBox="1">
            <a:spLocks/>
          </p:cNvSpPr>
          <p:nvPr/>
        </p:nvSpPr>
        <p:spPr>
          <a:xfrm>
            <a:off x="457200" y="1336482"/>
            <a:ext cx="11353800" cy="437851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a:r>
              <a:rPr lang="en-US" sz="2400" dirty="0"/>
              <a:t>Arise from </a:t>
            </a:r>
            <a:r>
              <a:rPr lang="en-US" sz="2400" b="1" dirty="0"/>
              <a:t>direct exposure of government, SOEs, PPPs:</a:t>
            </a:r>
            <a:r>
              <a:rPr lang="en-US" sz="2400" dirty="0"/>
              <a:t> </a:t>
            </a:r>
          </a:p>
          <a:p>
            <a:pPr marL="628650" lvl="3" indent="-342900">
              <a:buFont typeface="Courier New" panose="02070309020205020404" pitchFamily="49" charset="0"/>
              <a:buChar char="o"/>
            </a:pPr>
            <a:r>
              <a:rPr lang="en-US" sz="2400" b="1" dirty="0"/>
              <a:t>Direct physical risks to the assets</a:t>
            </a:r>
            <a:r>
              <a:rPr lang="en-US" sz="2400" dirty="0"/>
              <a:t>; </a:t>
            </a:r>
          </a:p>
          <a:p>
            <a:pPr marL="628650" lvl="3" indent="-287338">
              <a:buFont typeface="Courier New" panose="02070309020205020404" pitchFamily="49" charset="0"/>
              <a:buChar char="o"/>
            </a:pPr>
            <a:r>
              <a:rPr lang="en-US" sz="2400" b="1" dirty="0"/>
              <a:t>Transition risks </a:t>
            </a:r>
            <a:r>
              <a:rPr lang="en-US" sz="2400" dirty="0"/>
              <a:t>affect the viability of assets and contracts. </a:t>
            </a:r>
          </a:p>
          <a:p>
            <a:pPr marL="257175" indent="-257175"/>
            <a:endParaRPr lang="en-US" sz="2400" dirty="0"/>
          </a:p>
          <a:p>
            <a:pPr marL="257175" indent="-257175"/>
            <a:r>
              <a:rPr lang="en-US" sz="2400" b="1" dirty="0"/>
              <a:t>Assessing the impact of natural disasters and magnitude of risks is complex</a:t>
            </a:r>
            <a:r>
              <a:rPr lang="en-US" sz="2400" dirty="0"/>
              <a:t>:</a:t>
            </a:r>
          </a:p>
          <a:p>
            <a:pPr marL="628650" lvl="3" indent="-342900">
              <a:buFont typeface="Courier New" panose="02070309020205020404" pitchFamily="49" charset="0"/>
              <a:buChar char="o"/>
            </a:pPr>
            <a:r>
              <a:rPr lang="en-US" sz="2400" b="1" dirty="0"/>
              <a:t>Costs are not recorded systematically </a:t>
            </a:r>
            <a:r>
              <a:rPr lang="en-US" sz="2400" dirty="0"/>
              <a:t>(reallocating spending, transferring unspent funds,  expenditure at various levels), but partial estimates  can be developed</a:t>
            </a:r>
          </a:p>
          <a:p>
            <a:pPr marL="628650" lvl="3" indent="-287338">
              <a:buFont typeface="Courier New" panose="02070309020205020404" pitchFamily="49" charset="0"/>
              <a:buChar char="o"/>
            </a:pPr>
            <a:r>
              <a:rPr lang="en-US" sz="2400" b="1" dirty="0"/>
              <a:t>Fiscal risks can be explicit or implicit</a:t>
            </a:r>
            <a:r>
              <a:rPr lang="en-US" sz="2400" dirty="0"/>
              <a:t>, making their impact upon materialization uncertain</a:t>
            </a:r>
          </a:p>
          <a:p>
            <a:pPr marL="0" indent="0">
              <a:buNone/>
            </a:pPr>
            <a:endParaRPr lang="en-US" sz="2200" dirty="0"/>
          </a:p>
        </p:txBody>
      </p:sp>
    </p:spTree>
    <p:extLst>
      <p:ext uri="{BB962C8B-B14F-4D97-AF65-F5344CB8AC3E}">
        <p14:creationId xmlns:p14="http://schemas.microsoft.com/office/powerpoint/2010/main" val="366020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1E6B-C682-4625-BBE9-010FA605451E}"/>
              </a:ext>
            </a:extLst>
          </p:cNvPr>
          <p:cNvSpPr>
            <a:spLocks noGrp="1"/>
          </p:cNvSpPr>
          <p:nvPr>
            <p:ph type="title"/>
          </p:nvPr>
        </p:nvSpPr>
        <p:spPr/>
        <p:txBody>
          <a:bodyPr>
            <a:normAutofit/>
          </a:bodyPr>
          <a:lstStyle/>
          <a:p>
            <a:r>
              <a:rPr lang="en-US" dirty="0"/>
              <a:t>Transmission channels</a:t>
            </a:r>
          </a:p>
        </p:txBody>
      </p:sp>
      <p:graphicFrame>
        <p:nvGraphicFramePr>
          <p:cNvPr id="4" name="Table 4">
            <a:extLst>
              <a:ext uri="{FF2B5EF4-FFF2-40B4-BE49-F238E27FC236}">
                <a16:creationId xmlns:a16="http://schemas.microsoft.com/office/drawing/2014/main" id="{3F5A5FAC-D719-43F1-826D-E1E7083F4CB4}"/>
              </a:ext>
            </a:extLst>
          </p:cNvPr>
          <p:cNvGraphicFramePr>
            <a:graphicFrameLocks noGrp="1"/>
          </p:cNvGraphicFramePr>
          <p:nvPr>
            <p:extLst>
              <p:ext uri="{D42A27DB-BD31-4B8C-83A1-F6EECF244321}">
                <p14:modId xmlns:p14="http://schemas.microsoft.com/office/powerpoint/2010/main" val="2985083971"/>
              </p:ext>
            </p:extLst>
          </p:nvPr>
        </p:nvGraphicFramePr>
        <p:xfrm>
          <a:off x="571815" y="1203353"/>
          <a:ext cx="11315385" cy="4332384"/>
        </p:xfrm>
        <a:graphic>
          <a:graphicData uri="http://schemas.openxmlformats.org/drawingml/2006/table">
            <a:tbl>
              <a:tblPr firstRow="1" bandRow="1">
                <a:tableStyleId>{5C22544A-7EE6-4342-B048-85BDC9FD1C3A}</a:tableStyleId>
              </a:tblPr>
              <a:tblGrid>
                <a:gridCol w="2895672">
                  <a:extLst>
                    <a:ext uri="{9D8B030D-6E8A-4147-A177-3AD203B41FA5}">
                      <a16:colId xmlns:a16="http://schemas.microsoft.com/office/drawing/2014/main" val="2520557395"/>
                    </a:ext>
                  </a:extLst>
                </a:gridCol>
                <a:gridCol w="8419713">
                  <a:extLst>
                    <a:ext uri="{9D8B030D-6E8A-4147-A177-3AD203B41FA5}">
                      <a16:colId xmlns:a16="http://schemas.microsoft.com/office/drawing/2014/main" val="1833117491"/>
                    </a:ext>
                  </a:extLst>
                </a:gridCol>
              </a:tblGrid>
              <a:tr h="461007">
                <a:tc>
                  <a:txBody>
                    <a:bodyPr/>
                    <a:lstStyle/>
                    <a:p>
                      <a:r>
                        <a:rPr lang="en-US" sz="2400" dirty="0"/>
                        <a:t>Risk Factor</a:t>
                      </a:r>
                    </a:p>
                  </a:txBody>
                  <a:tcPr marL="68580" marR="68580" marT="34290" marB="34290"/>
                </a:tc>
                <a:tc>
                  <a:txBody>
                    <a:bodyPr/>
                    <a:lstStyle/>
                    <a:p>
                      <a:r>
                        <a:rPr lang="en-US" sz="2400" dirty="0"/>
                        <a:t>Climate Change and Natural Disasters Channels</a:t>
                      </a:r>
                    </a:p>
                  </a:txBody>
                  <a:tcPr marL="68580" marR="68580" marT="34290" marB="34290"/>
                </a:tc>
                <a:extLst>
                  <a:ext uri="{0D108BD9-81ED-4DB2-BD59-A6C34878D82A}">
                    <a16:rowId xmlns:a16="http://schemas.microsoft.com/office/drawing/2014/main" val="3600013838"/>
                  </a:ext>
                </a:extLst>
              </a:tr>
              <a:tr h="850240">
                <a:tc>
                  <a:txBody>
                    <a:bodyPr/>
                    <a:lstStyle/>
                    <a:p>
                      <a:r>
                        <a:rPr lang="en-US" sz="2400" dirty="0"/>
                        <a:t>Macro and fiscal risks</a:t>
                      </a:r>
                    </a:p>
                  </a:txBody>
                  <a:tcPr marL="68580" marR="68580" marT="34290" marB="34290"/>
                </a:tc>
                <a:tc>
                  <a:txBody>
                    <a:bodyPr/>
                    <a:lstStyle/>
                    <a:p>
                      <a:r>
                        <a:rPr lang="en-US" sz="2400" dirty="0"/>
                        <a:t>Increased severity and likelihood of extreme events </a:t>
                      </a:r>
                    </a:p>
                    <a:p>
                      <a:r>
                        <a:rPr lang="en-US" sz="2400" dirty="0"/>
                        <a:t>Disruption to agriculture, fishing, mining, tourism, infrastructure</a:t>
                      </a:r>
                    </a:p>
                  </a:txBody>
                  <a:tcPr marL="68580" marR="68580" marT="34290" marB="34290"/>
                </a:tc>
                <a:extLst>
                  <a:ext uri="{0D108BD9-81ED-4DB2-BD59-A6C34878D82A}">
                    <a16:rowId xmlns:a16="http://schemas.microsoft.com/office/drawing/2014/main" val="3750809315"/>
                  </a:ext>
                </a:extLst>
              </a:tr>
              <a:tr h="461007">
                <a:tc>
                  <a:txBody>
                    <a:bodyPr/>
                    <a:lstStyle/>
                    <a:p>
                      <a:r>
                        <a:rPr lang="en-US" sz="2400" dirty="0"/>
                        <a:t>Commodity Prices</a:t>
                      </a:r>
                    </a:p>
                  </a:txBody>
                  <a:tcPr marL="68580" marR="68580" marT="34290" marB="34290"/>
                </a:tc>
                <a:tc>
                  <a:txBody>
                    <a:bodyPr/>
                    <a:lstStyle/>
                    <a:p>
                      <a:r>
                        <a:rPr lang="en-US" sz="2400" dirty="0"/>
                        <a:t>Increased volatility in world commodity prices</a:t>
                      </a:r>
                    </a:p>
                  </a:txBody>
                  <a:tcPr marL="68580" marR="68580" marT="34290" marB="34290"/>
                </a:tc>
                <a:extLst>
                  <a:ext uri="{0D108BD9-81ED-4DB2-BD59-A6C34878D82A}">
                    <a16:rowId xmlns:a16="http://schemas.microsoft.com/office/drawing/2014/main" val="1271685556"/>
                  </a:ext>
                </a:extLst>
              </a:tr>
              <a:tr h="476901">
                <a:tc>
                  <a:txBody>
                    <a:bodyPr/>
                    <a:lstStyle/>
                    <a:p>
                      <a:r>
                        <a:rPr lang="en-US" sz="2400" dirty="0"/>
                        <a:t>SOEs and PPPs</a:t>
                      </a:r>
                    </a:p>
                  </a:txBody>
                  <a:tcPr marL="68580" marR="68580" marT="34290" marB="34290"/>
                </a:tc>
                <a:tc>
                  <a:txBody>
                    <a:bodyPr/>
                    <a:lstStyle/>
                    <a:p>
                      <a:r>
                        <a:rPr lang="en-US" sz="2400" dirty="0"/>
                        <a:t>Impact on operations, infrastructure, and financial viability, </a:t>
                      </a:r>
                    </a:p>
                  </a:txBody>
                  <a:tcPr marL="68580" marR="68580" marT="34290" marB="34290"/>
                </a:tc>
                <a:extLst>
                  <a:ext uri="{0D108BD9-81ED-4DB2-BD59-A6C34878D82A}">
                    <a16:rowId xmlns:a16="http://schemas.microsoft.com/office/drawing/2014/main" val="597180116"/>
                  </a:ext>
                </a:extLst>
              </a:tr>
              <a:tr h="811111">
                <a:tc>
                  <a:txBody>
                    <a:bodyPr/>
                    <a:lstStyle/>
                    <a:p>
                      <a:r>
                        <a:rPr lang="en-US" sz="2400" dirty="0"/>
                        <a:t>Public health emergency</a:t>
                      </a:r>
                    </a:p>
                  </a:txBody>
                  <a:tcPr marL="68580" marR="68580" marT="34290" marB="34290"/>
                </a:tc>
                <a:tc>
                  <a:txBody>
                    <a:bodyPr/>
                    <a:lstStyle/>
                    <a:p>
                      <a:r>
                        <a:rPr lang="en-US" sz="2400" dirty="0"/>
                        <a:t>Spread of vector-borne diseases, deaths from heat events, cascading events, etc.</a:t>
                      </a:r>
                    </a:p>
                  </a:txBody>
                  <a:tcPr marL="68580" marR="68580" marT="34290" marB="34290"/>
                </a:tc>
                <a:extLst>
                  <a:ext uri="{0D108BD9-81ED-4DB2-BD59-A6C34878D82A}">
                    <a16:rowId xmlns:a16="http://schemas.microsoft.com/office/drawing/2014/main" val="1919307320"/>
                  </a:ext>
                </a:extLst>
              </a:tr>
              <a:tr h="811111">
                <a:tc>
                  <a:txBody>
                    <a:bodyPr/>
                    <a:lstStyle/>
                    <a:p>
                      <a:r>
                        <a:rPr lang="en-US" sz="2400" dirty="0"/>
                        <a:t>Judicial awards</a:t>
                      </a:r>
                    </a:p>
                  </a:txBody>
                  <a:tcPr marL="68580" marR="68580" marT="34290" marB="34290"/>
                </a:tc>
                <a:tc>
                  <a:txBody>
                    <a:bodyPr/>
                    <a:lstStyle/>
                    <a:p>
                      <a:r>
                        <a:rPr lang="en-US" sz="2400" dirty="0"/>
                        <a:t>Governments made liable for compensation and climate adaptation measures</a:t>
                      </a:r>
                    </a:p>
                  </a:txBody>
                  <a:tcPr marL="68580" marR="68580" marT="34290" marB="34290"/>
                </a:tc>
                <a:extLst>
                  <a:ext uri="{0D108BD9-81ED-4DB2-BD59-A6C34878D82A}">
                    <a16:rowId xmlns:a16="http://schemas.microsoft.com/office/drawing/2014/main" val="3462036153"/>
                  </a:ext>
                </a:extLst>
              </a:tr>
              <a:tr h="461007">
                <a:tc>
                  <a:txBody>
                    <a:bodyPr/>
                    <a:lstStyle/>
                    <a:p>
                      <a:r>
                        <a:rPr lang="en-US" sz="2400" dirty="0"/>
                        <a:t>Insurance schemes</a:t>
                      </a:r>
                    </a:p>
                  </a:txBody>
                  <a:tcPr marL="68580" marR="68580" marT="34290" marB="34290"/>
                </a:tc>
                <a:tc>
                  <a:txBody>
                    <a:bodyPr/>
                    <a:lstStyle/>
                    <a:p>
                      <a:r>
                        <a:rPr lang="en-US" sz="2400" dirty="0"/>
                        <a:t>Insurance schemes backed by state guarantees</a:t>
                      </a:r>
                    </a:p>
                  </a:txBody>
                  <a:tcPr marL="68580" marR="68580" marT="34290" marB="34290"/>
                </a:tc>
                <a:extLst>
                  <a:ext uri="{0D108BD9-81ED-4DB2-BD59-A6C34878D82A}">
                    <a16:rowId xmlns:a16="http://schemas.microsoft.com/office/drawing/2014/main" val="3629681812"/>
                  </a:ext>
                </a:extLst>
              </a:tr>
            </a:tbl>
          </a:graphicData>
        </a:graphic>
      </p:graphicFrame>
      <p:sp>
        <p:nvSpPr>
          <p:cNvPr id="3" name="Title 1">
            <a:extLst>
              <a:ext uri="{FF2B5EF4-FFF2-40B4-BE49-F238E27FC236}">
                <a16:creationId xmlns:a16="http://schemas.microsoft.com/office/drawing/2014/main" id="{CC57BDF7-EF22-08FB-A2F5-C6448096C2C8}"/>
              </a:ext>
            </a:extLst>
          </p:cNvPr>
          <p:cNvSpPr txBox="1">
            <a:spLocks/>
          </p:cNvSpPr>
          <p:nvPr/>
        </p:nvSpPr>
        <p:spPr>
          <a:xfrm>
            <a:off x="647385" y="60353"/>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Fiscal risks: Transmission channels</a:t>
            </a:r>
          </a:p>
        </p:txBody>
      </p:sp>
    </p:spTree>
    <p:extLst>
      <p:ext uri="{BB962C8B-B14F-4D97-AF65-F5344CB8AC3E}">
        <p14:creationId xmlns:p14="http://schemas.microsoft.com/office/powerpoint/2010/main" val="56644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152400"/>
            <a:ext cx="5638800" cy="707886"/>
          </a:xfrm>
          <a:prstGeom prst="rect">
            <a:avLst/>
          </a:prstGeom>
        </p:spPr>
        <p:txBody>
          <a:bodyPr wrap="square">
            <a:spAutoFit/>
          </a:bodyPr>
          <a:lstStyle/>
          <a:p>
            <a:pPr algn="ctr"/>
            <a:r>
              <a:rPr lang="en-US" sz="4000" dirty="0">
                <a:solidFill>
                  <a:schemeClr val="bg1"/>
                </a:solidFill>
                <a:latin typeface="Arial" pitchFamily="34" charset="0"/>
                <a:cs typeface="Arial" pitchFamily="34" charset="0"/>
              </a:rPr>
              <a:t>Outline</a:t>
            </a:r>
            <a:endParaRPr lang="en-US" sz="4000" dirty="0"/>
          </a:p>
        </p:txBody>
      </p:sp>
      <p:sp>
        <p:nvSpPr>
          <p:cNvPr id="5" name="Content Placeholder 2"/>
          <p:cNvSpPr txBox="1">
            <a:spLocks/>
          </p:cNvSpPr>
          <p:nvPr/>
        </p:nvSpPr>
        <p:spPr>
          <a:xfrm>
            <a:off x="685800" y="1219200"/>
            <a:ext cx="11125200" cy="4525963"/>
          </a:xfrm>
          <a:prstGeom prst="rect">
            <a:avLst/>
          </a:prstGeom>
        </p:spPr>
        <p:txBody>
          <a:bodyPr/>
          <a:lstStyle/>
          <a:p>
            <a:pPr marL="571500" indent="-571500">
              <a:spcBef>
                <a:spcPct val="20000"/>
              </a:spcBef>
              <a:buClr>
                <a:schemeClr val="tx2"/>
              </a:buClr>
              <a:buFont typeface="Wingdings" panose="05000000000000000000" pitchFamily="2" charset="2"/>
              <a:buChar char="Ø"/>
              <a:defRPr/>
            </a:pPr>
            <a:r>
              <a:rPr lang="en-US" sz="3600" dirty="0">
                <a:solidFill>
                  <a:schemeClr val="accent1">
                    <a:lumMod val="60000"/>
                    <a:lumOff val="40000"/>
                  </a:schemeClr>
                </a:solidFill>
              </a:rPr>
              <a:t>Climate change and macro-fiscal risks</a:t>
            </a:r>
          </a:p>
          <a:p>
            <a:pPr marL="571500" indent="-571500">
              <a:spcBef>
                <a:spcPct val="20000"/>
              </a:spcBef>
              <a:buClr>
                <a:schemeClr val="tx2"/>
              </a:buClr>
              <a:buFont typeface="Wingdings" panose="05000000000000000000" pitchFamily="2" charset="2"/>
              <a:buChar char="Ø"/>
              <a:defRPr/>
            </a:pPr>
            <a:endParaRPr lang="en-US" sz="3600" dirty="0">
              <a:solidFill>
                <a:schemeClr val="tx2">
                  <a:lumMod val="50000"/>
                </a:schemeClr>
              </a:solidFill>
            </a:endParaRPr>
          </a:p>
          <a:p>
            <a:pPr marL="571500" indent="-571500">
              <a:spcBef>
                <a:spcPct val="20000"/>
              </a:spcBef>
              <a:buClr>
                <a:schemeClr val="tx2"/>
              </a:buClr>
              <a:buFont typeface="Wingdings" panose="05000000000000000000" pitchFamily="2" charset="2"/>
              <a:buChar char="Ø"/>
              <a:defRPr/>
            </a:pPr>
            <a:r>
              <a:rPr lang="en-US" sz="3600" b="1" dirty="0">
                <a:solidFill>
                  <a:schemeClr val="tx2">
                    <a:lumMod val="50000"/>
                  </a:schemeClr>
                </a:solidFill>
              </a:rPr>
              <a:t>Building resilience to fiscal risks</a:t>
            </a:r>
          </a:p>
          <a:p>
            <a:pPr marL="571500" indent="-571500">
              <a:spcBef>
                <a:spcPct val="20000"/>
              </a:spcBef>
              <a:buClr>
                <a:schemeClr val="tx2"/>
              </a:buClr>
              <a:buFont typeface="Wingdings" panose="05000000000000000000" pitchFamily="2" charset="2"/>
              <a:buChar char="Ø"/>
              <a:defRPr/>
            </a:pPr>
            <a:endParaRPr lang="en-US" sz="3600" dirty="0">
              <a:solidFill>
                <a:schemeClr val="accent1">
                  <a:lumMod val="60000"/>
                  <a:lumOff val="40000"/>
                </a:schemeClr>
              </a:solidFill>
            </a:endParaRPr>
          </a:p>
          <a:p>
            <a:pPr marL="571500" indent="-571500">
              <a:spcBef>
                <a:spcPct val="20000"/>
              </a:spcBef>
              <a:buClr>
                <a:schemeClr val="tx2"/>
              </a:buClr>
              <a:buFont typeface="Wingdings" panose="05000000000000000000" pitchFamily="2" charset="2"/>
              <a:buChar char="Ø"/>
              <a:defRPr/>
            </a:pPr>
            <a:r>
              <a:rPr lang="en-US" sz="3600" dirty="0">
                <a:solidFill>
                  <a:schemeClr val="accent1">
                    <a:lumMod val="60000"/>
                    <a:lumOff val="40000"/>
                  </a:schemeClr>
                </a:solidFill>
              </a:rPr>
              <a:t>Role of Public Financial Management (PFM): </a:t>
            </a:r>
          </a:p>
          <a:p>
            <a:pPr marL="1028700" lvl="1" indent="-571500">
              <a:spcBef>
                <a:spcPct val="20000"/>
              </a:spcBef>
              <a:buClr>
                <a:schemeClr val="tx2"/>
              </a:buClr>
              <a:buFont typeface="Courier New" panose="02070309020205020404" pitchFamily="49" charset="0"/>
              <a:buChar char="o"/>
              <a:defRPr/>
            </a:pPr>
            <a:r>
              <a:rPr lang="en-US" sz="3600" dirty="0">
                <a:solidFill>
                  <a:schemeClr val="accent1">
                    <a:lumMod val="60000"/>
                    <a:lumOff val="40000"/>
                  </a:schemeClr>
                </a:solidFill>
              </a:rPr>
              <a:t>Climate Public Investment Management Assessment </a:t>
            </a:r>
          </a:p>
          <a:p>
            <a:pPr marL="1028700" lvl="1" indent="-571500">
              <a:spcBef>
                <a:spcPct val="20000"/>
              </a:spcBef>
              <a:buClr>
                <a:schemeClr val="tx2"/>
              </a:buClr>
              <a:buFont typeface="Courier New" panose="02070309020205020404" pitchFamily="49" charset="0"/>
              <a:buChar char="o"/>
              <a:defRPr/>
            </a:pPr>
            <a:r>
              <a:rPr lang="en-US" sz="3600" dirty="0">
                <a:solidFill>
                  <a:schemeClr val="accent1">
                    <a:lumMod val="60000"/>
                    <a:lumOff val="40000"/>
                  </a:schemeClr>
                </a:solidFill>
              </a:rPr>
              <a:t>Green PFM</a:t>
            </a:r>
          </a:p>
          <a:p>
            <a:pPr>
              <a:spcBef>
                <a:spcPct val="20000"/>
              </a:spcBef>
              <a:buClr>
                <a:schemeClr val="tx2"/>
              </a:buClr>
              <a:defRPr/>
            </a:pPr>
            <a:endParaRPr lang="en-US" sz="3600" dirty="0">
              <a:solidFill>
                <a:schemeClr val="tx2">
                  <a:lumMod val="50000"/>
                </a:schemeClr>
              </a:solidFill>
            </a:endParaRPr>
          </a:p>
        </p:txBody>
      </p:sp>
    </p:spTree>
    <p:extLst>
      <p:ext uri="{BB962C8B-B14F-4D97-AF65-F5344CB8AC3E}">
        <p14:creationId xmlns:p14="http://schemas.microsoft.com/office/powerpoint/2010/main" val="740024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RRENTXMLFILE" val="G:\Courses in JVI\2019\JV19.27 - FPA (ENG and RUS)\Lectures\L-01\ENG - L01 - Recent Macro Trends, Fiscal Challenges and Overview of the Course (FHasanov).xml"/>
  <p:tag name="XMLFILE" val="G:\Courses in JVI\2019\JV19.27 - FPA (ENG and RUS)\Lectures\L-01\ENG - L01 - Recent Macro Trends, Fiscal Challenges and Overview of the Course (FHasanov).xml"/>
  <p:tag name="CUMFILE" val="G:\Courses in JVI\2019\JV19.27 - FPA (ENG and RUS)\Lectures\L-01\ENG - L01 - Recent Macro Trends, Fiscal Challenges and Overview of the Course (FHasanov).cul"/>
  <p:tag name="PPTXFILE" val="G:\Courses in JVI\2019\JV19.27 - FPA (ENG and RUS)\Lectures\L-01\ENG - L01 - Recent Macro Trends, Fiscal Challenges and Overview of the Course (FHasanov).pptx"/>
</p:tagLst>
</file>

<file path=ppt/theme/theme1.xml><?xml version="1.0" encoding="utf-8"?>
<a:theme xmlns:a="http://schemas.openxmlformats.org/drawingml/2006/main" name="ie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22573</TotalTime>
  <Words>2969</Words>
  <Application>Microsoft Office PowerPoint</Application>
  <PresentationFormat>Widescreen</PresentationFormat>
  <Paragraphs>538</Paragraphs>
  <Slides>37</Slides>
  <Notes>24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37</vt:i4>
      </vt:variant>
    </vt:vector>
  </HeadingPairs>
  <TitlesOfParts>
    <vt:vector size="55" baseType="lpstr">
      <vt:lpstr>Arial</vt:lpstr>
      <vt:lpstr>Arial</vt:lpstr>
      <vt:lpstr>Arial Black</vt:lpstr>
      <vt:lpstr>Arial Narrow</vt:lpstr>
      <vt:lpstr>ArialMT</vt:lpstr>
      <vt:lpstr>Avenir Next LT Pro Demi</vt:lpstr>
      <vt:lpstr>Calibri</vt:lpstr>
      <vt:lpstr>Calibri Light</vt:lpstr>
      <vt:lpstr>Cambria Math</vt:lpstr>
      <vt:lpstr>Courier New</vt:lpstr>
      <vt:lpstr>MuseoSans-300</vt:lpstr>
      <vt:lpstr>MuseoSansCond-500</vt:lpstr>
      <vt:lpstr>Segoe UI</vt:lpstr>
      <vt:lpstr>Sylfaen</vt:lpstr>
      <vt:lpstr>Symbol</vt:lpstr>
      <vt:lpstr>Times New Roman</vt:lpstr>
      <vt:lpstr>Wingdings</vt:lpstr>
      <vt:lpstr>iet template</vt:lpstr>
      <vt:lpstr>Climate Change and Fiscal Risks</vt:lpstr>
      <vt:lpstr>PowerPoint Presentation</vt:lpstr>
      <vt:lpstr>Climate Change: Channels and Impacts</vt:lpstr>
      <vt:lpstr>Climate Change: Macro Implications</vt:lpstr>
      <vt:lpstr>Climate change and debt sustainability</vt:lpstr>
      <vt:lpstr>Climate change and climate policies can impact fiscal sustainability through various channels</vt:lpstr>
      <vt:lpstr>PowerPoint Presentation</vt:lpstr>
      <vt:lpstr>Transmission channels</vt:lpstr>
      <vt:lpstr>PowerPoint Presentation</vt:lpstr>
      <vt:lpstr>Building fiscal resilience to climate-related risks Fiscal risk management framework</vt:lpstr>
      <vt:lpstr>Building fiscal resilience to climate-related risks Fiscal risk management cycle</vt:lpstr>
      <vt:lpstr>Building fiscal resilience to climate-related risks Managing fiscal costs of natural disasters</vt:lpstr>
      <vt:lpstr>Further information</vt:lpstr>
      <vt:lpstr>PowerPoint Presentation</vt:lpstr>
      <vt:lpstr>PowerPoint Presentation</vt:lpstr>
      <vt:lpstr>PowerPoint Presentation</vt:lpstr>
      <vt:lpstr>PowerPoint Presentation</vt:lpstr>
      <vt:lpstr>PowerPoint Presentation</vt:lpstr>
      <vt:lpstr>Further information</vt:lpstr>
      <vt:lpstr>PowerPoint Presentation</vt:lpstr>
      <vt:lpstr>What is Green Public Financial Management (Green PFM)?</vt:lpstr>
      <vt:lpstr>PowerPoint Presentation</vt:lpstr>
      <vt:lpstr>PowerPoint Presentation</vt:lpstr>
      <vt:lpstr>Green PFM at the heart of the International Cooperation Agenda </vt:lpstr>
      <vt:lpstr>Green PFM A Holistic Framework</vt:lpstr>
      <vt:lpstr>Green PFM framework Strategic Planning and Fiscal Framework</vt:lpstr>
      <vt:lpstr>Green PFM framework Budget preparation</vt:lpstr>
      <vt:lpstr>PowerPoint Presentation</vt:lpstr>
      <vt:lpstr>PowerPoint Presentation</vt:lpstr>
      <vt:lpstr>PowerPoint Presentation</vt:lpstr>
      <vt:lpstr>PowerPoint Presentation</vt:lpstr>
      <vt:lpstr>An Example Green PFM practices: Bangladesh </vt:lpstr>
      <vt:lpstr>Further information</vt:lpstr>
      <vt:lpstr>Further reading</vt:lpstr>
      <vt:lpstr>PowerPoint Presentation</vt:lpstr>
      <vt:lpstr>PowerPoint Presentation</vt:lpstr>
      <vt:lpstr>PowerPoint Presentation</vt:lpstr>
    </vt:vector>
  </TitlesOfParts>
  <Company>International Monetary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ncarcenac</dc:creator>
  <cp:lastModifiedBy>Belhaj, Hanene Belhaj</cp:lastModifiedBy>
  <cp:revision>581</cp:revision>
  <dcterms:created xsi:type="dcterms:W3CDTF">2015-12-01T21:10:24Z</dcterms:created>
  <dcterms:modified xsi:type="dcterms:W3CDTF">2024-11-14T05:47:14Z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eDOCS AutoSave">
    <vt:lpwstr/>
  </property>
  <property fmtid="{D5CDD505-2E9C-101B-9397-08002B2CF9AE}" pid="4" name="MSIP_Label_0c07ed86-5dc5-4593-ad03-a8684b843815_Enabled">
    <vt:lpwstr>true</vt:lpwstr>
  </property>
  <property fmtid="{D5CDD505-2E9C-101B-9397-08002B2CF9AE}" pid="5" name="MSIP_Label_0c07ed86-5dc5-4593-ad03-a8684b843815_SetDate">
    <vt:lpwstr>2023-01-27T20:14:41Z</vt:lpwstr>
  </property>
  <property fmtid="{D5CDD505-2E9C-101B-9397-08002B2CF9AE}" pid="6" name="MSIP_Label_0c07ed86-5dc5-4593-ad03-a8684b843815_Method">
    <vt:lpwstr>Standard</vt:lpwstr>
  </property>
  <property fmtid="{D5CDD505-2E9C-101B-9397-08002B2CF9AE}" pid="7" name="MSIP_Label_0c07ed86-5dc5-4593-ad03-a8684b843815_Name">
    <vt:lpwstr>0c07ed86-5dc5-4593-ad03-a8684b843815</vt:lpwstr>
  </property>
  <property fmtid="{D5CDD505-2E9C-101B-9397-08002B2CF9AE}" pid="8" name="MSIP_Label_0c07ed86-5dc5-4593-ad03-a8684b843815_SiteId">
    <vt:lpwstr>8085fa43-302e-45bd-b171-a6648c3b6be7</vt:lpwstr>
  </property>
  <property fmtid="{D5CDD505-2E9C-101B-9397-08002B2CF9AE}" pid="9" name="MSIP_Label_0c07ed86-5dc5-4593-ad03-a8684b843815_ActionId">
    <vt:lpwstr>15f71a7a-a584-410f-b4b3-c612dafd04cf</vt:lpwstr>
  </property>
  <property fmtid="{D5CDD505-2E9C-101B-9397-08002B2CF9AE}" pid="10" name="MSIP_Label_0c07ed86-5dc5-4593-ad03-a8684b843815_ContentBits">
    <vt:lpwstr>0</vt:lpwstr>
  </property>
</Properties>
</file>