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0E310E5-A1ED-95DB-0C04-3E1DD8BF0B07}" name="Al Shami, Angham H." initials="AA" userId="S::AAlShami@imf.org::b670adf9-2c0b-47f7-87c3-6ae6f422fcf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80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542AF-86FB-B31E-351B-547C14A0D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4AB01E-3E2E-4092-A31E-15A99AA8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6A3F4-CF02-52A1-A182-BB3CA237B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8BE44-3802-ED46-6E97-CC9F2B0F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562A9-778B-8B05-980B-C87ED19BB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978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59A76-6095-580B-C905-351D5852B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6B211D-7CB5-A4D6-8DAB-3E0D4B32C7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C07AA-C059-ED2A-EF2B-D20F9AEA7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FF6F30-0925-6BF7-9E85-807929CE4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EAF83-07C7-4659-7CB6-FC098754A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511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528A40-74A9-1D42-09A5-38CE6B2377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51BCF1-EB52-BD62-4829-FCD066F96A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BDC72-DD27-8EF9-9863-DDECF31CA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15CDA-DCF1-9D2C-7C6C-D303233D7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6C1B3-CE59-FF01-487F-DB16F9190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06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2B3DE-779D-2A1A-B46C-B3364D1AA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97552-1E09-EEBF-A896-228C8D42C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A6EAE-B1EA-7D94-32F5-D27EFEB61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B57290-4B74-A759-58B9-2E6A9E26A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69F6E-490E-96F6-1347-460291856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237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5A143-AC29-F2F2-A1D1-09A4E1183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3D41E0-F964-5626-CF97-15E007078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C7A11-E293-8CA4-DC52-A4CDE8B0C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BBB7F-C4AF-267D-4CEB-A2DCD1A9D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D7516-4797-3924-41E4-718AC6FE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1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7E645-1D69-0E7F-2803-CC1DDC61E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0E11D-991A-7E67-16C2-D45D1AB849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7F4F52-C268-4FC1-7760-85F41F4BE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1CA88A-123C-0C0F-3D02-C016C7F55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43C5C3-80B8-FC93-CF06-6A3510FAB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C7DCB6-A0FD-FB5B-30E5-9D25DF5D1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14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B619C-45D8-6EF8-F6DD-1AE2139E3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85ED23-AFE8-D55C-D48B-9DEDAB93B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64D07E-192B-3188-813E-B84BF728B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DB2B54-35F1-713D-1AC9-B2278F4DA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B51742-F44D-DC48-F477-800631FC13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F99E79-788A-E34E-5712-2F2318EBF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BD2816-0137-141A-A25F-C38B91EF0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031B9B-DF03-E025-1F65-AA3969825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058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D34B0-0FD6-5C12-506C-443E2E352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FE1C21-FF2D-EF7D-2352-8165DA93A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7B557E-68F9-C0C7-0E75-59F0A2439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323F42-40A0-1040-90D4-FDD6626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450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3687D8-B241-3971-9DF7-2451C6952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C1086D-2470-3786-9443-01D77DBB9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85AB87-23F8-CD6A-48A6-B20F58DC8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82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C16F8-7605-24DA-3008-B9482A3C9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3B7F4-C430-6B57-5344-CDA9AC296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3BF695-E948-85FF-5580-528C0069D8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413DFE-6CB6-79F2-44F1-FB5ACCB79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52333E-A4AB-6677-9A59-58C869DFF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D503BF-510A-5C0E-7032-3938800E1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342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483B2-145C-624F-9A2D-78D5BA1F4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37E9FE-D4FE-BBE9-27D9-C5054C8093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006DE1-719C-05FE-D558-8C35003F2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58D87-2C6C-9768-A72D-23BDDE9BF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F7DFCE-8713-F26F-BDF4-DA855BC9A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63FBC6-21FE-B2E4-8B24-5697FC931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72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9AA96A-CE57-0981-8087-A2E14CBB3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03BE1D-EA77-EAC6-D5F0-9E4B2AEDB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0FE63-201F-7FA8-B319-DFD9A41959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99D02-B241-E508-C939-3B07F4C1C5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F3844-FFD7-3F33-0323-8555D1F045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1589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02368"/>
            <a:ext cx="6858000" cy="2607595"/>
          </a:xfrm>
        </p:spPr>
        <p:txBody>
          <a:bodyPr>
            <a:normAutofit fontScale="90000"/>
          </a:bodyPr>
          <a:lstStyle/>
          <a:p>
            <a:pPr marL="0" marR="0">
              <a:spcAft>
                <a:spcPts val="1000"/>
              </a:spcAft>
              <a:buNone/>
            </a:pP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161719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j-cs"/>
              </a:rPr>
              <a:t>Institutions for Growth and Development in the Arab World</a:t>
            </a:r>
            <a:b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161719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j-cs"/>
              </a:rPr>
            </a:br>
            <a:b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CAEDFE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+mj-cs"/>
              </a:rPr>
            </a:br>
            <a:r>
              <a:rPr sz="3100" dirty="0"/>
              <a:t>Lessons from Institutional Progress in Fragile Environments</a:t>
            </a:r>
            <a:br>
              <a:rPr lang="en-US" sz="3100" dirty="0"/>
            </a:br>
            <a:r>
              <a:rPr lang="en-US" sz="2200" dirty="0"/>
              <a:t>November 11, 2025</a:t>
            </a:r>
            <a:endParaRPr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  <a:p>
            <a:pPr marL="0" indent="0">
              <a:buNone/>
              <a:defRPr sz="2000"/>
            </a:pPr>
            <a:endParaRPr lang="en-US" dirty="0"/>
          </a:p>
          <a:p>
            <a:pPr marL="0" indent="0">
              <a:buNone/>
              <a:defRPr sz="2000"/>
            </a:pPr>
            <a:endParaRPr lang="en-US" dirty="0"/>
          </a:p>
          <a:p>
            <a:pPr marL="0" indent="0">
              <a:buNone/>
              <a:defRPr sz="2000"/>
            </a:pPr>
            <a:endParaRPr lang="en-US" dirty="0"/>
          </a:p>
          <a:p>
            <a:pPr marL="0" indent="0">
              <a:buNone/>
              <a:defRPr sz="2000"/>
            </a:pPr>
            <a:endParaRPr lang="en-US" dirty="0"/>
          </a:p>
          <a:p>
            <a:pPr marL="0" indent="0">
              <a:buNone/>
              <a:defRPr sz="2000"/>
            </a:pPr>
            <a:endParaRPr lang="en-US" dirty="0"/>
          </a:p>
          <a:p>
            <a:pPr marL="0" indent="0">
              <a:buNone/>
              <a:defRPr sz="2000"/>
            </a:pPr>
            <a:endParaRPr lang="en-US" dirty="0"/>
          </a:p>
          <a:p>
            <a:pPr marL="0" indent="0">
              <a:buNone/>
              <a:defRPr sz="2000"/>
            </a:pPr>
            <a:r>
              <a:rPr sz="7400" dirty="0"/>
              <a:t>Christoph Duenwald</a:t>
            </a:r>
            <a:r>
              <a:rPr lang="en-US" sz="7400" dirty="0"/>
              <a:t>, </a:t>
            </a:r>
          </a:p>
          <a:p>
            <a:pPr marL="0" indent="0">
              <a:buNone/>
              <a:defRPr sz="2000"/>
            </a:pPr>
            <a:r>
              <a:rPr lang="en-US" sz="7400" dirty="0"/>
              <a:t>Division Chief, IMF*</a:t>
            </a:r>
          </a:p>
          <a:p>
            <a:pPr marL="0" indent="0">
              <a:buNone/>
              <a:defRPr sz="2000"/>
            </a:pPr>
            <a:endParaRPr lang="en-US" sz="7400" dirty="0"/>
          </a:p>
          <a:p>
            <a:pPr marL="0" indent="0" algn="l">
              <a:buNone/>
              <a:defRPr sz="2000"/>
            </a:pPr>
            <a:r>
              <a:rPr lang="en-US" sz="7400" dirty="0"/>
              <a:t>*</a:t>
            </a:r>
            <a:r>
              <a:rPr lang="en-US" sz="4800" dirty="0">
                <a:effectLst/>
                <a:latin typeface="Arial" panose="020B0604020202020204" pitchFamily="34" charset="0"/>
                <a:ea typeface="Microsoft JhengHei" panose="020B0604030504040204" pitchFamily="34" charset="-120"/>
              </a:rPr>
              <a:t>The views expressed here are my own and do not necessarily represent those of the IMF, its Executive Board, or IMF management. </a:t>
            </a:r>
            <a:endParaRPr lang="en-US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Reflection and Tribute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Progress is possible but never irreversible</a:t>
            </a:r>
          </a:p>
          <a:p>
            <a:pPr>
              <a:defRPr sz="2000"/>
            </a:pPr>
            <a:r>
              <a:rPr dirty="0"/>
              <a:t>Institutions = software of stability; confidence = their output</a:t>
            </a:r>
            <a:endParaRPr lang="en-US" dirty="0"/>
          </a:p>
          <a:p>
            <a:pPr>
              <a:defRPr sz="2000"/>
            </a:pPr>
            <a:r>
              <a:rPr lang="en-US" dirty="0"/>
              <a:t>Political instability can unravel even strong systems</a:t>
            </a:r>
          </a:p>
          <a:p>
            <a:pPr>
              <a:defRPr sz="2000"/>
            </a:pPr>
            <a:r>
              <a:rPr lang="en-US" dirty="0"/>
              <a:t>International recognition is an economic necessity</a:t>
            </a:r>
            <a:endParaRPr dirty="0"/>
          </a:p>
          <a:p>
            <a:pPr>
              <a:defRPr sz="2000"/>
            </a:pPr>
            <a:r>
              <a:rPr lang="en-US" dirty="0"/>
              <a:t>Helping fragile states on the ground can be dangerous: </a:t>
            </a:r>
            <a:r>
              <a:rPr dirty="0"/>
              <a:t>Wabel Abdallah (IMF Resident Representative, 2014) — courage in service</a:t>
            </a:r>
            <a:endParaRPr lang="en-US" dirty="0"/>
          </a:p>
          <a:p>
            <a:pPr>
              <a:defRPr sz="2000"/>
            </a:pPr>
            <a:r>
              <a:rPr lang="en-US" dirty="0"/>
              <a:t>Challenge for Arab fragile states: turn such lessons into durable homegrown systems 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DC681-9A3B-E4D4-C3D7-A10657F91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2A303C-0EAB-4349-A6FB-2D6B18ED5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62782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Afghanistan? Why 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Afghanistan’s post-conflict journey offers both hope and warning</a:t>
            </a:r>
          </a:p>
          <a:p>
            <a:pPr>
              <a:defRPr sz="2000"/>
            </a:pPr>
            <a:r>
              <a:rPr dirty="0"/>
              <a:t>Credible fiscal and monetary institutions restored confidence</a:t>
            </a:r>
          </a:p>
          <a:p>
            <a:pPr>
              <a:defRPr sz="2000"/>
            </a:pPr>
            <a:r>
              <a:rPr dirty="0"/>
              <a:t>Donor alignment briefly yielded strong outcomes</a:t>
            </a:r>
          </a:p>
          <a:p>
            <a:pPr>
              <a:defRPr sz="2000"/>
            </a:pPr>
            <a:r>
              <a:rPr dirty="0"/>
              <a:t>Progress later reversed — showing fragility of gains</a:t>
            </a:r>
          </a:p>
          <a:p>
            <a:pPr>
              <a:defRPr sz="2000"/>
            </a:pPr>
            <a:r>
              <a:rPr lang="en-US" dirty="0"/>
              <a:t>Afghanistan (2010-19): a source of lessons</a:t>
            </a:r>
            <a:r>
              <a:rPr dirty="0"/>
              <a:t> relevant to Arab FCS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Post-Conflict Recovery: The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No single formula — success depends on predictability</a:t>
            </a:r>
            <a:endParaRPr lang="en-US" dirty="0"/>
          </a:p>
          <a:p>
            <a:pPr>
              <a:defRPr sz="2000"/>
            </a:pPr>
            <a:r>
              <a:rPr lang="en-US" dirty="0"/>
              <a:t>Predictability, not rapid transformation</a:t>
            </a:r>
            <a:endParaRPr dirty="0"/>
          </a:p>
          <a:p>
            <a:pPr>
              <a:defRPr sz="2000"/>
            </a:pPr>
            <a:r>
              <a:rPr dirty="0"/>
              <a:t>Recovery = macro stability + coordinated aid + strong institutions</a:t>
            </a:r>
            <a:endParaRPr lang="en-US" dirty="0"/>
          </a:p>
          <a:p>
            <a:pPr>
              <a:defRPr sz="2000"/>
            </a:pPr>
            <a:r>
              <a:rPr lang="en-US" dirty="0"/>
              <a:t>Sequencing: Stability first, transformation later</a:t>
            </a:r>
            <a:endParaRPr dirty="0"/>
          </a:p>
          <a:p>
            <a:pPr>
              <a:defRPr sz="2000"/>
            </a:pPr>
            <a:r>
              <a:rPr dirty="0"/>
              <a:t>Political continuity and security are essential</a:t>
            </a:r>
          </a:p>
          <a:p>
            <a:pPr>
              <a:defRPr sz="2000"/>
            </a:pPr>
            <a:r>
              <a:rPr dirty="0"/>
              <a:t>IMF’s role: </a:t>
            </a:r>
            <a:r>
              <a:rPr lang="en-US" dirty="0"/>
              <a:t>policy advice + </a:t>
            </a:r>
            <a:r>
              <a:rPr dirty="0"/>
              <a:t>financing + capacity development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IMF in Post-Conflict Afghanistan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Supported currency reform and FX auctions (stabilized the Afghani)</a:t>
            </a:r>
          </a:p>
          <a:p>
            <a:pPr>
              <a:defRPr sz="2000"/>
            </a:pPr>
            <a:r>
              <a:t>Strengthened central-bank supervision and balance sheet</a:t>
            </a:r>
          </a:p>
          <a:p>
            <a:pPr>
              <a:defRPr sz="2000"/>
            </a:pPr>
            <a:r>
              <a:t>Helped Ministry of Finance build transparent reporting systems</a:t>
            </a:r>
          </a:p>
          <a:p>
            <a:pPr>
              <a:defRPr sz="2000"/>
            </a:pPr>
            <a:r>
              <a:t>Introduced Treasury Single Account and cash management</a:t>
            </a:r>
          </a:p>
          <a:p>
            <a:pPr>
              <a:defRPr sz="2000"/>
            </a:pPr>
            <a:r>
              <a:t>Demonstrated how CD turns commitment into capability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Six Lessons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Fiscal credibility builds trust</a:t>
            </a:r>
          </a:p>
          <a:p>
            <a:pPr>
              <a:defRPr sz="2000"/>
            </a:pPr>
            <a:r>
              <a:rPr dirty="0"/>
              <a:t>Domestic revenue fosters ownership</a:t>
            </a:r>
          </a:p>
          <a:p>
            <a:pPr>
              <a:defRPr sz="2000"/>
            </a:pPr>
            <a:r>
              <a:rPr dirty="0"/>
              <a:t>Financial institutions anchor stability</a:t>
            </a:r>
          </a:p>
          <a:p>
            <a:pPr>
              <a:defRPr sz="2000"/>
            </a:pPr>
            <a:r>
              <a:rPr lang="en-US" dirty="0"/>
              <a:t>Governance reforms and T</a:t>
            </a:r>
            <a:r>
              <a:rPr dirty="0"/>
              <a:t>ransparency build confidence</a:t>
            </a:r>
          </a:p>
          <a:p>
            <a:pPr>
              <a:defRPr sz="2000"/>
            </a:pPr>
            <a:r>
              <a:rPr dirty="0"/>
              <a:t>Coordination multiplies impact</a:t>
            </a:r>
          </a:p>
          <a:p>
            <a:pPr>
              <a:defRPr sz="2000"/>
            </a:pPr>
            <a:r>
              <a:rPr dirty="0"/>
              <a:t>Social protection </a:t>
            </a:r>
            <a:r>
              <a:rPr lang="en-US" dirty="0"/>
              <a:t>helps stabilize and </a:t>
            </a:r>
            <a:r>
              <a:rPr dirty="0"/>
              <a:t>underpins legitimacy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Fiscal </a:t>
            </a:r>
            <a:r>
              <a:rPr lang="en-US" dirty="0"/>
              <a:t>Reforms Build </a:t>
            </a:r>
            <a:r>
              <a:rPr dirty="0"/>
              <a:t>Credibility</a:t>
            </a:r>
            <a:br>
              <a:rPr lang="en-US" dirty="0"/>
            </a:br>
            <a:r>
              <a:rPr lang="en-US" sz="2400" dirty="0"/>
              <a:t>(Lessons 1 and 2)</a:t>
            </a:r>
            <a:endParaRPr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Disciplined fiscal management restored confidence</a:t>
            </a:r>
          </a:p>
          <a:p>
            <a:pPr>
              <a:defRPr sz="2000"/>
            </a:pPr>
            <a:r>
              <a:rPr dirty="0"/>
              <a:t>Revenue reforms (</a:t>
            </a:r>
            <a:r>
              <a:rPr lang="en-US" dirty="0"/>
              <a:t>LTO, </a:t>
            </a:r>
            <a:r>
              <a:rPr dirty="0"/>
              <a:t>taxpayer IDs, customs automation) boosted ownership</a:t>
            </a:r>
          </a:p>
          <a:p>
            <a:pPr>
              <a:defRPr sz="2000"/>
            </a:pPr>
            <a:r>
              <a:rPr dirty="0"/>
              <a:t>Weak oversight and missing safety nets eroded trust</a:t>
            </a:r>
          </a:p>
          <a:p>
            <a:pPr>
              <a:defRPr sz="2000"/>
            </a:pPr>
            <a:r>
              <a:rPr dirty="0"/>
              <a:t>Stability endures only when citizens see value for money</a:t>
            </a:r>
            <a:endParaRPr lang="en-US" dirty="0"/>
          </a:p>
          <a:p>
            <a:pPr>
              <a:defRPr sz="2000"/>
            </a:pPr>
            <a:r>
              <a:rPr lang="en-US" dirty="0"/>
              <a:t>Fiscal institutions only survive when they deliver visible results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Finance, Transparency, and Coordination</a:t>
            </a:r>
            <a:br>
              <a:rPr lang="en-US" dirty="0"/>
            </a:br>
            <a:r>
              <a:rPr lang="en-US" sz="2400" dirty="0"/>
              <a:t>(Lessons 3, 4, and 5)</a:t>
            </a:r>
            <a:endParaRPr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After Kabul Bank crisis, </a:t>
            </a:r>
            <a:r>
              <a:rPr lang="en-US" dirty="0"/>
              <a:t>financial + legal</a:t>
            </a:r>
            <a:r>
              <a:rPr dirty="0"/>
              <a:t> reforms restored stability</a:t>
            </a:r>
            <a:endParaRPr lang="en-US" dirty="0"/>
          </a:p>
          <a:p>
            <a:pPr>
              <a:defRPr sz="2000"/>
            </a:pPr>
            <a:r>
              <a:rPr lang="en-US" dirty="0"/>
              <a:t>Later: Da Afghanistan Bank recapitalization: signaled commitment</a:t>
            </a:r>
            <a:endParaRPr dirty="0"/>
          </a:p>
          <a:p>
            <a:pPr>
              <a:defRPr sz="2000"/>
            </a:pPr>
            <a:r>
              <a:rPr dirty="0"/>
              <a:t>Parallel central banks in Libya/Yemen show opposite risk</a:t>
            </a:r>
          </a:p>
          <a:p>
            <a:pPr>
              <a:defRPr sz="2000"/>
            </a:pPr>
            <a:r>
              <a:rPr lang="en-US" dirty="0"/>
              <a:t>Anti-corruption reforms, and p</a:t>
            </a:r>
            <a:r>
              <a:rPr dirty="0"/>
              <a:t>ublishing </a:t>
            </a:r>
            <a:r>
              <a:rPr lang="en-US" dirty="0"/>
              <a:t>program results and </a:t>
            </a:r>
            <a:r>
              <a:rPr dirty="0"/>
              <a:t>audits</a:t>
            </a:r>
            <a:r>
              <a:rPr lang="en-US" dirty="0"/>
              <a:t> </a:t>
            </a:r>
            <a:r>
              <a:rPr dirty="0"/>
              <a:t>increased donor trust</a:t>
            </a:r>
          </a:p>
          <a:p>
            <a:pPr>
              <a:defRPr sz="2000"/>
            </a:pPr>
            <a:r>
              <a:rPr dirty="0"/>
              <a:t>Frameworks like GMAF &amp; JCMB improved </a:t>
            </a:r>
            <a:r>
              <a:rPr lang="en-US" dirty="0"/>
              <a:t>donor </a:t>
            </a:r>
            <a:r>
              <a:rPr dirty="0"/>
              <a:t>coordination</a:t>
            </a:r>
          </a:p>
          <a:p>
            <a:pPr>
              <a:defRPr sz="2000"/>
            </a:pPr>
            <a:r>
              <a:rPr dirty="0"/>
              <a:t>Clear compacts sustain reform momentum</a:t>
            </a:r>
            <a:r>
              <a:rPr lang="en-US" dirty="0"/>
              <a:t> (Iraq, Sudan)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Social </a:t>
            </a:r>
            <a:r>
              <a:rPr lang="en-US" dirty="0"/>
              <a:t>Protection and </a:t>
            </a:r>
            <a:r>
              <a:rPr dirty="0"/>
              <a:t>Inclusion</a:t>
            </a:r>
            <a:br>
              <a:rPr lang="en-US" dirty="0"/>
            </a:br>
            <a:r>
              <a:rPr lang="en-US" sz="2400" dirty="0"/>
              <a:t>(Lesson 6)</a:t>
            </a:r>
            <a:endParaRPr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Institutions matter only when they improve lives</a:t>
            </a:r>
          </a:p>
          <a:p>
            <a:pPr>
              <a:defRPr sz="2000"/>
            </a:pPr>
            <a:r>
              <a:rPr dirty="0"/>
              <a:t>Safety nets (cash-for-work, food aid) build legitimacy</a:t>
            </a:r>
          </a:p>
          <a:p>
            <a:pPr>
              <a:defRPr sz="2000"/>
            </a:pPr>
            <a:r>
              <a:rPr dirty="0"/>
              <a:t>Absence of inclusion leaves reforms politically fragile</a:t>
            </a:r>
          </a:p>
          <a:p>
            <a:pPr>
              <a:defRPr sz="2000"/>
            </a:pPr>
            <a:r>
              <a:rPr dirty="0"/>
              <a:t>Embed protection in fiscal frameworks from the start</a:t>
            </a:r>
          </a:p>
          <a:p>
            <a:pPr>
              <a:defRPr sz="2000"/>
            </a:pPr>
            <a:r>
              <a:rPr dirty="0"/>
              <a:t>Stability + fairness = lasting confidence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Cautionary Lessons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Donor aid fragmented; oversight often weak</a:t>
            </a:r>
          </a:p>
          <a:p>
            <a:pPr>
              <a:defRPr sz="2000"/>
            </a:pPr>
            <a:r>
              <a:rPr lang="en-US" dirty="0"/>
              <a:t>Aid bypassed national systems</a:t>
            </a:r>
          </a:p>
          <a:p>
            <a:pPr>
              <a:defRPr sz="2000"/>
            </a:pPr>
            <a:r>
              <a:rPr dirty="0"/>
              <a:t>Security concerns crowded out institution-building</a:t>
            </a:r>
          </a:p>
          <a:p>
            <a:pPr>
              <a:defRPr sz="2000"/>
            </a:pPr>
            <a:r>
              <a:rPr dirty="0"/>
              <a:t>Collapse of trust drove dollarization and instability</a:t>
            </a:r>
          </a:p>
          <a:p>
            <a:pPr>
              <a:defRPr sz="2000"/>
            </a:pPr>
            <a:r>
              <a:rPr dirty="0"/>
              <a:t>Transparency</a:t>
            </a:r>
            <a:r>
              <a:rPr lang="en-US" dirty="0"/>
              <a:t>, inclusion, coordination </a:t>
            </a:r>
            <a:r>
              <a:rPr dirty="0"/>
              <a:t>and persistence are the antidotes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IMF Colors V2">
      <a:dk1>
        <a:srgbClr val="000000"/>
      </a:dk1>
      <a:lt1>
        <a:srgbClr val="FFFFFF"/>
      </a:lt1>
      <a:dk2>
        <a:srgbClr val="004C97"/>
      </a:dk2>
      <a:lt2>
        <a:srgbClr val="CAEDFE"/>
      </a:lt2>
      <a:accent1>
        <a:srgbClr val="009CDE"/>
      </a:accent1>
      <a:accent2>
        <a:srgbClr val="F2A900"/>
      </a:accent2>
      <a:accent3>
        <a:srgbClr val="8031A7"/>
      </a:accent3>
      <a:accent4>
        <a:srgbClr val="DA291C"/>
      </a:accent4>
      <a:accent5>
        <a:srgbClr val="78BE20"/>
      </a:accent5>
      <a:accent6>
        <a:srgbClr val="FF8200"/>
      </a:accent6>
      <a:hlink>
        <a:srgbClr val="009CDE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Dark Teal">
      <a:srgbClr val="00B0B9"/>
    </a:custClr>
    <a:custClr name="Accent Green">
      <a:srgbClr val="658D1B"/>
    </a:custClr>
    <a:custClr name="Accent Orange">
      <a:srgbClr val="E35205"/>
    </a:custClr>
    <a:custClr name="Plum">
      <a:srgbClr val="910048"/>
    </a:custClr>
    <a:custClr name="Blue-Gray">
      <a:srgbClr val="5E8AB4"/>
    </a:custClr>
    <a:custClr name="Cool Blue">
      <a:srgbClr val="407EC9"/>
    </a:custClr>
    <a:custClr name="Gray">
      <a:srgbClr val="707372"/>
    </a:custClr>
    <a:custClr name="Brown">
      <a:srgbClr val="6E6259"/>
    </a:custClr>
    <a:custClr name="Light Gray">
      <a:srgbClr val="B1B3B3"/>
    </a:custClr>
    <a:custClr name="Accent Dark Blue">
      <a:srgbClr val="001E60"/>
    </a:custClr>
  </a:custClrLst>
  <a:extLst>
    <a:ext uri="{05A4C25C-085E-4340-85A3-A5531E510DB2}">
      <thm15:themeFamily xmlns:thm15="http://schemas.microsoft.com/office/thememl/2012/main" name="IMF_PresentationTemplate-General.potx" id="{690FEF46-D631-674C-A5C5-50E70E85612A}" vid="{E36708C0-345E-2E4E-8E24-1157AE545E6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FundTheme</Template>
  <TotalTime>2993</TotalTime>
  <Words>527</Words>
  <Application>Microsoft Office PowerPoint</Application>
  <PresentationFormat>On-screen Show (4:3)</PresentationFormat>
  <Paragraphs>83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Custom Design</vt:lpstr>
      <vt:lpstr>              Institutions for Growth and Development in the Arab World  Lessons from Institutional Progress in Fragile Environments November 11, 2025</vt:lpstr>
      <vt:lpstr>Why Afghanistan? Why Now?</vt:lpstr>
      <vt:lpstr>Post-Conflict Recovery: The Basics</vt:lpstr>
      <vt:lpstr>IMF in Post-Conflict Afghanistan</vt:lpstr>
      <vt:lpstr>Six Lessons</vt:lpstr>
      <vt:lpstr>Fiscal Reforms Build Credibility (Lessons 1 and 2)</vt:lpstr>
      <vt:lpstr>Finance, Transparency, and Coordination (Lessons 3, 4, and 5)</vt:lpstr>
      <vt:lpstr>Social Protection and Inclusion (Lesson 6)</vt:lpstr>
      <vt:lpstr>Cautionary Lessons</vt:lpstr>
      <vt:lpstr>Reflection and Tribute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Duenwald, Christoph</dc:creator>
  <cp:keywords/>
  <dc:description>generated using python-pptx</dc:description>
  <cp:lastModifiedBy>Duenwald, Christoph</cp:lastModifiedBy>
  <cp:revision>9</cp:revision>
  <dcterms:created xsi:type="dcterms:W3CDTF">2013-01-27T09:14:16Z</dcterms:created>
  <dcterms:modified xsi:type="dcterms:W3CDTF">2025-11-13T20:52:49Z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c07ed86-5dc5-4593-ad03-a8684b843815_Enabled">
    <vt:lpwstr>true</vt:lpwstr>
  </property>
  <property fmtid="{D5CDD505-2E9C-101B-9397-08002B2CF9AE}" pid="3" name="MSIP_Label_0c07ed86-5dc5-4593-ad03-a8684b843815_SetDate">
    <vt:lpwstr>2025-11-06T01:18:27Z</vt:lpwstr>
  </property>
  <property fmtid="{D5CDD505-2E9C-101B-9397-08002B2CF9AE}" pid="4" name="MSIP_Label_0c07ed86-5dc5-4593-ad03-a8684b843815_Method">
    <vt:lpwstr>Standard</vt:lpwstr>
  </property>
  <property fmtid="{D5CDD505-2E9C-101B-9397-08002B2CF9AE}" pid="5" name="MSIP_Label_0c07ed86-5dc5-4593-ad03-a8684b843815_Name">
    <vt:lpwstr>0c07ed86-5dc5-4593-ad03-a8684b843815</vt:lpwstr>
  </property>
  <property fmtid="{D5CDD505-2E9C-101B-9397-08002B2CF9AE}" pid="6" name="MSIP_Label_0c07ed86-5dc5-4593-ad03-a8684b843815_SiteId">
    <vt:lpwstr>8085fa43-302e-45bd-b171-a6648c3b6be7</vt:lpwstr>
  </property>
  <property fmtid="{D5CDD505-2E9C-101B-9397-08002B2CF9AE}" pid="7" name="MSIP_Label_0c07ed86-5dc5-4593-ad03-a8684b843815_ActionId">
    <vt:lpwstr>96fcdeba-3591-454d-84ed-b91dd55e5d6a</vt:lpwstr>
  </property>
  <property fmtid="{D5CDD505-2E9C-101B-9397-08002B2CF9AE}" pid="8" name="MSIP_Label_0c07ed86-5dc5-4593-ad03-a8684b843815_ContentBits">
    <vt:lpwstr>0</vt:lpwstr>
  </property>
  <property fmtid="{D5CDD505-2E9C-101B-9397-08002B2CF9AE}" pid="9" name="MSIP_Label_0c07ed86-5dc5-4593-ad03-a8684b843815_Tag">
    <vt:lpwstr>10, 3, 0, 1</vt:lpwstr>
  </property>
</Properties>
</file>