
<file path=[Content_Types].xml><?xml version="1.0" encoding="utf-8"?>
<Types xmlns="http://schemas.openxmlformats.org/package/2006/content-types">
  <Default Extension="crdownload" ContentType="image/pn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0" r:id="rId2"/>
    <p:sldId id="279" r:id="rId3"/>
    <p:sldId id="383" r:id="rId4"/>
    <p:sldId id="381" r:id="rId5"/>
    <p:sldId id="297" r:id="rId6"/>
    <p:sldId id="368" r:id="rId7"/>
    <p:sldId id="384" r:id="rId8"/>
    <p:sldId id="365" r:id="rId9"/>
    <p:sldId id="378" r:id="rId10"/>
    <p:sldId id="382" r:id="rId11"/>
    <p:sldId id="386" r:id="rId12"/>
    <p:sldId id="375" r:id="rId13"/>
    <p:sldId id="376" r:id="rId14"/>
    <p:sldId id="387" r:id="rId15"/>
    <p:sldId id="379" r:id="rId16"/>
    <p:sldId id="29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FA690C-A377-453B-B848-7607F07DE87A}" v="99" dt="2025-10-24T16:57:49.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7" d="100"/>
          <a:sy n="77" d="100"/>
        </p:scale>
        <p:origin x="200" y="-1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60921-0945-4D21-91AF-C2977FF65F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225952-88F1-4EE9-ABA9-F11B15BE7A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CCC296-7384-4196-B10A-9186EB3527F9}"/>
              </a:ext>
            </a:extLst>
          </p:cNvPr>
          <p:cNvSpPr>
            <a:spLocks noGrp="1"/>
          </p:cNvSpPr>
          <p:nvPr>
            <p:ph type="dt" sz="half" idx="10"/>
          </p:nvPr>
        </p:nvSpPr>
        <p:spPr/>
        <p:txBody>
          <a:bodyPr/>
          <a:lstStyle/>
          <a:p>
            <a:fld id="{AFBEEC16-EC3E-47DB-8A7E-DB390A3C363D}" type="datetimeFigureOut">
              <a:rPr lang="en-US" smtClean="0"/>
              <a:pPr/>
              <a:t>11/3/2025</a:t>
            </a:fld>
            <a:endParaRPr lang="en-US" dirty="0"/>
          </a:p>
        </p:txBody>
      </p:sp>
      <p:sp>
        <p:nvSpPr>
          <p:cNvPr id="5" name="Footer Placeholder 4">
            <a:extLst>
              <a:ext uri="{FF2B5EF4-FFF2-40B4-BE49-F238E27FC236}">
                <a16:creationId xmlns:a16="http://schemas.microsoft.com/office/drawing/2014/main" id="{F13B0FB6-226D-4A56-8F51-C23A375815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3E802-0087-4A88-B9F3-B27074E51DA2}"/>
              </a:ext>
            </a:extLst>
          </p:cNvPr>
          <p:cNvSpPr>
            <a:spLocks noGrp="1"/>
          </p:cNvSpPr>
          <p:nvPr>
            <p:ph type="sldNum" sz="quarter" idx="12"/>
          </p:nvPr>
        </p:nvSpPr>
        <p:spPr/>
        <p:txBody>
          <a:bodyPr/>
          <a:lstStyle/>
          <a:p>
            <a:fld id="{E00EF9D1-8FE4-4A6C-8373-E5034EFA4A90}" type="slidenum">
              <a:rPr lang="en-US" smtClean="0"/>
              <a:pPr/>
              <a:t>‹#›</a:t>
            </a:fld>
            <a:endParaRPr lang="en-US"/>
          </a:p>
        </p:txBody>
      </p:sp>
    </p:spTree>
    <p:extLst>
      <p:ext uri="{BB962C8B-B14F-4D97-AF65-F5344CB8AC3E}">
        <p14:creationId xmlns:p14="http://schemas.microsoft.com/office/powerpoint/2010/main" val="388305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8C8AB-18B3-4ABB-AF25-FA92B8C7F7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218D1E-91B1-4140-A3EA-6B47C56DE9A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A0F89-DF94-4119-B118-AF43CA3505D6}"/>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5" name="Footer Placeholder 4">
            <a:extLst>
              <a:ext uri="{FF2B5EF4-FFF2-40B4-BE49-F238E27FC236}">
                <a16:creationId xmlns:a16="http://schemas.microsoft.com/office/drawing/2014/main" id="{B5587795-55A4-4008-9FE8-8CDABB3B06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879DE-8748-42E8-84FA-9F27B601C39C}"/>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3972472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9F2DE8-553D-4336-9435-E72E3D74CE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5DA1EFC-DC85-4D0C-8805-D80FC18B95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C0F78A-D982-40A2-8B4E-E1D6DAFC5D44}"/>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5" name="Footer Placeholder 4">
            <a:extLst>
              <a:ext uri="{FF2B5EF4-FFF2-40B4-BE49-F238E27FC236}">
                <a16:creationId xmlns:a16="http://schemas.microsoft.com/office/drawing/2014/main" id="{7BA13B12-3D2C-4708-A2BB-F007E7166C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2AD0D-D61D-4010-877B-1D61B0BBF133}"/>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1423073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D561101-B69F-4D18-A076-3775AB156687}" type="datetime1">
              <a:rPr lang="en-US" smtClean="0"/>
              <a:t>11/3/2025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23628F58-FBFE-43E1-9632-83A30ED9687C}" type="slidenum">
              <a:rPr lang="en-US" smtClean="0"/>
              <a:t>‹#›</a:t>
            </a:fld>
            <a:endParaRPr lang="en-US"/>
          </a:p>
        </p:txBody>
      </p:sp>
    </p:spTree>
    <p:extLst>
      <p:ext uri="{BB962C8B-B14F-4D97-AF65-F5344CB8AC3E}">
        <p14:creationId xmlns:p14="http://schemas.microsoft.com/office/powerpoint/2010/main" val="77862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52553-C367-47C5-9C45-809E9816E6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5E630A-1A90-41F1-927A-5E786784FF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CDAF00-3109-4875-A0D5-2D6D22F5FAF0}"/>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5" name="Footer Placeholder 4">
            <a:extLst>
              <a:ext uri="{FF2B5EF4-FFF2-40B4-BE49-F238E27FC236}">
                <a16:creationId xmlns:a16="http://schemas.microsoft.com/office/drawing/2014/main" id="{F46117AB-7A0D-4E39-8185-FB313A3E4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66FC8B-FBA6-4B6E-8844-8C5360474F05}"/>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3829202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064D4-FB83-4E32-884F-60A568EDB1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3F96B00-14D3-4F30-BF2D-500F8F2A06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35637F-BB97-4606-9F71-1F76426E96E2}"/>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5" name="Footer Placeholder 4">
            <a:extLst>
              <a:ext uri="{FF2B5EF4-FFF2-40B4-BE49-F238E27FC236}">
                <a16:creationId xmlns:a16="http://schemas.microsoft.com/office/drawing/2014/main" id="{2E095E08-74A1-4F84-AEE8-312215C30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5E056-CD53-4E4C-9C7D-179F53A33C0B}"/>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3583479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5CE7A-C0D9-4D3B-84BB-416BBABB5E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CA13CA-735A-4229-80F4-98462DCE42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B237EC-A62F-45BB-8CA7-D6C71FEBD1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15C611-48C4-47D4-B39B-F4B1FEFE933B}"/>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6" name="Footer Placeholder 5">
            <a:extLst>
              <a:ext uri="{FF2B5EF4-FFF2-40B4-BE49-F238E27FC236}">
                <a16:creationId xmlns:a16="http://schemas.microsoft.com/office/drawing/2014/main" id="{6E1C0549-3144-420F-85A9-9EE6F887E1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FFB0F2-EB53-47B2-9ACF-492E26F148DA}"/>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238320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373D1-86FC-402B-9DFB-8AE983BEA6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A40565-1925-4698-8609-96F518D27D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B6558A-EA83-409B-87F7-A068A16DA6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6B79EA8-D3BB-4B48-B1CE-E847E93A82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6EEDC1-927A-41BB-912D-345A3F1541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43FCC7-5C5E-46EB-900A-ECBBB8886336}"/>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8" name="Footer Placeholder 7">
            <a:extLst>
              <a:ext uri="{FF2B5EF4-FFF2-40B4-BE49-F238E27FC236}">
                <a16:creationId xmlns:a16="http://schemas.microsoft.com/office/drawing/2014/main" id="{C2305FB6-20A7-4F06-989C-8815B6CB0B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21AFD6-C1B8-40D2-9788-B982A0C08730}"/>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2357253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E5038-805B-490A-A6C8-6B5A3AF2BC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A51C64-BF3C-44A2-B91B-A6365C049D2A}"/>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4" name="Footer Placeholder 3">
            <a:extLst>
              <a:ext uri="{FF2B5EF4-FFF2-40B4-BE49-F238E27FC236}">
                <a16:creationId xmlns:a16="http://schemas.microsoft.com/office/drawing/2014/main" id="{6AF820E7-C217-4AC6-BA5C-2711E081B2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0D090C4-689D-443F-9A91-3C939AF2B45F}"/>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60985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8D7E41-9A4D-4AFB-BFF2-5949DB73B7AD}"/>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3" name="Footer Placeholder 2">
            <a:extLst>
              <a:ext uri="{FF2B5EF4-FFF2-40B4-BE49-F238E27FC236}">
                <a16:creationId xmlns:a16="http://schemas.microsoft.com/office/drawing/2014/main" id="{7E05ED1F-8D6E-4AD7-9D40-429E92FAF2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DB318B-C9E1-405A-94F6-D365B6AA432A}"/>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24463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5AC3C-58F9-43E2-A7D3-CEED51819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6D146D-DEC2-437A-BD81-F2F37881C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9AEDF9-F68F-4CC3-B038-D7E735D68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F9F8EC-5ED4-4629-8DF4-557D5F8FD38A}"/>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6" name="Footer Placeholder 5">
            <a:extLst>
              <a:ext uri="{FF2B5EF4-FFF2-40B4-BE49-F238E27FC236}">
                <a16:creationId xmlns:a16="http://schemas.microsoft.com/office/drawing/2014/main" id="{3FCC1A1E-9673-46F5-89FD-FFCC61C3C8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02B270-4CB0-4831-B39F-1AC0D950A04E}"/>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3586234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12961-0AAB-4A55-90D0-CF350C6F17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28220A-E8EE-4C66-A880-518D122EB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AEC972E-DF36-41CC-8485-C9D891796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287EE9-5E8D-45B4-9AF0-AF32209AC76E}"/>
              </a:ext>
            </a:extLst>
          </p:cNvPr>
          <p:cNvSpPr>
            <a:spLocks noGrp="1"/>
          </p:cNvSpPr>
          <p:nvPr>
            <p:ph type="dt" sz="half" idx="10"/>
          </p:nvPr>
        </p:nvSpPr>
        <p:spPr/>
        <p:txBody>
          <a:bodyPr/>
          <a:lstStyle/>
          <a:p>
            <a:fld id="{AFBEEC16-EC3E-47DB-8A7E-DB390A3C363D}" type="datetimeFigureOut">
              <a:rPr lang="en-US" smtClean="0"/>
              <a:t>11/3/2025</a:t>
            </a:fld>
            <a:endParaRPr lang="en-US"/>
          </a:p>
        </p:txBody>
      </p:sp>
      <p:sp>
        <p:nvSpPr>
          <p:cNvPr id="6" name="Footer Placeholder 5">
            <a:extLst>
              <a:ext uri="{FF2B5EF4-FFF2-40B4-BE49-F238E27FC236}">
                <a16:creationId xmlns:a16="http://schemas.microsoft.com/office/drawing/2014/main" id="{9D5C1CE0-5405-4C5A-BAEE-7C330552F1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BE7F74-9153-4576-B726-7BCC602C7DD7}"/>
              </a:ext>
            </a:extLst>
          </p:cNvPr>
          <p:cNvSpPr>
            <a:spLocks noGrp="1"/>
          </p:cNvSpPr>
          <p:nvPr>
            <p:ph type="sldNum" sz="quarter" idx="12"/>
          </p:nvPr>
        </p:nvSpPr>
        <p:spPr/>
        <p:txBody>
          <a:bodyPr/>
          <a:lstStyle/>
          <a:p>
            <a:fld id="{E00EF9D1-8FE4-4A6C-8373-E5034EFA4A90}" type="slidenum">
              <a:rPr lang="en-US" smtClean="0"/>
              <a:t>‹#›</a:t>
            </a:fld>
            <a:endParaRPr lang="en-US"/>
          </a:p>
        </p:txBody>
      </p:sp>
    </p:spTree>
    <p:extLst>
      <p:ext uri="{BB962C8B-B14F-4D97-AF65-F5344CB8AC3E}">
        <p14:creationId xmlns:p14="http://schemas.microsoft.com/office/powerpoint/2010/main" val="3790055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41A74D-E979-4BD7-9464-ACF04C2CA6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953AF0-61A4-4299-8EB8-F83D2A2467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227129-72C6-4B5E-A635-36F91D7069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AFBEEC16-EC3E-47DB-8A7E-DB390A3C363D}" type="datetimeFigureOut">
              <a:rPr lang="en-US" smtClean="0"/>
              <a:pPr/>
              <a:t>11/3/2025</a:t>
            </a:fld>
            <a:endParaRPr lang="en-US"/>
          </a:p>
        </p:txBody>
      </p:sp>
      <p:sp>
        <p:nvSpPr>
          <p:cNvPr id="5" name="Footer Placeholder 4">
            <a:extLst>
              <a:ext uri="{FF2B5EF4-FFF2-40B4-BE49-F238E27FC236}">
                <a16:creationId xmlns:a16="http://schemas.microsoft.com/office/drawing/2014/main" id="{BF069B87-B8EF-4B97-8F9B-825B15AB28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a:p>
        </p:txBody>
      </p:sp>
      <p:sp>
        <p:nvSpPr>
          <p:cNvPr id="6" name="Slide Number Placeholder 5">
            <a:extLst>
              <a:ext uri="{FF2B5EF4-FFF2-40B4-BE49-F238E27FC236}">
                <a16:creationId xmlns:a16="http://schemas.microsoft.com/office/drawing/2014/main" id="{9F39EA48-BB6D-4406-A363-6B9B55306A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E00EF9D1-8FE4-4A6C-8373-E5034EFA4A90}" type="slidenum">
              <a:rPr lang="en-US" smtClean="0"/>
              <a:pPr/>
              <a:t>‹#›</a:t>
            </a:fld>
            <a:endParaRPr lang="en-US"/>
          </a:p>
        </p:txBody>
      </p:sp>
      <p:pic>
        <p:nvPicPr>
          <p:cNvPr id="1026" name="Picture 1">
            <a:extLst>
              <a:ext uri="{FF2B5EF4-FFF2-40B4-BE49-F238E27FC236}">
                <a16:creationId xmlns:a16="http://schemas.microsoft.com/office/drawing/2014/main" id="{25292BA3-898C-A8E1-7285-C15CE3E12367}"/>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991600" y="230188"/>
            <a:ext cx="2933700" cy="690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40223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unctad.org/system/files/non-official-document/tdb_efd8_ppt07_wainaina_centerintcooperation-nyu_en.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crdownload"/><Relationship Id="rId2" Type="http://schemas.openxmlformats.org/officeDocument/2006/relationships/image" Target="../media/image4.crdownload"/><Relationship Id="rId1" Type="http://schemas.openxmlformats.org/officeDocument/2006/relationships/slideLayout" Target="../slideLayouts/slideLayout12.xml"/><Relationship Id="rId4" Type="http://schemas.openxmlformats.org/officeDocument/2006/relationships/image" Target="../media/image6.crdownload"/></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8.crdownload"/><Relationship Id="rId2" Type="http://schemas.openxmlformats.org/officeDocument/2006/relationships/image" Target="../media/image7.crdownload"/><Relationship Id="rId1" Type="http://schemas.openxmlformats.org/officeDocument/2006/relationships/slideLayout" Target="../slideLayouts/slideLayout1.xml"/><Relationship Id="rId5" Type="http://schemas.openxmlformats.org/officeDocument/2006/relationships/image" Target="../media/image10.crdownload"/><Relationship Id="rId4" Type="http://schemas.openxmlformats.org/officeDocument/2006/relationships/image" Target="../media/image9.crdownload"/></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6447" y="1640535"/>
            <a:ext cx="9555668" cy="2743201"/>
          </a:xfrm>
        </p:spPr>
        <p:txBody>
          <a:bodyPr>
            <a:normAutofit/>
          </a:bodyPr>
          <a:lstStyle/>
          <a:p>
            <a:pPr rtl="1"/>
            <a:r>
              <a:rPr lang="en-US" sz="4000" dirty="0">
                <a:latin typeface="Times New Roman" panose="02020603050405020304" pitchFamily="18" charset="0"/>
                <a:cs typeface="Times New Roman" panose="02020603050405020304" pitchFamily="18" charset="0"/>
              </a:rPr>
              <a:t>Institutions for Growth and Development in the Arab World</a:t>
            </a:r>
            <a:br>
              <a:rPr lang="en-US" sz="4000" dirty="0">
                <a:latin typeface="Times New Roman" panose="02020603050405020304" pitchFamily="18" charset="0"/>
                <a:cs typeface="Times New Roman" panose="02020603050405020304" pitchFamily="18" charset="0"/>
              </a:rPr>
            </a:b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 </a:t>
            </a:r>
            <a:endParaRPr lang="ar-EG" sz="4000" dirty="0">
              <a:solidFill>
                <a:srgbClr val="002060"/>
              </a:solidFill>
              <a:latin typeface="Times New Roman" panose="02020603050405020304" pitchFamily="18" charset="0"/>
              <a:cs typeface="Times New Roman" panose="02020603050405020304" pitchFamily="18" charset="0"/>
            </a:endParaRPr>
          </a:p>
        </p:txBody>
      </p:sp>
      <p:sp>
        <p:nvSpPr>
          <p:cNvPr id="10" name="Rectangle 18"/>
          <p:cNvSpPr>
            <a:spLocks noChangeArrowheads="1"/>
          </p:cNvSpPr>
          <p:nvPr/>
        </p:nvSpPr>
        <p:spPr bwMode="auto">
          <a:xfrm>
            <a:off x="0"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12" name="Rectangle 20"/>
          <p:cNvSpPr>
            <a:spLocks noChangeArrowheads="1"/>
          </p:cNvSpPr>
          <p:nvPr/>
        </p:nvSpPr>
        <p:spPr bwMode="auto">
          <a:xfrm>
            <a:off x="0" y="1828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21"/>
          <p:cNvSpPr>
            <a:spLocks noChangeArrowheads="1"/>
          </p:cNvSpPr>
          <p:nvPr/>
        </p:nvSpPr>
        <p:spPr bwMode="auto">
          <a:xfrm>
            <a:off x="0" y="2286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22"/>
          <p:cNvSpPr>
            <a:spLocks noChangeArrowheads="1"/>
          </p:cNvSpPr>
          <p:nvPr/>
        </p:nvSpPr>
        <p:spPr bwMode="auto">
          <a:xfrm>
            <a:off x="0" y="2743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1pPr>
            <a:lvl2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2pPr>
            <a:lvl3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3pPr>
            <a:lvl4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4pPr>
            <a:lvl5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5pPr>
            <a:lvl6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6pPr>
            <a:lvl7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7pPr>
            <a:lvl8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8pPr>
            <a:lvl9pPr eaLnBrk="0" fontAlgn="base" hangingPunct="0">
              <a:spcBef>
                <a:spcPct val="0"/>
              </a:spcBef>
              <a:spcAft>
                <a:spcPct val="0"/>
              </a:spcAft>
              <a:tabLst>
                <a:tab pos="2743200" algn="ctr"/>
                <a:tab pos="54864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743200" algn="ctr"/>
                <a:tab pos="5486400" algn="r"/>
              </a:tabLst>
            </a:pPr>
            <a:r>
              <a:rPr kumimoji="0" lang="en-GB" altLang="en-US" sz="1100" b="0" i="0" u="none" strike="noStrike" cap="none" normalizeH="0" baseline="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743200" algn="ctr"/>
                <a:tab pos="5486400" algn="r"/>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Subtitle 2">
            <a:extLst>
              <a:ext uri="{FF2B5EF4-FFF2-40B4-BE49-F238E27FC236}">
                <a16:creationId xmlns:a16="http://schemas.microsoft.com/office/drawing/2014/main" id="{6234CCD8-6F66-FDED-749F-634E59A45DEE}"/>
              </a:ext>
            </a:extLst>
          </p:cNvPr>
          <p:cNvSpPr txBox="1">
            <a:spLocks/>
          </p:cNvSpPr>
          <p:nvPr/>
        </p:nvSpPr>
        <p:spPr>
          <a:xfrm>
            <a:off x="1249680" y="3819527"/>
            <a:ext cx="9926319" cy="207962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200" b="1" dirty="0">
                <a:latin typeface="Times New Roman" panose="02020603050405020304" pitchFamily="18" charset="0"/>
                <a:cs typeface="Times New Roman" panose="02020603050405020304" pitchFamily="18" charset="0"/>
              </a:rPr>
              <a:t>Dr. Mohamed Maait</a:t>
            </a:r>
          </a:p>
          <a:p>
            <a:r>
              <a:rPr lang="en-US" sz="2200" dirty="0">
                <a:latin typeface="Times New Roman" panose="02020603050405020304" pitchFamily="18" charset="0"/>
                <a:cs typeface="Times New Roman" panose="02020603050405020304" pitchFamily="18" charset="0"/>
              </a:rPr>
              <a:t>Executive Director Representing Arab States and the Maldives </a:t>
            </a:r>
          </a:p>
          <a:p>
            <a:r>
              <a:rPr lang="en-US" sz="2200" dirty="0">
                <a:latin typeface="Times New Roman" panose="02020603050405020304" pitchFamily="18" charset="0"/>
                <a:cs typeface="Times New Roman" panose="02020603050405020304" pitchFamily="18" charset="0"/>
              </a:rPr>
              <a:t>Former Minister of Finance of The Arab Republic of Egypt</a:t>
            </a:r>
          </a:p>
          <a:p>
            <a:r>
              <a:rPr lang="en-US" sz="1800" i="1" dirty="0">
                <a:latin typeface="Times New Roman" panose="02020603050405020304" pitchFamily="18" charset="0"/>
                <a:cs typeface="Times New Roman" panose="02020603050405020304" pitchFamily="18" charset="0"/>
              </a:rPr>
              <a:t>November 11, 2025</a:t>
            </a:r>
          </a:p>
          <a:p>
            <a:r>
              <a:rPr lang="en-US" sz="1800" i="1" dirty="0">
                <a:latin typeface="Times New Roman" panose="02020603050405020304" pitchFamily="18" charset="0"/>
                <a:cs typeface="Times New Roman" panose="02020603050405020304" pitchFamily="18" charset="0"/>
              </a:rPr>
              <a:t>Kuwait Investment Authority, Kuwait City - Kuwait</a:t>
            </a:r>
          </a:p>
        </p:txBody>
      </p:sp>
      <p:sp>
        <p:nvSpPr>
          <p:cNvPr id="7" name="Slide Number Placeholder 6">
            <a:extLst>
              <a:ext uri="{FF2B5EF4-FFF2-40B4-BE49-F238E27FC236}">
                <a16:creationId xmlns:a16="http://schemas.microsoft.com/office/drawing/2014/main" id="{773EB4DB-6C50-07C3-356D-4AA3905CB70E}"/>
              </a:ext>
            </a:extLst>
          </p:cNvPr>
          <p:cNvSpPr>
            <a:spLocks noGrp="1"/>
          </p:cNvSpPr>
          <p:nvPr>
            <p:ph type="sldNum" sz="quarter" idx="12"/>
          </p:nvPr>
        </p:nvSpPr>
        <p:spPr/>
        <p:txBody>
          <a:bodyPr/>
          <a:lstStyle/>
          <a:p>
            <a:fld id="{23628F58-FBFE-43E1-9632-83A30ED9687C}" type="slidenum">
              <a:rPr lang="en-US" smtClean="0"/>
              <a:t>1</a:t>
            </a:fld>
            <a:endParaRPr lang="en-US"/>
          </a:p>
        </p:txBody>
      </p:sp>
    </p:spTree>
    <p:extLst>
      <p:ext uri="{BB962C8B-B14F-4D97-AF65-F5344CB8AC3E}">
        <p14:creationId xmlns:p14="http://schemas.microsoft.com/office/powerpoint/2010/main" val="4080521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A9CD0-1206-0804-14BE-7A79B17A17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331106-2219-C9BE-D61B-47443968BAD4}"/>
              </a:ext>
            </a:extLst>
          </p:cNvPr>
          <p:cNvSpPr txBox="1">
            <a:spLocks/>
          </p:cNvSpPr>
          <p:nvPr/>
        </p:nvSpPr>
        <p:spPr>
          <a:xfrm>
            <a:off x="1800066" y="603567"/>
            <a:ext cx="7751320" cy="63164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latin typeface="Times New Roman" panose="02020603050405020304" pitchFamily="18" charset="0"/>
                <a:ea typeface="+mn-ea"/>
                <a:cs typeface="Times New Roman" panose="02020603050405020304" pitchFamily="18" charset="0"/>
              </a:rPr>
              <a:t>2- Regional Success Stories</a:t>
            </a:r>
          </a:p>
          <a:p>
            <a:pPr>
              <a:lnSpc>
                <a:spcPct val="120000"/>
              </a:lnSpc>
            </a:pPr>
            <a:endParaRPr lang="en-US" sz="2800" b="1" dirty="0">
              <a:latin typeface="Times New Roman" panose="02020603050405020304" pitchFamily="18" charset="0"/>
              <a:ea typeface="+mn-ea"/>
              <a:cs typeface="Times New Roman" panose="02020603050405020304" pitchFamily="18" charset="0"/>
            </a:endParaRPr>
          </a:p>
        </p:txBody>
      </p:sp>
      <p:sp>
        <p:nvSpPr>
          <p:cNvPr id="7" name="Slide Number Placeholder 6">
            <a:extLst>
              <a:ext uri="{FF2B5EF4-FFF2-40B4-BE49-F238E27FC236}">
                <a16:creationId xmlns:a16="http://schemas.microsoft.com/office/drawing/2014/main" id="{F7B22AE6-3FFF-679D-8B9D-5768E0842CF7}"/>
              </a:ext>
            </a:extLst>
          </p:cNvPr>
          <p:cNvSpPr>
            <a:spLocks noGrp="1"/>
          </p:cNvSpPr>
          <p:nvPr>
            <p:ph type="sldNum" sz="quarter" idx="12"/>
          </p:nvPr>
        </p:nvSpPr>
        <p:spPr/>
        <p:txBody>
          <a:bodyPr/>
          <a:lstStyle/>
          <a:p>
            <a:fld id="{23628F58-FBFE-43E1-9632-83A30ED9687C}" type="slidenum">
              <a:rPr lang="en-US" smtClean="0"/>
              <a:t>10</a:t>
            </a:fld>
            <a:endParaRPr lang="en-US"/>
          </a:p>
        </p:txBody>
      </p:sp>
      <p:sp>
        <p:nvSpPr>
          <p:cNvPr id="9" name="TextBox 8">
            <a:extLst>
              <a:ext uri="{FF2B5EF4-FFF2-40B4-BE49-F238E27FC236}">
                <a16:creationId xmlns:a16="http://schemas.microsoft.com/office/drawing/2014/main" id="{3EDB7E9A-21E8-A67D-0E59-C0DBD471EC52}"/>
              </a:ext>
            </a:extLst>
          </p:cNvPr>
          <p:cNvSpPr txBox="1"/>
          <p:nvPr/>
        </p:nvSpPr>
        <p:spPr>
          <a:xfrm>
            <a:off x="257587" y="1589439"/>
            <a:ext cx="6406071" cy="4555093"/>
          </a:xfrm>
          <a:prstGeom prst="rect">
            <a:avLst/>
          </a:prstGeom>
          <a:solidFill>
            <a:schemeClr val="tx1">
              <a:lumMod val="95000"/>
            </a:schemeClr>
          </a:solidFill>
        </p:spPr>
        <p:txBody>
          <a:bodyPr wrap="square">
            <a:spAutoFit/>
          </a:bodyPr>
          <a:lstStyle/>
          <a:p>
            <a:pPr>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D. AI Preparedness:</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The full automation and digitalization and arrival of generative AI presents an opportunity for countries in the region to </a:t>
            </a:r>
            <a:r>
              <a:rPr lang="en-US" sz="2000" b="1" i="0" dirty="0">
                <a:solidFill>
                  <a:schemeClr val="bg1"/>
                </a:solidFill>
                <a:effectLst/>
                <a:latin typeface="Times New Roman" panose="02020603050405020304" pitchFamily="18" charset="0"/>
                <a:cs typeface="Times New Roman" panose="02020603050405020304" pitchFamily="18" charset="0"/>
              </a:rPr>
              <a:t>boost productivity and accelerate economic transformation. </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IMF research shows that emerging  markets and LICs in these regions </a:t>
            </a:r>
            <a:r>
              <a:rPr lang="en-US" sz="2000" b="1" i="0" dirty="0">
                <a:solidFill>
                  <a:schemeClr val="bg1"/>
                </a:solidFill>
                <a:effectLst/>
                <a:latin typeface="Times New Roman" panose="02020603050405020304" pitchFamily="18" charset="0"/>
                <a:cs typeface="Times New Roman" panose="02020603050405020304" pitchFamily="18" charset="0"/>
              </a:rPr>
              <a:t>lag somewhat behind GCC economies and their peers in other regions in terms of AI preparedness. This gap mainly reflects shortcomings in digital infrastructure, regulation, and innovation </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Rapid progress in these areas would be needed to prevent a further widening of the income gap with more advanced economies.</a:t>
            </a:r>
          </a:p>
        </p:txBody>
      </p:sp>
      <p:pic>
        <p:nvPicPr>
          <p:cNvPr id="6" name="Picture 5" descr="A chart with yellow squares and black text&#10;&#10;AI-generated content may be incorrect.">
            <a:extLst>
              <a:ext uri="{FF2B5EF4-FFF2-40B4-BE49-F238E27FC236}">
                <a16:creationId xmlns:a16="http://schemas.microsoft.com/office/drawing/2014/main" id="{BA0C6F41-B469-FF9C-5766-D2ED55E784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63658" y="1339544"/>
            <a:ext cx="5001323" cy="4382112"/>
          </a:xfrm>
          <a:prstGeom prst="rect">
            <a:avLst/>
          </a:prstGeom>
        </p:spPr>
      </p:pic>
      <p:sp>
        <p:nvSpPr>
          <p:cNvPr id="8" name="Title 1">
            <a:extLst>
              <a:ext uri="{FF2B5EF4-FFF2-40B4-BE49-F238E27FC236}">
                <a16:creationId xmlns:a16="http://schemas.microsoft.com/office/drawing/2014/main" id="{BA77BB2B-782E-6333-0697-3A322F165C62}"/>
              </a:ext>
            </a:extLst>
          </p:cNvPr>
          <p:cNvSpPr txBox="1">
            <a:spLocks/>
          </p:cNvSpPr>
          <p:nvPr/>
        </p:nvSpPr>
        <p:spPr>
          <a:xfrm>
            <a:off x="257587" y="319784"/>
            <a:ext cx="9709373" cy="105901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5.4 Building resilience through Structural Reforms </a:t>
            </a:r>
          </a:p>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      (Automation, Digitalization and AI Preparedness)</a:t>
            </a:r>
          </a:p>
        </p:txBody>
      </p:sp>
      <p:sp>
        <p:nvSpPr>
          <p:cNvPr id="10" name="TextBox 9">
            <a:extLst>
              <a:ext uri="{FF2B5EF4-FFF2-40B4-BE49-F238E27FC236}">
                <a16:creationId xmlns:a16="http://schemas.microsoft.com/office/drawing/2014/main" id="{7B39645D-1569-CAFF-0FA0-1F56D8906C9F}"/>
              </a:ext>
            </a:extLst>
          </p:cNvPr>
          <p:cNvSpPr txBox="1"/>
          <p:nvPr/>
        </p:nvSpPr>
        <p:spPr>
          <a:xfrm>
            <a:off x="7509147" y="6356350"/>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 October 2025</a:t>
            </a:r>
          </a:p>
        </p:txBody>
      </p:sp>
    </p:spTree>
    <p:extLst>
      <p:ext uri="{BB962C8B-B14F-4D97-AF65-F5344CB8AC3E}">
        <p14:creationId xmlns:p14="http://schemas.microsoft.com/office/powerpoint/2010/main" val="199592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F3C14-99EC-FE8C-E196-5BC8F9D8A61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E59B77F-6553-D398-18BE-802326315728}"/>
              </a:ext>
            </a:extLst>
          </p:cNvPr>
          <p:cNvSpPr txBox="1"/>
          <p:nvPr/>
        </p:nvSpPr>
        <p:spPr>
          <a:xfrm>
            <a:off x="277909" y="1214377"/>
            <a:ext cx="11636187" cy="5324535"/>
          </a:xfrm>
          <a:prstGeom prst="rect">
            <a:avLst/>
          </a:prstGeom>
          <a:solidFill>
            <a:schemeClr val="tx1">
              <a:lumMod val="95000"/>
            </a:schemeClr>
          </a:solidFill>
        </p:spPr>
        <p:txBody>
          <a:bodyPr wrap="square">
            <a:spAutoFit/>
          </a:bodyPr>
          <a:lstStyle/>
          <a:p>
            <a:pPr>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C. Labor Sector Reforms:</a:t>
            </a:r>
          </a:p>
          <a:p>
            <a:pPr marL="342900" indent="-342900">
              <a:spcBef>
                <a:spcPts val="600"/>
              </a:spcBef>
              <a:spcAft>
                <a:spcPts val="600"/>
              </a:spcAft>
              <a:buFontTx/>
              <a:buChar char="-"/>
            </a:pPr>
            <a:r>
              <a:rPr lang="en-US" sz="2000" b="1" dirty="0">
                <a:solidFill>
                  <a:schemeClr val="bg1"/>
                </a:solidFill>
                <a:latin typeface="Times New Roman" panose="02020603050405020304" pitchFamily="18" charset="0"/>
                <a:cs typeface="Times New Roman" panose="02020603050405020304" pitchFamily="18" charset="0"/>
              </a:rPr>
              <a:t>Youth in the region face high unemployment rates compared to peer regions</a:t>
            </a:r>
            <a:r>
              <a:rPr lang="en-US" sz="2000" dirty="0">
                <a:solidFill>
                  <a:schemeClr val="bg1"/>
                </a:solidFill>
                <a:latin typeface="Times New Roman" panose="02020603050405020304" pitchFamily="18" charset="0"/>
                <a:cs typeface="Times New Roman" panose="02020603050405020304" pitchFamily="18" charset="0"/>
              </a:rPr>
              <a:t>. </a:t>
            </a:r>
          </a:p>
          <a:p>
            <a:pPr marL="342900" indent="-342900">
              <a:spcBef>
                <a:spcPts val="600"/>
              </a:spcBef>
              <a:spcAft>
                <a:spcPts val="600"/>
              </a:spcAft>
              <a:buFontTx/>
              <a:buChar char="-"/>
            </a:pPr>
            <a:r>
              <a:rPr lang="en-US" sz="2000" dirty="0">
                <a:solidFill>
                  <a:schemeClr val="bg1"/>
                </a:solidFill>
                <a:latin typeface="Times New Roman" panose="02020603050405020304" pitchFamily="18" charset="0"/>
                <a:cs typeface="Times New Roman" panose="02020603050405020304" pitchFamily="18" charset="0"/>
              </a:rPr>
              <a:t>To minimize the risk that AI adoption exacerbates this issue, g</a:t>
            </a:r>
            <a:r>
              <a:rPr lang="en-US" sz="2000" b="1" dirty="0">
                <a:solidFill>
                  <a:schemeClr val="bg1"/>
                </a:solidFill>
                <a:latin typeface="Times New Roman" panose="02020603050405020304" pitchFamily="18" charset="0"/>
                <a:cs typeface="Times New Roman" panose="02020603050405020304" pitchFamily="18" charset="0"/>
              </a:rPr>
              <a:t>overnments should invest in human capital, implement more effective active labor market policies, update labor codes that encourage flexible job formats, and provide targeted support for young job seekers.</a:t>
            </a:r>
          </a:p>
          <a:p>
            <a:pPr marL="342900" indent="-342900">
              <a:spcBef>
                <a:spcPts val="600"/>
              </a:spcBef>
              <a:spcAft>
                <a:spcPts val="600"/>
              </a:spcAft>
              <a:buFontTx/>
              <a:buChar char="-"/>
            </a:pPr>
            <a:r>
              <a:rPr lang="en-US" sz="2000" i="0" dirty="0">
                <a:solidFill>
                  <a:schemeClr val="bg1"/>
                </a:solidFill>
                <a:effectLst/>
                <a:latin typeface="Times New Roman" panose="02020603050405020304" pitchFamily="18" charset="0"/>
                <a:cs typeface="Times New Roman" panose="02020603050405020304" pitchFamily="18" charset="0"/>
              </a:rPr>
              <a:t>The IMF has implemented various policies to enhance employment across different countries. These policies are designed to address various labor market challenges and promote sustainable employment growth. Here are some examples:</a:t>
            </a:r>
          </a:p>
          <a:p>
            <a:pPr marL="800100" lvl="1" indent="-342900">
              <a:spcBef>
                <a:spcPts val="600"/>
              </a:spcBef>
              <a:spcAft>
                <a:spcPts val="600"/>
              </a:spcAft>
              <a:buFont typeface="Wingdings" panose="05000000000000000000" pitchFamily="2" charset="2"/>
              <a:buChar char="§"/>
            </a:pPr>
            <a:r>
              <a:rPr lang="en-US" sz="2000" b="1" i="0" dirty="0">
                <a:solidFill>
                  <a:schemeClr val="bg1"/>
                </a:solidFill>
                <a:effectLst/>
                <a:latin typeface="Times New Roman" panose="02020603050405020304" pitchFamily="18" charset="0"/>
                <a:cs typeface="Times New Roman" panose="02020603050405020304" pitchFamily="18" charset="0"/>
              </a:rPr>
              <a:t>Active Labor Market Policies: </a:t>
            </a:r>
            <a:r>
              <a:rPr lang="en-US" sz="2000" i="0" dirty="0">
                <a:solidFill>
                  <a:schemeClr val="bg1"/>
                </a:solidFill>
                <a:effectLst/>
                <a:latin typeface="Times New Roman" panose="02020603050405020304" pitchFamily="18" charset="0"/>
                <a:cs typeface="Times New Roman" panose="02020603050405020304" pitchFamily="18" charset="0"/>
              </a:rPr>
              <a:t>These include job creation subsidies, training programs, and employment services aimed at improving job matching and increasing employment rates.</a:t>
            </a:r>
          </a:p>
          <a:p>
            <a:pPr marL="800100" lvl="1" indent="-342900">
              <a:spcBef>
                <a:spcPts val="600"/>
              </a:spcBef>
              <a:spcAft>
                <a:spcPts val="600"/>
              </a:spcAft>
              <a:buFont typeface="Wingdings" panose="05000000000000000000" pitchFamily="2" charset="2"/>
              <a:buChar char="§"/>
            </a:pPr>
            <a:r>
              <a:rPr lang="en-US" sz="2000" b="1" i="0" dirty="0">
                <a:solidFill>
                  <a:schemeClr val="bg1"/>
                </a:solidFill>
                <a:effectLst/>
                <a:latin typeface="Times New Roman" panose="02020603050405020304" pitchFamily="18" charset="0"/>
                <a:cs typeface="Times New Roman" panose="02020603050405020304" pitchFamily="18" charset="0"/>
              </a:rPr>
              <a:t>Tax and Expenditure Policies: </a:t>
            </a:r>
            <a:r>
              <a:rPr lang="en-US" sz="2000" i="0" dirty="0">
                <a:solidFill>
                  <a:schemeClr val="bg1"/>
                </a:solidFill>
                <a:effectLst/>
                <a:latin typeface="Times New Roman" panose="02020603050405020304" pitchFamily="18" charset="0"/>
                <a:cs typeface="Times New Roman" panose="02020603050405020304" pitchFamily="18" charset="0"/>
              </a:rPr>
              <a:t>The IMF advises on tax incentives and public spending measures to boost labor demand and supply. </a:t>
            </a:r>
          </a:p>
          <a:p>
            <a:pPr marL="800100" lvl="1" indent="-342900">
              <a:spcBef>
                <a:spcPts val="600"/>
              </a:spcBef>
              <a:spcAft>
                <a:spcPts val="600"/>
              </a:spcAft>
              <a:buFont typeface="Wingdings" panose="05000000000000000000" pitchFamily="2" charset="2"/>
              <a:buChar char="§"/>
            </a:pPr>
            <a:r>
              <a:rPr lang="en-US" sz="2000" b="1" i="0" dirty="0">
                <a:solidFill>
                  <a:schemeClr val="bg1"/>
                </a:solidFill>
                <a:effectLst/>
                <a:latin typeface="Times New Roman" panose="02020603050405020304" pitchFamily="18" charset="0"/>
                <a:cs typeface="Times New Roman" panose="02020603050405020304" pitchFamily="18" charset="0"/>
              </a:rPr>
              <a:t>Encouraging Female Labor Force Participation:</a:t>
            </a:r>
            <a:r>
              <a:rPr lang="en-US" sz="2000" i="0" dirty="0">
                <a:solidFill>
                  <a:schemeClr val="bg1"/>
                </a:solidFill>
                <a:effectLst/>
                <a:latin typeface="Times New Roman" panose="02020603050405020304" pitchFamily="18" charset="0"/>
                <a:cs typeface="Times New Roman" panose="02020603050405020304" pitchFamily="18" charset="0"/>
              </a:rPr>
              <a:t> Policies to support women’s participation in the labor market, such as childcare support, parental leave, and flexible working arrangements</a:t>
            </a:r>
          </a:p>
        </p:txBody>
      </p:sp>
      <p:sp>
        <p:nvSpPr>
          <p:cNvPr id="7" name="Slide Number Placeholder 6">
            <a:extLst>
              <a:ext uri="{FF2B5EF4-FFF2-40B4-BE49-F238E27FC236}">
                <a16:creationId xmlns:a16="http://schemas.microsoft.com/office/drawing/2014/main" id="{B9694263-FEB2-16F7-7DD2-42A914B02294}"/>
              </a:ext>
            </a:extLst>
          </p:cNvPr>
          <p:cNvSpPr>
            <a:spLocks noGrp="1"/>
          </p:cNvSpPr>
          <p:nvPr>
            <p:ph type="sldNum" sz="quarter" idx="12"/>
          </p:nvPr>
        </p:nvSpPr>
        <p:spPr/>
        <p:txBody>
          <a:bodyPr/>
          <a:lstStyle/>
          <a:p>
            <a:fld id="{23628F58-FBFE-43E1-9632-83A30ED9687C}" type="slidenum">
              <a:rPr lang="en-US" smtClean="0"/>
              <a:t>11</a:t>
            </a:fld>
            <a:endParaRPr lang="en-US"/>
          </a:p>
        </p:txBody>
      </p:sp>
      <p:sp>
        <p:nvSpPr>
          <p:cNvPr id="5" name="Title 1">
            <a:extLst>
              <a:ext uri="{FF2B5EF4-FFF2-40B4-BE49-F238E27FC236}">
                <a16:creationId xmlns:a16="http://schemas.microsoft.com/office/drawing/2014/main" id="{9E1135FF-F572-63BF-21B5-D0ADE5209CA4}"/>
              </a:ext>
            </a:extLst>
          </p:cNvPr>
          <p:cNvSpPr txBox="1">
            <a:spLocks/>
          </p:cNvSpPr>
          <p:nvPr/>
        </p:nvSpPr>
        <p:spPr>
          <a:xfrm>
            <a:off x="277909" y="158879"/>
            <a:ext cx="8576536" cy="10554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5.5 Building Resilience Through Structural Reforms </a:t>
            </a:r>
          </a:p>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(Labor Market Reform and Development) </a:t>
            </a:r>
          </a:p>
        </p:txBody>
      </p:sp>
      <p:sp>
        <p:nvSpPr>
          <p:cNvPr id="6" name="TextBox 5">
            <a:extLst>
              <a:ext uri="{FF2B5EF4-FFF2-40B4-BE49-F238E27FC236}">
                <a16:creationId xmlns:a16="http://schemas.microsoft.com/office/drawing/2014/main" id="{64DC4E4D-DBF3-5FEA-6820-CB5CC2C66BF1}"/>
              </a:ext>
            </a:extLst>
          </p:cNvPr>
          <p:cNvSpPr txBox="1"/>
          <p:nvPr/>
        </p:nvSpPr>
        <p:spPr>
          <a:xfrm>
            <a:off x="7522325" y="6483811"/>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 October 2025</a:t>
            </a:r>
          </a:p>
        </p:txBody>
      </p:sp>
    </p:spTree>
    <p:extLst>
      <p:ext uri="{BB962C8B-B14F-4D97-AF65-F5344CB8AC3E}">
        <p14:creationId xmlns:p14="http://schemas.microsoft.com/office/powerpoint/2010/main" val="3907440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5F6553D8-1150-49AA-A84C-9635956447FE}"/>
              </a:ext>
            </a:extLst>
          </p:cNvPr>
          <p:cNvSpPr>
            <a:spLocks noGrp="1"/>
          </p:cNvSpPr>
          <p:nvPr>
            <p:ph type="title"/>
          </p:nvPr>
        </p:nvSpPr>
        <p:spPr>
          <a:xfrm>
            <a:off x="338261" y="546095"/>
            <a:ext cx="8775260" cy="742122"/>
          </a:xfrm>
        </p:spPr>
        <p:txBody>
          <a:bodyPr>
            <a:noAutofit/>
          </a:bodyPr>
          <a:lstStyle/>
          <a:p>
            <a:r>
              <a:rPr lang="en-US" sz="2800" b="1" dirty="0">
                <a:latin typeface="Times New Roman" panose="02020603050405020304" pitchFamily="18" charset="0"/>
                <a:cs typeface="Times New Roman" panose="02020603050405020304" pitchFamily="18" charset="0"/>
              </a:rPr>
              <a:t>6. The role of The International Community in financing growth and transformation</a:t>
            </a:r>
          </a:p>
        </p:txBody>
      </p:sp>
      <p:sp>
        <p:nvSpPr>
          <p:cNvPr id="4" name="TextBox 3">
            <a:extLst>
              <a:ext uri="{FF2B5EF4-FFF2-40B4-BE49-F238E27FC236}">
                <a16:creationId xmlns:a16="http://schemas.microsoft.com/office/drawing/2014/main" id="{4CFAE1CB-072B-4B75-87B9-F4EF051D0DFB}"/>
              </a:ext>
            </a:extLst>
          </p:cNvPr>
          <p:cNvSpPr txBox="1"/>
          <p:nvPr/>
        </p:nvSpPr>
        <p:spPr>
          <a:xfrm>
            <a:off x="338260" y="1526014"/>
            <a:ext cx="11579420" cy="5016758"/>
          </a:xfrm>
          <a:prstGeom prst="rect">
            <a:avLst/>
          </a:prstGeom>
          <a:noFill/>
        </p:spPr>
        <p:txBody>
          <a:bodyPr wrap="square" rtlCol="0">
            <a:spAutoFit/>
          </a:bodyPr>
          <a:lstStyle/>
          <a:p>
            <a:pPr algn="just">
              <a:spcBef>
                <a:spcPts val="12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The IMF and other multilateral organizations are a driving force behind supporting growth models in Emerging Markets and specifically in our region, through financing structural reforms, providing technical assistance, and offering policy advice that strengthens macroeconomic stability, enhances institutional capacity, and fosters inclusive and sustainable development.</a:t>
            </a:r>
          </a:p>
          <a:p>
            <a:pPr algn="just">
              <a:spcBef>
                <a:spcPts val="12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1. Low cost/concessional financing: </a:t>
            </a:r>
            <a:r>
              <a:rPr lang="en-US" sz="2000" dirty="0">
                <a:solidFill>
                  <a:prstClr val="black"/>
                </a:solidFill>
                <a:latin typeface="Times New Roman" panose="02020603050405020304" pitchFamily="18" charset="0"/>
                <a:cs typeface="Times New Roman" panose="02020603050405020304" pitchFamily="18" charset="0"/>
              </a:rPr>
              <a:t>MDBs and IFIs are able to lend to countries at rates that are lower than private finance. They can also scale up long-term concessional finance to developing countries at rates closer to those paid by developed countries. </a:t>
            </a:r>
          </a:p>
          <a:p>
            <a:pPr lvl="1" algn="just">
              <a:spcBef>
                <a:spcPts val="1200"/>
              </a:spcBef>
              <a:spcAft>
                <a:spcPts val="600"/>
              </a:spcAft>
            </a:pPr>
            <a:r>
              <a:rPr lang="en-US" sz="2000" dirty="0">
                <a:solidFill>
                  <a:prstClr val="black"/>
                </a:solidFill>
                <a:latin typeface="Times New Roman" panose="02020603050405020304" pitchFamily="18" charset="0"/>
                <a:cs typeface="Times New Roman" panose="02020603050405020304" pitchFamily="18" charset="0"/>
              </a:rPr>
              <a:t>○ The IMF announced the reduction of their general charges and surcharges by 36%.</a:t>
            </a:r>
          </a:p>
          <a:p>
            <a:pPr lvl="1" algn="just">
              <a:spcBef>
                <a:spcPts val="1200"/>
              </a:spcBef>
              <a:spcAft>
                <a:spcPts val="600"/>
              </a:spcAft>
            </a:pPr>
            <a:r>
              <a:rPr lang="en-US" sz="2000" dirty="0">
                <a:solidFill>
                  <a:prstClr val="black"/>
                </a:solidFill>
                <a:latin typeface="Times New Roman" panose="02020603050405020304" pitchFamily="18" charset="0"/>
                <a:cs typeface="Times New Roman" panose="02020603050405020304" pitchFamily="18" charset="0"/>
              </a:rPr>
              <a:t>○ Some MDBs have commitment fees and surcharges on their concessional products, which need to be revised. </a:t>
            </a:r>
          </a:p>
          <a:p>
            <a:pPr algn="just">
              <a:spcBef>
                <a:spcPts val="12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2. Innovative Financial Instruments: </a:t>
            </a:r>
            <a:r>
              <a:rPr lang="en-US" sz="2000" dirty="0">
                <a:solidFill>
                  <a:prstClr val="black"/>
                </a:solidFill>
                <a:latin typeface="Times New Roman" panose="02020603050405020304" pitchFamily="18" charset="0"/>
                <a:cs typeface="Times New Roman" panose="02020603050405020304" pitchFamily="18" charset="0"/>
              </a:rPr>
              <a:t>MDBs and IFIs can support developing countries in using Innovative Financial Instruments such as Debt for Development SWAPs at scale, providing Technical Assistance and credit enhancements.</a:t>
            </a:r>
          </a:p>
        </p:txBody>
      </p:sp>
    </p:spTree>
    <p:extLst>
      <p:ext uri="{BB962C8B-B14F-4D97-AF65-F5344CB8AC3E}">
        <p14:creationId xmlns:p14="http://schemas.microsoft.com/office/powerpoint/2010/main" val="3251551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C69F913-DEF2-4F77-A7E0-37B45080C7C4}"/>
              </a:ext>
            </a:extLst>
          </p:cNvPr>
          <p:cNvSpPr>
            <a:spLocks noGrp="1"/>
          </p:cNvSpPr>
          <p:nvPr>
            <p:ph type="sldNum" sz="quarter" idx="12"/>
          </p:nvPr>
        </p:nvSpPr>
        <p:spPr/>
        <p:txBody>
          <a:bodyPr/>
          <a:lstStyle/>
          <a:p>
            <a:fld id="{0C3BC787-CD55-40ED-A48C-256CE95773F6}" type="slidenum">
              <a:rPr lang="en-US" smtClean="0"/>
              <a:t>13</a:t>
            </a:fld>
            <a:endParaRPr lang="en-US"/>
          </a:p>
        </p:txBody>
      </p:sp>
      <p:sp>
        <p:nvSpPr>
          <p:cNvPr id="4" name="TextBox 3">
            <a:extLst>
              <a:ext uri="{FF2B5EF4-FFF2-40B4-BE49-F238E27FC236}">
                <a16:creationId xmlns:a16="http://schemas.microsoft.com/office/drawing/2014/main" id="{4CFAE1CB-072B-4B75-87B9-F4EF051D0DFB}"/>
              </a:ext>
            </a:extLst>
          </p:cNvPr>
          <p:cNvSpPr txBox="1"/>
          <p:nvPr/>
        </p:nvSpPr>
        <p:spPr>
          <a:xfrm>
            <a:off x="289694" y="1484681"/>
            <a:ext cx="11499852" cy="5170646"/>
          </a:xfrm>
          <a:prstGeom prst="rect">
            <a:avLst/>
          </a:prstGeom>
          <a:noFill/>
        </p:spPr>
        <p:txBody>
          <a:bodyPr wrap="square" rtlCol="0">
            <a:spAutoFit/>
          </a:bodyPr>
          <a:lstStyle/>
          <a:p>
            <a:pPr algn="just">
              <a:spcBef>
                <a:spcPts val="6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3. Credit Enhancement: </a:t>
            </a:r>
            <a:r>
              <a:rPr lang="en-US" sz="2000" dirty="0">
                <a:solidFill>
                  <a:prstClr val="black"/>
                </a:solidFill>
                <a:latin typeface="Times New Roman" panose="02020603050405020304" pitchFamily="18" charset="0"/>
                <a:cs typeface="Times New Roman" panose="02020603050405020304" pitchFamily="18" charset="0"/>
              </a:rPr>
              <a:t>MDBs and IFIs can provide credit enhancements instruments such as guarantees, grants and conversion mechanisms, to manage risks in order to enable investments in development-oriented projects.</a:t>
            </a:r>
            <a:endParaRPr lang="en-US" sz="2000" b="1" u="sng" dirty="0">
              <a:solidFill>
                <a:prstClr val="black"/>
              </a:solidFill>
              <a:latin typeface="Times New Roman" panose="02020603050405020304" pitchFamily="18" charset="0"/>
              <a:cs typeface="Times New Roman" panose="02020603050405020304" pitchFamily="18" charset="0"/>
            </a:endParaRPr>
          </a:p>
          <a:p>
            <a:pPr algn="just">
              <a:spcBef>
                <a:spcPts val="6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4. Local Currency lending:</a:t>
            </a:r>
          </a:p>
          <a:p>
            <a:pPr marL="457200" indent="-457200" algn="just">
              <a:spcBef>
                <a:spcPts val="600"/>
              </a:spcBef>
              <a:spcAft>
                <a:spcPts val="600"/>
              </a:spcAft>
              <a:buFont typeface="Arial" panose="020B0604020202020204" pitchFamily="34" charset="0"/>
              <a:buChar char="•"/>
            </a:pPr>
            <a:r>
              <a:rPr lang="en-US" sz="2000" dirty="0">
                <a:solidFill>
                  <a:prstClr val="black"/>
                </a:solidFill>
                <a:latin typeface="Times New Roman" panose="02020603050405020304" pitchFamily="18" charset="0"/>
                <a:cs typeface="Times New Roman" panose="02020603050405020304" pitchFamily="18" charset="0"/>
              </a:rPr>
              <a:t>MDBs and IFIs need to consider expanding their local currency operations for domestic oriented investments.</a:t>
            </a:r>
          </a:p>
          <a:p>
            <a:pPr marL="457200" indent="-457200" algn="just">
              <a:spcBef>
                <a:spcPts val="600"/>
              </a:spcBef>
              <a:spcAft>
                <a:spcPts val="600"/>
              </a:spcAft>
              <a:buFont typeface="Arial" panose="020B0604020202020204" pitchFamily="34" charset="0"/>
              <a:buChar char="•"/>
            </a:pPr>
            <a:r>
              <a:rPr lang="en-US" sz="2000" dirty="0">
                <a:solidFill>
                  <a:prstClr val="black"/>
                </a:solidFill>
                <a:latin typeface="Times New Roman" panose="02020603050405020304" pitchFamily="18" charset="0"/>
                <a:cs typeface="Times New Roman" panose="02020603050405020304" pitchFamily="18" charset="0"/>
              </a:rPr>
              <a:t>Raising local currencies through on-shore and off-shore local currency bonds.</a:t>
            </a:r>
          </a:p>
          <a:p>
            <a:pPr marL="457200" indent="-457200" algn="just">
              <a:spcBef>
                <a:spcPts val="600"/>
              </a:spcBef>
              <a:spcAft>
                <a:spcPts val="600"/>
              </a:spcAft>
              <a:buFont typeface="Arial" panose="020B0604020202020204" pitchFamily="34" charset="0"/>
              <a:buChar char="•"/>
            </a:pPr>
            <a:r>
              <a:rPr lang="en-US" sz="2000" dirty="0">
                <a:solidFill>
                  <a:prstClr val="black"/>
                </a:solidFill>
                <a:latin typeface="Times New Roman" panose="02020603050405020304" pitchFamily="18" charset="0"/>
                <a:cs typeface="Times New Roman" panose="02020603050405020304" pitchFamily="18" charset="0"/>
              </a:rPr>
              <a:t>Currency liquidity pools </a:t>
            </a:r>
            <a:r>
              <a:rPr lang="en-US" sz="2000" dirty="0" err="1">
                <a:solidFill>
                  <a:prstClr val="black"/>
                </a:solidFill>
                <a:latin typeface="Times New Roman" panose="02020603050405020304" pitchFamily="18" charset="0"/>
                <a:cs typeface="Times New Roman" panose="02020603050405020304" pitchFamily="18" charset="0"/>
              </a:rPr>
              <a:t>e.g</a:t>
            </a:r>
            <a:r>
              <a:rPr lang="en-US" sz="2000" dirty="0">
                <a:solidFill>
                  <a:prstClr val="black"/>
                </a:solidFill>
                <a:latin typeface="Times New Roman" panose="02020603050405020304" pitchFamily="18" charset="0"/>
                <a:cs typeface="Times New Roman" panose="02020603050405020304" pitchFamily="18" charset="0"/>
              </a:rPr>
              <a:t> IDB. MDBs could also create off-balance sheet local currency  fund pooling local currency assets.</a:t>
            </a:r>
          </a:p>
          <a:p>
            <a:pPr algn="just">
              <a:spcBef>
                <a:spcPts val="600"/>
              </a:spcBef>
              <a:spcAft>
                <a:spcPts val="600"/>
              </a:spcAft>
            </a:pPr>
            <a:r>
              <a:rPr lang="en-US" sz="2000" b="1" dirty="0">
                <a:solidFill>
                  <a:prstClr val="black"/>
                </a:solidFill>
                <a:latin typeface="Times New Roman" panose="02020603050405020304" pitchFamily="18" charset="0"/>
                <a:cs typeface="Times New Roman" panose="02020603050405020304" pitchFamily="18" charset="0"/>
              </a:rPr>
              <a:t>5. Scaling up grants and concessional financing:</a:t>
            </a:r>
          </a:p>
          <a:p>
            <a:pPr marL="457200" indent="-457200" algn="just">
              <a:spcBef>
                <a:spcPts val="600"/>
              </a:spcBef>
              <a:spcAft>
                <a:spcPts val="600"/>
              </a:spcAft>
              <a:buFont typeface="Arial" panose="020B0604020202020204" pitchFamily="34" charset="0"/>
              <a:buChar char="•"/>
            </a:pPr>
            <a:r>
              <a:rPr lang="en-US" sz="2000" dirty="0">
                <a:solidFill>
                  <a:prstClr val="black"/>
                </a:solidFill>
                <a:latin typeface="Times New Roman" panose="02020603050405020304" pitchFamily="18" charset="0"/>
                <a:cs typeface="Times New Roman" panose="02020603050405020304" pitchFamily="18" charset="0"/>
              </a:rPr>
              <a:t>MDBs and IFIs can scale up grants and concessional financing such as IDA, </a:t>
            </a:r>
            <a:r>
              <a:rPr lang="en-US" sz="2000" dirty="0" err="1">
                <a:solidFill>
                  <a:prstClr val="black"/>
                </a:solidFill>
                <a:latin typeface="Times New Roman" panose="02020603050405020304" pitchFamily="18" charset="0"/>
                <a:cs typeface="Times New Roman" panose="02020603050405020304" pitchFamily="18" charset="0"/>
              </a:rPr>
              <a:t>AsDF</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AfDF</a:t>
            </a:r>
            <a:r>
              <a:rPr lang="en-US" sz="2000" dirty="0">
                <a:solidFill>
                  <a:prstClr val="black"/>
                </a:solidFill>
                <a:latin typeface="Times New Roman" panose="02020603050405020304" pitchFamily="18" charset="0"/>
                <a:cs typeface="Times New Roman" panose="02020603050405020304" pitchFamily="18" charset="0"/>
              </a:rPr>
              <a:t>, AIIB Special Funds, IDB concessional financing, EBRD concessional financing facility, etc.</a:t>
            </a:r>
          </a:p>
          <a:p>
            <a:pPr algn="just">
              <a:spcBef>
                <a:spcPts val="600"/>
              </a:spcBef>
              <a:spcAft>
                <a:spcPts val="600"/>
              </a:spcAft>
            </a:pPr>
            <a:endParaRPr lang="en-US" sz="2000" dirty="0">
              <a:solidFill>
                <a:prstClr val="black"/>
              </a:solidFill>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E64DE533-26F1-42AB-8691-AE04091C8092}"/>
              </a:ext>
            </a:extLst>
          </p:cNvPr>
          <p:cNvSpPr txBox="1"/>
          <p:nvPr/>
        </p:nvSpPr>
        <p:spPr>
          <a:xfrm>
            <a:off x="289694" y="6356350"/>
            <a:ext cx="7828146"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UNCTAD the role of MDBs in the cost of financing,</a:t>
            </a:r>
            <a:r>
              <a:rPr lang="en-US" sz="1500" dirty="0">
                <a:solidFill>
                  <a:schemeClr val="bg1"/>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2024 </a:t>
            </a:r>
            <a:endParaRPr lang="en-US" sz="1500" dirty="0">
              <a:solidFill>
                <a:schemeClr val="bg1"/>
              </a:solidFill>
              <a:latin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8E3BB9FF-B6D9-5CD3-8F35-3ED7D9DFF80C}"/>
              </a:ext>
            </a:extLst>
          </p:cNvPr>
          <p:cNvSpPr txBox="1">
            <a:spLocks/>
          </p:cNvSpPr>
          <p:nvPr/>
        </p:nvSpPr>
        <p:spPr>
          <a:xfrm>
            <a:off x="338261" y="546095"/>
            <a:ext cx="8851460" cy="74212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800" b="1" dirty="0">
                <a:latin typeface="Times New Roman" panose="02020603050405020304" pitchFamily="18" charset="0"/>
                <a:cs typeface="Times New Roman" panose="02020603050405020304" pitchFamily="18" charset="0"/>
              </a:rPr>
              <a:t>6. The role of The International Community in financing </a:t>
            </a:r>
          </a:p>
          <a:p>
            <a:r>
              <a:rPr lang="en-US" sz="2800" b="1" dirty="0">
                <a:latin typeface="Times New Roman" panose="02020603050405020304" pitchFamily="18" charset="0"/>
                <a:cs typeface="Times New Roman" panose="02020603050405020304" pitchFamily="18" charset="0"/>
              </a:rPr>
              <a:t>     growth and transformation (Cont’d)</a:t>
            </a:r>
          </a:p>
        </p:txBody>
      </p:sp>
    </p:spTree>
    <p:extLst>
      <p:ext uri="{BB962C8B-B14F-4D97-AF65-F5344CB8AC3E}">
        <p14:creationId xmlns:p14="http://schemas.microsoft.com/office/powerpoint/2010/main" val="1615401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590A40-DB51-1893-60BE-E879EA94E82A}"/>
              </a:ext>
            </a:extLst>
          </p:cNvPr>
          <p:cNvSpPr txBox="1"/>
          <p:nvPr/>
        </p:nvSpPr>
        <p:spPr>
          <a:xfrm>
            <a:off x="335280" y="617096"/>
            <a:ext cx="9296399" cy="954107"/>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7. Lessons from Past Experiences - Globally and Regionally (to inform institutional setups, policy and reform efforts)</a:t>
            </a:r>
          </a:p>
        </p:txBody>
      </p:sp>
      <p:sp>
        <p:nvSpPr>
          <p:cNvPr id="4" name="Slide Number Placeholder 3">
            <a:extLst>
              <a:ext uri="{FF2B5EF4-FFF2-40B4-BE49-F238E27FC236}">
                <a16:creationId xmlns:a16="http://schemas.microsoft.com/office/drawing/2014/main" id="{79D5A4DA-68E2-E9D4-A832-FBA322656200}"/>
              </a:ext>
            </a:extLst>
          </p:cNvPr>
          <p:cNvSpPr>
            <a:spLocks noGrp="1"/>
          </p:cNvSpPr>
          <p:nvPr>
            <p:ph type="sldNum" sz="quarter" idx="12"/>
          </p:nvPr>
        </p:nvSpPr>
        <p:spPr/>
        <p:txBody>
          <a:bodyPr/>
          <a:lstStyle/>
          <a:p>
            <a:fld id="{E00EF9D1-8FE4-4A6C-8373-E5034EFA4A90}" type="slidenum">
              <a:rPr lang="en-US" smtClean="0"/>
              <a:t>14</a:t>
            </a:fld>
            <a:endParaRPr lang="en-US"/>
          </a:p>
        </p:txBody>
      </p:sp>
      <p:sp>
        <p:nvSpPr>
          <p:cNvPr id="10" name="TextBox 9">
            <a:extLst>
              <a:ext uri="{FF2B5EF4-FFF2-40B4-BE49-F238E27FC236}">
                <a16:creationId xmlns:a16="http://schemas.microsoft.com/office/drawing/2014/main" id="{0C42E206-B524-CEE1-B77D-D0BCFC239BCF}"/>
              </a:ext>
            </a:extLst>
          </p:cNvPr>
          <p:cNvSpPr txBox="1"/>
          <p:nvPr/>
        </p:nvSpPr>
        <p:spPr>
          <a:xfrm>
            <a:off x="762817" y="1962526"/>
            <a:ext cx="10410876" cy="3447098"/>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2200" b="1" dirty="0">
                <a:solidFill>
                  <a:schemeClr val="bg1"/>
                </a:solidFill>
                <a:latin typeface="Times New Roman" panose="02020603050405020304" pitchFamily="18" charset="0"/>
                <a:cs typeface="Times New Roman" panose="02020603050405020304" pitchFamily="18" charset="0"/>
              </a:rPr>
              <a:t>Good Governance: </a:t>
            </a:r>
            <a:r>
              <a:rPr lang="en-US" sz="2200" dirty="0">
                <a:solidFill>
                  <a:schemeClr val="bg1"/>
                </a:solidFill>
                <a:latin typeface="Times New Roman" panose="02020603050405020304" pitchFamily="18" charset="0"/>
                <a:cs typeface="Times New Roman" panose="02020603050405020304" pitchFamily="18" charset="0"/>
              </a:rPr>
              <a:t>Successful institutional reform globally hinges on transparency, accountability, and rule of law. These principles foster trust, limit corruption, and improve service delivery. </a:t>
            </a:r>
          </a:p>
          <a:p>
            <a:pPr marL="285750" indent="-285750">
              <a:spcBef>
                <a:spcPts val="600"/>
              </a:spcBef>
              <a:spcAft>
                <a:spcPts val="600"/>
              </a:spcAft>
              <a:buFont typeface="Arial" panose="020B0604020202020204" pitchFamily="34" charset="0"/>
              <a:buChar char="•"/>
            </a:pPr>
            <a:r>
              <a:rPr lang="en-US" sz="2200" b="1" dirty="0">
                <a:solidFill>
                  <a:schemeClr val="bg1"/>
                </a:solidFill>
                <a:latin typeface="Times New Roman" panose="02020603050405020304" pitchFamily="18" charset="0"/>
                <a:cs typeface="Times New Roman" panose="02020603050405020304" pitchFamily="18" charset="0"/>
              </a:rPr>
              <a:t>Holistic Reform</a:t>
            </a:r>
            <a:r>
              <a:rPr lang="en-US" sz="2200" dirty="0">
                <a:solidFill>
                  <a:schemeClr val="bg1"/>
                </a:solidFill>
                <a:latin typeface="Times New Roman" panose="02020603050405020304" pitchFamily="18" charset="0"/>
                <a:cs typeface="Times New Roman" panose="02020603050405020304" pitchFamily="18" charset="0"/>
              </a:rPr>
              <a:t>: Economic, social reforms, and governance measures must be integrated. Isolated economic reforms without social protection or enhancements in governance often fail to deliver sustainable growth. Social protection includes adequate investments in health and education infrastructure.</a:t>
            </a:r>
          </a:p>
          <a:p>
            <a:pPr marL="285750"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These two considerations could helpfully underpin the agenda that is needed to inform institutional setups, policy and reform efforts.</a:t>
            </a:r>
          </a:p>
        </p:txBody>
      </p:sp>
    </p:spTree>
    <p:extLst>
      <p:ext uri="{BB962C8B-B14F-4D97-AF65-F5344CB8AC3E}">
        <p14:creationId xmlns:p14="http://schemas.microsoft.com/office/powerpoint/2010/main" val="1510545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A7E12-8FE2-BA0F-3F99-1118C18A82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43A2D2-64E0-92FC-D601-26A6CC982E0A}"/>
              </a:ext>
            </a:extLst>
          </p:cNvPr>
          <p:cNvSpPr txBox="1">
            <a:spLocks/>
          </p:cNvSpPr>
          <p:nvPr/>
        </p:nvSpPr>
        <p:spPr>
          <a:xfrm>
            <a:off x="262666" y="462751"/>
            <a:ext cx="9375934" cy="63164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8. Policy Recommendations for Countries in the Region</a:t>
            </a:r>
          </a:p>
          <a:p>
            <a:pPr>
              <a:lnSpc>
                <a:spcPct val="120000"/>
              </a:lnSpc>
            </a:pPr>
            <a:endParaRPr lang="en-US" sz="2800" b="1" dirty="0">
              <a:solidFill>
                <a:schemeClr val="bg1"/>
              </a:solidFill>
              <a:latin typeface="Times New Roman" panose="02020603050405020304" pitchFamily="18" charset="0"/>
              <a:ea typeface="+mn-ea"/>
              <a:cs typeface="Times New Roman" panose="02020603050405020304" pitchFamily="18" charset="0"/>
            </a:endParaRPr>
          </a:p>
        </p:txBody>
      </p:sp>
      <p:sp>
        <p:nvSpPr>
          <p:cNvPr id="7" name="Slide Number Placeholder 6">
            <a:extLst>
              <a:ext uri="{FF2B5EF4-FFF2-40B4-BE49-F238E27FC236}">
                <a16:creationId xmlns:a16="http://schemas.microsoft.com/office/drawing/2014/main" id="{55AACD42-9C29-4540-22B7-AE3E08A9E856}"/>
              </a:ext>
            </a:extLst>
          </p:cNvPr>
          <p:cNvSpPr>
            <a:spLocks noGrp="1"/>
          </p:cNvSpPr>
          <p:nvPr>
            <p:ph type="sldNum" sz="quarter" idx="12"/>
          </p:nvPr>
        </p:nvSpPr>
        <p:spPr/>
        <p:txBody>
          <a:bodyPr/>
          <a:lstStyle/>
          <a:p>
            <a:fld id="{23628F58-FBFE-43E1-9632-83A30ED9687C}" type="slidenum">
              <a:rPr lang="en-US" smtClean="0"/>
              <a:t>15</a:t>
            </a:fld>
            <a:endParaRPr lang="en-US"/>
          </a:p>
        </p:txBody>
      </p:sp>
      <p:sp>
        <p:nvSpPr>
          <p:cNvPr id="9" name="TextBox 8">
            <a:extLst>
              <a:ext uri="{FF2B5EF4-FFF2-40B4-BE49-F238E27FC236}">
                <a16:creationId xmlns:a16="http://schemas.microsoft.com/office/drawing/2014/main" id="{F21F1E2A-903F-5615-73A3-55423262EC23}"/>
              </a:ext>
            </a:extLst>
          </p:cNvPr>
          <p:cNvSpPr txBox="1"/>
          <p:nvPr/>
        </p:nvSpPr>
        <p:spPr>
          <a:xfrm>
            <a:off x="229414" y="1214889"/>
            <a:ext cx="11914094" cy="5324535"/>
          </a:xfrm>
          <a:prstGeom prst="rect">
            <a:avLst/>
          </a:prstGeom>
          <a:noFill/>
        </p:spPr>
        <p:txBody>
          <a:bodyPr wrap="square">
            <a:spAutoFit/>
          </a:bodyPr>
          <a:lstStyle/>
          <a:p>
            <a:pPr>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Prioritize structural reforms and identify policy gaps that need to be tackled. This can be achieved through:</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Implementing a baseline diagnostics:</a:t>
            </a:r>
            <a:r>
              <a:rPr lang="en-US" sz="2000" dirty="0">
                <a:solidFill>
                  <a:schemeClr val="bg1"/>
                </a:solidFill>
                <a:latin typeface="Times New Roman" panose="02020603050405020304" pitchFamily="18" charset="0"/>
                <a:cs typeface="Times New Roman" panose="02020603050405020304" pitchFamily="18" charset="0"/>
              </a:rPr>
              <a:t> institutional assessment, governing legal and executive regulations, governance indicators, service delivery performance.</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Implementing policy and regulatory reform:</a:t>
            </a:r>
            <a:r>
              <a:rPr lang="en-US" sz="2000" dirty="0">
                <a:solidFill>
                  <a:schemeClr val="bg1"/>
                </a:solidFill>
                <a:latin typeface="Times New Roman" panose="02020603050405020304" pitchFamily="18" charset="0"/>
                <a:cs typeface="Times New Roman" panose="02020603050405020304" pitchFamily="18" charset="0"/>
              </a:rPr>
              <a:t> review of business regulations, property rights, contract enforcement, enabling digital platforms.</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Prioritizing capacity building and digital transformation of public institutions:</a:t>
            </a:r>
            <a:r>
              <a:rPr lang="en-US" sz="2000" dirty="0">
                <a:solidFill>
                  <a:schemeClr val="bg1"/>
                </a:solidFill>
                <a:latin typeface="Times New Roman" panose="02020603050405020304" pitchFamily="18" charset="0"/>
                <a:cs typeface="Times New Roman" panose="02020603050405020304" pitchFamily="18" charset="0"/>
              </a:rPr>
              <a:t> digital government platforms, data governance, citizen services. </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Implementing inclusion and equity mechanisms: Labor market reform and development, </a:t>
            </a:r>
            <a:r>
              <a:rPr lang="en-US" sz="2000" dirty="0">
                <a:solidFill>
                  <a:schemeClr val="bg1"/>
                </a:solidFill>
                <a:latin typeface="Times New Roman" panose="02020603050405020304" pitchFamily="18" charset="0"/>
                <a:cs typeface="Times New Roman" panose="02020603050405020304" pitchFamily="18" charset="0"/>
              </a:rPr>
              <a:t>targeted measures for youth and women and implement institutional mechanisms for participation and increase productivity.</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Prioritizing digitization and the role of the private sector:</a:t>
            </a:r>
            <a:r>
              <a:rPr lang="en-US" sz="2000" dirty="0">
                <a:solidFill>
                  <a:schemeClr val="bg1"/>
                </a:solidFill>
                <a:latin typeface="Times New Roman" panose="02020603050405020304" pitchFamily="18" charset="0"/>
                <a:cs typeface="Times New Roman" panose="02020603050405020304" pitchFamily="18" charset="0"/>
              </a:rPr>
              <a:t> through deregulation, strengthening frameworks that allow a bigger role of the private sector like PPP frameworks and integrating AI to streamline process.</a:t>
            </a:r>
          </a:p>
          <a:p>
            <a:pPr marL="457200" indent="-457200">
              <a:spcBef>
                <a:spcPts val="600"/>
              </a:spcBef>
              <a:spcAft>
                <a:spcPts val="600"/>
              </a:spcAft>
              <a:buFont typeface="+mj-lt"/>
              <a:buAutoNum type="arabicPeriod"/>
            </a:pPr>
            <a:r>
              <a:rPr lang="en-US" sz="2000" b="1" dirty="0">
                <a:solidFill>
                  <a:schemeClr val="bg1"/>
                </a:solidFill>
                <a:latin typeface="Times New Roman" panose="02020603050405020304" pitchFamily="18" charset="0"/>
                <a:cs typeface="Times New Roman" panose="02020603050405020304" pitchFamily="18" charset="0"/>
              </a:rPr>
              <a:t>Focusing on regional cooperation and integration:</a:t>
            </a:r>
            <a:r>
              <a:rPr lang="en-US" sz="2000" dirty="0">
                <a:solidFill>
                  <a:schemeClr val="bg1"/>
                </a:solidFill>
                <a:latin typeface="Times New Roman" panose="02020603050405020304" pitchFamily="18" charset="0"/>
                <a:cs typeface="Times New Roman" panose="02020603050405020304" pitchFamily="18" charset="0"/>
              </a:rPr>
              <a:t> trade facilitation, regional standards, knowledge exchange</a:t>
            </a:r>
          </a:p>
        </p:txBody>
      </p:sp>
    </p:spTree>
    <p:extLst>
      <p:ext uri="{BB962C8B-B14F-4D97-AF65-F5344CB8AC3E}">
        <p14:creationId xmlns:p14="http://schemas.microsoft.com/office/powerpoint/2010/main" val="1702470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C55BD1-6EA7-536E-9516-C02C6C3278A6}"/>
              </a:ext>
            </a:extLst>
          </p:cNvPr>
          <p:cNvSpPr>
            <a:spLocks noGrp="1"/>
          </p:cNvSpPr>
          <p:nvPr>
            <p:ph idx="1"/>
          </p:nvPr>
        </p:nvSpPr>
        <p:spPr>
          <a:xfrm>
            <a:off x="716280" y="2435225"/>
            <a:ext cx="10515600" cy="744855"/>
          </a:xfrm>
        </p:spPr>
        <p:txBody>
          <a:bodyPr>
            <a:normAutofit/>
          </a:bodyPr>
          <a:lstStyle/>
          <a:p>
            <a:pPr marL="0" indent="0" algn="ctr">
              <a:buNone/>
            </a:pPr>
            <a:r>
              <a:rPr lang="en-US" sz="44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819194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49997"/>
            <a:ext cx="10884648" cy="5288915"/>
          </a:xfrm>
        </p:spPr>
        <p:txBody>
          <a:bodyPr>
            <a:normAutofit fontScale="77500" lnSpcReduction="20000"/>
          </a:bodyPr>
          <a:lstStyle/>
          <a:p>
            <a:pPr marL="457200" indent="-45720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Introduction: Regional Growth Highlights </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The Current Environment of Economic Uncertainty</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The Importance of Maintaining High Growth Amid the Uncertain Environment</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Growth Boosting Structural Reforms (3Ds) are Crucial for Debt Sustainability and Macroeconomic Stability </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Building resilience through Structural Reforms</a:t>
            </a:r>
          </a:p>
          <a:p>
            <a:pPr marL="971550" lvl="1" indent="-514350">
              <a:spcBef>
                <a:spcPts val="600"/>
              </a:spcBef>
              <a:spcAft>
                <a:spcPts val="600"/>
              </a:spcAft>
              <a:buFont typeface="+mj-lt"/>
              <a:buAutoNum type="romanUcPeriod"/>
            </a:pPr>
            <a:r>
              <a:rPr lang="en-US" dirty="0">
                <a:latin typeface="Times New Roman" panose="02020603050405020304" pitchFamily="18" charset="0"/>
                <a:cs typeface="Times New Roman" panose="02020603050405020304" pitchFamily="18" charset="0"/>
              </a:rPr>
              <a:t>Designing Institutions for Growth</a:t>
            </a:r>
          </a:p>
          <a:p>
            <a:pPr marL="971550" lvl="1" indent="-514350">
              <a:spcBef>
                <a:spcPts val="600"/>
              </a:spcBef>
              <a:spcAft>
                <a:spcPts val="600"/>
              </a:spcAft>
              <a:buFont typeface="+mj-lt"/>
              <a:buAutoNum type="romanUcPeriod"/>
            </a:pPr>
            <a:r>
              <a:rPr lang="en-US" dirty="0">
                <a:latin typeface="Times New Roman" panose="02020603050405020304" pitchFamily="18" charset="0"/>
                <a:cs typeface="Times New Roman" panose="02020603050405020304" pitchFamily="18" charset="0"/>
              </a:rPr>
              <a:t>Automation, digitalization and AI Preparedness</a:t>
            </a:r>
          </a:p>
          <a:p>
            <a:pPr marL="971550" lvl="1" indent="-514350">
              <a:spcBef>
                <a:spcPts val="600"/>
              </a:spcBef>
              <a:spcAft>
                <a:spcPts val="600"/>
              </a:spcAft>
              <a:buFont typeface="+mj-lt"/>
              <a:buAutoNum type="romanUcPeriod"/>
            </a:pPr>
            <a:r>
              <a:rPr lang="en-US" dirty="0">
                <a:latin typeface="Times New Roman" panose="02020603050405020304" pitchFamily="18" charset="0"/>
                <a:cs typeface="Times New Roman" panose="02020603050405020304" pitchFamily="18" charset="0"/>
              </a:rPr>
              <a:t>Private Sector Development</a:t>
            </a:r>
          </a:p>
          <a:p>
            <a:pPr marL="971550" lvl="1" indent="-514350">
              <a:spcBef>
                <a:spcPts val="600"/>
              </a:spcBef>
              <a:spcAft>
                <a:spcPts val="600"/>
              </a:spcAft>
              <a:buFont typeface="+mj-lt"/>
              <a:buAutoNum type="romanUcPeriod"/>
            </a:pPr>
            <a:r>
              <a:rPr lang="en-US" dirty="0">
                <a:latin typeface="Times New Roman" panose="02020603050405020304" pitchFamily="18" charset="0"/>
                <a:cs typeface="Times New Roman" panose="02020603050405020304" pitchFamily="18" charset="0"/>
              </a:rPr>
              <a:t>Trade Diversification</a:t>
            </a:r>
          </a:p>
          <a:p>
            <a:pPr marL="971550" lvl="1" indent="-514350">
              <a:spcBef>
                <a:spcPts val="600"/>
              </a:spcBef>
              <a:spcAft>
                <a:spcPts val="600"/>
              </a:spcAft>
              <a:buFont typeface="+mj-lt"/>
              <a:buAutoNum type="romanUcPeriod"/>
            </a:pPr>
            <a:r>
              <a:rPr lang="en-US" dirty="0">
                <a:latin typeface="Times New Roman" panose="02020603050405020304" pitchFamily="18" charset="0"/>
                <a:cs typeface="Times New Roman" panose="02020603050405020304" pitchFamily="18" charset="0"/>
              </a:rPr>
              <a:t>Labor Market Reform and Development </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The role of The International Community in financing growth and transformation</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Lessons from Past Experiences—Globally and Regionally </a:t>
            </a:r>
          </a:p>
          <a:p>
            <a:pPr marL="514350" indent="-514350">
              <a:spcBef>
                <a:spcPts val="600"/>
              </a:spcBef>
              <a:spcAft>
                <a:spcPts val="600"/>
              </a:spcAft>
              <a:buFont typeface="+mj-lt"/>
              <a:buAutoNum type="arabicPeriod"/>
            </a:pPr>
            <a:r>
              <a:rPr lang="en-US" dirty="0">
                <a:latin typeface="Times New Roman" panose="02020603050405020304" pitchFamily="18" charset="0"/>
                <a:cs typeface="Times New Roman" panose="02020603050405020304" pitchFamily="18" charset="0"/>
              </a:rPr>
              <a:t>Policy Recommendations for Countries in the Region</a:t>
            </a:r>
          </a:p>
        </p:txBody>
      </p:sp>
      <p:sp>
        <p:nvSpPr>
          <p:cNvPr id="4" name="Content Placeholder 2">
            <a:extLst>
              <a:ext uri="{FF2B5EF4-FFF2-40B4-BE49-F238E27FC236}">
                <a16:creationId xmlns:a16="http://schemas.microsoft.com/office/drawing/2014/main" id="{7C509A7E-042B-DA4C-D662-AFF247BF4EEE}"/>
              </a:ext>
            </a:extLst>
          </p:cNvPr>
          <p:cNvSpPr txBox="1">
            <a:spLocks/>
          </p:cNvSpPr>
          <p:nvPr/>
        </p:nvSpPr>
        <p:spPr>
          <a:xfrm>
            <a:off x="990600" y="2034988"/>
            <a:ext cx="10515600" cy="423162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spcBef>
                <a:spcPts val="600"/>
              </a:spcBef>
              <a:spcAft>
                <a:spcPts val="600"/>
              </a:spcAft>
            </a:pPr>
            <a:endParaRPr lang="en-US" dirty="0"/>
          </a:p>
        </p:txBody>
      </p:sp>
      <p:sp>
        <p:nvSpPr>
          <p:cNvPr id="7" name="Slide Number Placeholder 6">
            <a:extLst>
              <a:ext uri="{FF2B5EF4-FFF2-40B4-BE49-F238E27FC236}">
                <a16:creationId xmlns:a16="http://schemas.microsoft.com/office/drawing/2014/main" id="{AB601DB6-FDC4-4081-D349-08E75BC60883}"/>
              </a:ext>
            </a:extLst>
          </p:cNvPr>
          <p:cNvSpPr>
            <a:spLocks noGrp="1"/>
          </p:cNvSpPr>
          <p:nvPr>
            <p:ph type="sldNum" sz="quarter" idx="12"/>
          </p:nvPr>
        </p:nvSpPr>
        <p:spPr/>
        <p:txBody>
          <a:bodyPr/>
          <a:lstStyle/>
          <a:p>
            <a:fld id="{23628F58-FBFE-43E1-9632-83A30ED9687C}" type="slidenum">
              <a:rPr lang="en-US" smtClean="0"/>
              <a:t>2</a:t>
            </a:fld>
            <a:endParaRPr lang="en-US"/>
          </a:p>
        </p:txBody>
      </p:sp>
      <p:sp>
        <p:nvSpPr>
          <p:cNvPr id="5" name="TextBox 4">
            <a:extLst>
              <a:ext uri="{FF2B5EF4-FFF2-40B4-BE49-F238E27FC236}">
                <a16:creationId xmlns:a16="http://schemas.microsoft.com/office/drawing/2014/main" id="{3473A53E-11C5-3C2C-1387-96325EEDD0FD}"/>
              </a:ext>
            </a:extLst>
          </p:cNvPr>
          <p:cNvSpPr txBox="1"/>
          <p:nvPr/>
        </p:nvSpPr>
        <p:spPr>
          <a:xfrm>
            <a:off x="358589" y="488073"/>
            <a:ext cx="8487912" cy="523220"/>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Table of Contents</a:t>
            </a:r>
          </a:p>
        </p:txBody>
      </p:sp>
    </p:spTree>
    <p:extLst>
      <p:ext uri="{BB962C8B-B14F-4D97-AF65-F5344CB8AC3E}">
        <p14:creationId xmlns:p14="http://schemas.microsoft.com/office/powerpoint/2010/main" val="2687647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5A92E7-4973-DEF4-7DC9-D1DAB82706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3BED2F-923C-9AA8-1E53-49F77C4E3086}"/>
              </a:ext>
            </a:extLst>
          </p:cNvPr>
          <p:cNvSpPr txBox="1">
            <a:spLocks/>
          </p:cNvSpPr>
          <p:nvPr/>
        </p:nvSpPr>
        <p:spPr>
          <a:xfrm>
            <a:off x="682466" y="641447"/>
            <a:ext cx="7751320" cy="63164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latin typeface="Times New Roman" panose="02020603050405020304" pitchFamily="18" charset="0"/>
                <a:ea typeface="+mn-ea"/>
                <a:cs typeface="Times New Roman" panose="02020603050405020304" pitchFamily="18" charset="0"/>
              </a:rPr>
              <a:t>2- The Arab Region’s Development Challenge</a:t>
            </a:r>
          </a:p>
        </p:txBody>
      </p:sp>
      <p:sp>
        <p:nvSpPr>
          <p:cNvPr id="7" name="Slide Number Placeholder 6">
            <a:extLst>
              <a:ext uri="{FF2B5EF4-FFF2-40B4-BE49-F238E27FC236}">
                <a16:creationId xmlns:a16="http://schemas.microsoft.com/office/drawing/2014/main" id="{28A0B4D7-E390-30E4-F15A-891BAE6932C2}"/>
              </a:ext>
            </a:extLst>
          </p:cNvPr>
          <p:cNvSpPr>
            <a:spLocks noGrp="1"/>
          </p:cNvSpPr>
          <p:nvPr>
            <p:ph type="sldNum" sz="quarter" idx="12"/>
          </p:nvPr>
        </p:nvSpPr>
        <p:spPr/>
        <p:txBody>
          <a:bodyPr/>
          <a:lstStyle/>
          <a:p>
            <a:fld id="{23628F58-FBFE-43E1-9632-83A30ED9687C}" type="slidenum">
              <a:rPr lang="en-US" smtClean="0"/>
              <a:t>3</a:t>
            </a:fld>
            <a:endParaRPr lang="en-US" dirty="0"/>
          </a:p>
        </p:txBody>
      </p:sp>
      <p:sp>
        <p:nvSpPr>
          <p:cNvPr id="9" name="TextBox 8">
            <a:extLst>
              <a:ext uri="{FF2B5EF4-FFF2-40B4-BE49-F238E27FC236}">
                <a16:creationId xmlns:a16="http://schemas.microsoft.com/office/drawing/2014/main" id="{320113A8-A881-F5CD-2522-38765FE2C7D5}"/>
              </a:ext>
            </a:extLst>
          </p:cNvPr>
          <p:cNvSpPr txBox="1"/>
          <p:nvPr/>
        </p:nvSpPr>
        <p:spPr>
          <a:xfrm>
            <a:off x="358589" y="1670719"/>
            <a:ext cx="10441492" cy="2277547"/>
          </a:xfrm>
          <a:prstGeom prst="rect">
            <a:avLst/>
          </a:prstGeom>
          <a:noFill/>
        </p:spPr>
        <p:txBody>
          <a:bodyPr wrap="square">
            <a:spAutoFit/>
          </a:bodyPr>
          <a:lstStyle/>
          <a:p>
            <a:r>
              <a:rPr lang="en-US" sz="2400" dirty="0"/>
              <a:t>- Despite natural resource wealth and a young population, many Arab countries face:</a:t>
            </a:r>
          </a:p>
          <a:p>
            <a:r>
              <a:rPr lang="en-US" sz="2400" dirty="0"/>
              <a:t>- High youth unemployment</a:t>
            </a:r>
          </a:p>
          <a:p>
            <a:r>
              <a:rPr lang="en-US" sz="2400" dirty="0"/>
              <a:t>- Low productivity</a:t>
            </a:r>
          </a:p>
          <a:p>
            <a:r>
              <a:rPr lang="en-US" sz="2400" dirty="0"/>
              <a:t>- Weak private sector development</a:t>
            </a:r>
          </a:p>
          <a:p>
            <a:endParaRPr lang="en-US" sz="2200" b="0" i="0" dirty="0">
              <a:solidFill>
                <a:srgbClr val="212529"/>
              </a:solidFill>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57458891-C381-37D9-A6D3-EB55E3727FB2}"/>
              </a:ext>
            </a:extLst>
          </p:cNvPr>
          <p:cNvSpPr txBox="1"/>
          <p:nvPr/>
        </p:nvSpPr>
        <p:spPr>
          <a:xfrm>
            <a:off x="198631" y="1264319"/>
            <a:ext cx="7360409" cy="5170646"/>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In 2025, MENAP economies have demonstrated strong resilience amid ongoing global volatility and regional challenges. The region's GDP growth is now forecasted to be 3.2%, an increase from 2.1% in 2024 and a 0.6% upward revision since May.</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Strong domestic demand, increased oil production, and accommodative financial conditions helped sustain economic activity across most MENA countries in the first half of 2025.</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In the GCC, growth remained solid, supported by robust domestic demand, driven in part by ongoing diversification efforts and the rebound in hydrocarbon production. </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Among MENA oil importers, growth in 2025 benefited from strong tourism inflows (Egypt, Morocco, Tunisia), a rebound in agricultural production (Jordan, Morocco, Tunisia), rising infrastructure investment (Morocco), and resilient remittances (Egypt and Jordan).</a:t>
            </a:r>
          </a:p>
        </p:txBody>
      </p:sp>
      <p:sp>
        <p:nvSpPr>
          <p:cNvPr id="4" name="TextBox 3">
            <a:extLst>
              <a:ext uri="{FF2B5EF4-FFF2-40B4-BE49-F238E27FC236}">
                <a16:creationId xmlns:a16="http://schemas.microsoft.com/office/drawing/2014/main" id="{78259830-C9DF-615E-14E4-9BD9A9B2F905}"/>
              </a:ext>
            </a:extLst>
          </p:cNvPr>
          <p:cNvSpPr txBox="1"/>
          <p:nvPr/>
        </p:nvSpPr>
        <p:spPr>
          <a:xfrm>
            <a:off x="358589" y="488073"/>
            <a:ext cx="8487912" cy="523220"/>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1. Introduction - Regional Growth Highlights</a:t>
            </a:r>
          </a:p>
        </p:txBody>
      </p:sp>
      <p:pic>
        <p:nvPicPr>
          <p:cNvPr id="6" name="Picture 5" descr="A graph of growth and numbers&#10;&#10;AI-generated content may be incorrect.">
            <a:extLst>
              <a:ext uri="{FF2B5EF4-FFF2-40B4-BE49-F238E27FC236}">
                <a16:creationId xmlns:a16="http://schemas.microsoft.com/office/drawing/2014/main" id="{448AD8DB-29D4-4BFB-A4E5-982514D4BE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09147" y="1670719"/>
            <a:ext cx="4530168" cy="4530168"/>
          </a:xfrm>
          <a:prstGeom prst="rect">
            <a:avLst/>
          </a:prstGeom>
        </p:spPr>
      </p:pic>
      <p:sp>
        <p:nvSpPr>
          <p:cNvPr id="5" name="TextBox 4">
            <a:extLst>
              <a:ext uri="{FF2B5EF4-FFF2-40B4-BE49-F238E27FC236}">
                <a16:creationId xmlns:a16="http://schemas.microsoft.com/office/drawing/2014/main" id="{128E4757-5AA9-79B4-0A15-7EAECD2CEF8C}"/>
              </a:ext>
            </a:extLst>
          </p:cNvPr>
          <p:cNvSpPr txBox="1"/>
          <p:nvPr/>
        </p:nvSpPr>
        <p:spPr>
          <a:xfrm>
            <a:off x="7509147" y="6356350"/>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 October 2025</a:t>
            </a:r>
          </a:p>
        </p:txBody>
      </p:sp>
    </p:spTree>
    <p:extLst>
      <p:ext uri="{BB962C8B-B14F-4D97-AF65-F5344CB8AC3E}">
        <p14:creationId xmlns:p14="http://schemas.microsoft.com/office/powerpoint/2010/main" val="171417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E25B6-2C80-51A4-0A8D-43CD79872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EDD016-DAE6-E869-260E-C2CAC8074383}"/>
              </a:ext>
            </a:extLst>
          </p:cNvPr>
          <p:cNvSpPr txBox="1">
            <a:spLocks/>
          </p:cNvSpPr>
          <p:nvPr/>
        </p:nvSpPr>
        <p:spPr>
          <a:xfrm>
            <a:off x="682466" y="641447"/>
            <a:ext cx="7751320" cy="63164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latin typeface="Times New Roman" panose="02020603050405020304" pitchFamily="18" charset="0"/>
                <a:ea typeface="+mn-ea"/>
                <a:cs typeface="Times New Roman" panose="02020603050405020304" pitchFamily="18" charset="0"/>
              </a:rPr>
              <a:t>2- The Arab Region’s Development Challenge</a:t>
            </a:r>
          </a:p>
        </p:txBody>
      </p:sp>
      <p:sp>
        <p:nvSpPr>
          <p:cNvPr id="7" name="Slide Number Placeholder 6">
            <a:extLst>
              <a:ext uri="{FF2B5EF4-FFF2-40B4-BE49-F238E27FC236}">
                <a16:creationId xmlns:a16="http://schemas.microsoft.com/office/drawing/2014/main" id="{422F5856-D01C-C293-61F3-04014DA3FA23}"/>
              </a:ext>
            </a:extLst>
          </p:cNvPr>
          <p:cNvSpPr>
            <a:spLocks noGrp="1"/>
          </p:cNvSpPr>
          <p:nvPr>
            <p:ph type="sldNum" sz="quarter" idx="12"/>
          </p:nvPr>
        </p:nvSpPr>
        <p:spPr/>
        <p:txBody>
          <a:bodyPr/>
          <a:lstStyle/>
          <a:p>
            <a:fld id="{23628F58-FBFE-43E1-9632-83A30ED9687C}" type="slidenum">
              <a:rPr lang="en-US" smtClean="0"/>
              <a:t>4</a:t>
            </a:fld>
            <a:endParaRPr lang="en-US"/>
          </a:p>
        </p:txBody>
      </p:sp>
      <p:sp>
        <p:nvSpPr>
          <p:cNvPr id="9" name="TextBox 8">
            <a:extLst>
              <a:ext uri="{FF2B5EF4-FFF2-40B4-BE49-F238E27FC236}">
                <a16:creationId xmlns:a16="http://schemas.microsoft.com/office/drawing/2014/main" id="{A689AF54-450F-41EE-E985-D8D8F2E50D7C}"/>
              </a:ext>
            </a:extLst>
          </p:cNvPr>
          <p:cNvSpPr txBox="1"/>
          <p:nvPr/>
        </p:nvSpPr>
        <p:spPr>
          <a:xfrm>
            <a:off x="358589" y="1670719"/>
            <a:ext cx="10441492" cy="2277547"/>
          </a:xfrm>
          <a:prstGeom prst="rect">
            <a:avLst/>
          </a:prstGeom>
          <a:noFill/>
        </p:spPr>
        <p:txBody>
          <a:bodyPr wrap="square">
            <a:spAutoFit/>
          </a:bodyPr>
          <a:lstStyle/>
          <a:p>
            <a:r>
              <a:rPr lang="en-US" sz="2400" dirty="0"/>
              <a:t>- Despite natural resource wealth and a young population, many Arab countries face:</a:t>
            </a:r>
          </a:p>
          <a:p>
            <a:r>
              <a:rPr lang="en-US" sz="2400" dirty="0"/>
              <a:t>- High youth unemployment</a:t>
            </a:r>
          </a:p>
          <a:p>
            <a:r>
              <a:rPr lang="en-US" sz="2400" dirty="0"/>
              <a:t>- Low productivity</a:t>
            </a:r>
          </a:p>
          <a:p>
            <a:r>
              <a:rPr lang="en-US" sz="2400" dirty="0"/>
              <a:t>- Weak private sector development</a:t>
            </a:r>
          </a:p>
          <a:p>
            <a:endParaRPr lang="en-US" sz="2200" b="0" i="0" dirty="0">
              <a:solidFill>
                <a:srgbClr val="212529"/>
              </a:solidFill>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EBF3344-EA7E-BDBA-AA35-E985070F1655}"/>
              </a:ext>
            </a:extLst>
          </p:cNvPr>
          <p:cNvSpPr txBox="1"/>
          <p:nvPr/>
        </p:nvSpPr>
        <p:spPr>
          <a:xfrm>
            <a:off x="358589" y="1402329"/>
            <a:ext cx="6407971" cy="4955203"/>
          </a:xfrm>
          <a:prstGeom prst="rect">
            <a:avLst/>
          </a:prstGeom>
          <a:noFill/>
        </p:spPr>
        <p:txBody>
          <a:bodyPr wrap="square">
            <a:spAutoFit/>
          </a:bodyPr>
          <a:lstStyle/>
          <a:p>
            <a:pPr marL="342900" indent="-342900">
              <a:spcBef>
                <a:spcPts val="600"/>
              </a:spcBef>
              <a:spcAft>
                <a:spcPts val="600"/>
              </a:spcAft>
              <a:buFont typeface="Arial" panose="020B0604020202020204" pitchFamily="34" charset="0"/>
              <a:buChar char="•"/>
            </a:pPr>
            <a:r>
              <a:rPr lang="en-US" sz="2200" dirty="0">
                <a:solidFill>
                  <a:srgbClr val="212529"/>
                </a:solidFill>
                <a:latin typeface="Times New Roman" panose="02020603050405020304" pitchFamily="18" charset="0"/>
                <a:cs typeface="Times New Roman" panose="02020603050405020304" pitchFamily="18" charset="0"/>
              </a:rPr>
              <a:t>Elevated uncertainty and significant policy shifts are reshaping global economic and fiscal outlooks.</a:t>
            </a:r>
          </a:p>
          <a:p>
            <a:pPr marL="342900" indent="-342900">
              <a:spcBef>
                <a:spcPts val="600"/>
              </a:spcBef>
              <a:spcAft>
                <a:spcPts val="600"/>
              </a:spcAft>
              <a:buFont typeface="Arial" panose="020B0604020202020204" pitchFamily="34" charset="0"/>
              <a:buChar char="•"/>
            </a:pPr>
            <a:r>
              <a:rPr lang="en-US" sz="2200" dirty="0">
                <a:solidFill>
                  <a:srgbClr val="000000"/>
                </a:solidFill>
                <a:latin typeface="Times New Roman" panose="02020603050405020304" pitchFamily="18" charset="0"/>
                <a:cs typeface="Times New Roman" panose="02020603050405020304" pitchFamily="18" charset="0"/>
              </a:rPr>
              <a:t>Tighter and more volatile financial conditions may have ripple effects on EMDEs, leading to higher financing costs and needs.</a:t>
            </a:r>
          </a:p>
          <a:p>
            <a:pPr marL="342900" indent="-342900">
              <a:spcBef>
                <a:spcPts val="600"/>
              </a:spcBef>
              <a:spcAft>
                <a:spcPts val="600"/>
              </a:spcAft>
              <a:buFont typeface="Arial" panose="020B0604020202020204" pitchFamily="34" charset="0"/>
              <a:buChar char="•"/>
            </a:pPr>
            <a:r>
              <a:rPr lang="en-US" sz="2200" dirty="0">
                <a:solidFill>
                  <a:srgbClr val="000000"/>
                </a:solidFill>
                <a:latin typeface="Times New Roman" panose="02020603050405020304" pitchFamily="18" charset="0"/>
                <a:cs typeface="Times New Roman" panose="02020603050405020304" pitchFamily="18" charset="0"/>
              </a:rPr>
              <a:t>Significant Reduction in Official Development Assistance (ODA) is adding additional burden on many countries in the Arab region, especially fragile and conflict affected states (FCS). </a:t>
            </a:r>
          </a:p>
          <a:p>
            <a:pPr marL="342900" indent="-342900">
              <a:spcBef>
                <a:spcPts val="600"/>
              </a:spcBef>
              <a:spcAft>
                <a:spcPts val="600"/>
              </a:spcAft>
              <a:buFont typeface="Arial" panose="020B0604020202020204" pitchFamily="34" charset="0"/>
              <a:buChar char="•"/>
            </a:pPr>
            <a:r>
              <a:rPr lang="en-US" sz="2200" dirty="0">
                <a:solidFill>
                  <a:srgbClr val="212529"/>
                </a:solidFill>
                <a:latin typeface="Times New Roman" panose="02020603050405020304" pitchFamily="18" charset="0"/>
                <a:cs typeface="Times New Roman" panose="02020603050405020304" pitchFamily="18" charset="0"/>
              </a:rPr>
              <a:t>It is expected that these measures will place additional pressure on public resources, debt-to-GDP ratios as well as other major indicators and eventually growth (GDP)</a:t>
            </a:r>
            <a:r>
              <a:rPr lang="en-US" sz="2200" b="1" dirty="0">
                <a:solidFill>
                  <a:srgbClr val="212529"/>
                </a:solidFill>
                <a:latin typeface="Times New Roman" panose="02020603050405020304" pitchFamily="18" charset="0"/>
                <a:cs typeface="Times New Roman" panose="02020603050405020304" pitchFamily="18" charset="0"/>
              </a:rPr>
              <a:t>,</a:t>
            </a:r>
            <a:endParaRPr lang="en-US" sz="2200" dirty="0">
              <a:solidFill>
                <a:srgbClr val="212529"/>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5D87ED65-9BF3-0093-505B-89050556A002}"/>
              </a:ext>
            </a:extLst>
          </p:cNvPr>
          <p:cNvSpPr txBox="1"/>
          <p:nvPr/>
        </p:nvSpPr>
        <p:spPr>
          <a:xfrm>
            <a:off x="358589" y="407600"/>
            <a:ext cx="9679491" cy="523220"/>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2. The Current Environment of Economic Uncertainty</a:t>
            </a:r>
          </a:p>
        </p:txBody>
      </p:sp>
      <p:pic>
        <p:nvPicPr>
          <p:cNvPr id="6" name="Picture 5" descr="A graph of the economic growth&#10;&#10;AI-generated content may be incorrect.">
            <a:extLst>
              <a:ext uri="{FF2B5EF4-FFF2-40B4-BE49-F238E27FC236}">
                <a16:creationId xmlns:a16="http://schemas.microsoft.com/office/drawing/2014/main" id="{C76A580C-D16C-050E-CC67-C96E2DF64B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6560" y="1291441"/>
            <a:ext cx="4877481" cy="4925112"/>
          </a:xfrm>
          <a:prstGeom prst="rect">
            <a:avLst/>
          </a:prstGeom>
        </p:spPr>
      </p:pic>
      <p:sp>
        <p:nvSpPr>
          <p:cNvPr id="8" name="TextBox 7">
            <a:extLst>
              <a:ext uri="{FF2B5EF4-FFF2-40B4-BE49-F238E27FC236}">
                <a16:creationId xmlns:a16="http://schemas.microsoft.com/office/drawing/2014/main" id="{9A6600AA-B3BA-5007-F11D-9928B2CC41F2}"/>
              </a:ext>
            </a:extLst>
          </p:cNvPr>
          <p:cNvSpPr txBox="1"/>
          <p:nvPr/>
        </p:nvSpPr>
        <p:spPr>
          <a:xfrm>
            <a:off x="7509147" y="6356350"/>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 October 2025</a:t>
            </a:r>
          </a:p>
        </p:txBody>
      </p:sp>
    </p:spTree>
    <p:extLst>
      <p:ext uri="{BB962C8B-B14F-4D97-AF65-F5344CB8AC3E}">
        <p14:creationId xmlns:p14="http://schemas.microsoft.com/office/powerpoint/2010/main" val="1900790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1BB7AC9-D471-FBFB-0057-83C7AF681DD0}"/>
              </a:ext>
            </a:extLst>
          </p:cNvPr>
          <p:cNvSpPr>
            <a:spLocks noGrp="1"/>
          </p:cNvSpPr>
          <p:nvPr>
            <p:ph type="sldNum" sz="quarter" idx="12"/>
          </p:nvPr>
        </p:nvSpPr>
        <p:spPr/>
        <p:txBody>
          <a:bodyPr/>
          <a:lstStyle/>
          <a:p>
            <a:fld id="{23628F58-FBFE-43E1-9632-83A30ED9687C}" type="slidenum">
              <a:rPr lang="en-US" smtClean="0"/>
              <a:t>5</a:t>
            </a:fld>
            <a:endParaRPr lang="en-US"/>
          </a:p>
        </p:txBody>
      </p:sp>
      <p:sp>
        <p:nvSpPr>
          <p:cNvPr id="8" name="TextBox 7">
            <a:extLst>
              <a:ext uri="{FF2B5EF4-FFF2-40B4-BE49-F238E27FC236}">
                <a16:creationId xmlns:a16="http://schemas.microsoft.com/office/drawing/2014/main" id="{E50DF11C-7F45-A64B-D50A-667DE631734F}"/>
              </a:ext>
            </a:extLst>
          </p:cNvPr>
          <p:cNvSpPr txBox="1">
            <a:spLocks noGrp="1" noRot="1" noMove="1" noResize="1" noEditPoints="1" noAdjustHandles="1" noChangeArrowheads="1" noChangeShapeType="1"/>
          </p:cNvSpPr>
          <p:nvPr/>
        </p:nvSpPr>
        <p:spPr>
          <a:xfrm>
            <a:off x="277906" y="1402341"/>
            <a:ext cx="11636187" cy="5232202"/>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Despite the </a:t>
            </a:r>
            <a:r>
              <a:rPr lang="en-US" sz="2200" dirty="0" err="1">
                <a:solidFill>
                  <a:schemeClr val="bg1"/>
                </a:solidFill>
                <a:latin typeface="Times New Roman" panose="02020603050405020304" pitchFamily="18" charset="0"/>
                <a:cs typeface="Times New Roman" panose="02020603050405020304" pitchFamily="18" charset="0"/>
              </a:rPr>
              <a:t>regions’s</a:t>
            </a:r>
            <a:r>
              <a:rPr lang="en-US" sz="2200" dirty="0">
                <a:solidFill>
                  <a:schemeClr val="bg1"/>
                </a:solidFill>
                <a:latin typeface="Times New Roman" panose="02020603050405020304" pitchFamily="18" charset="0"/>
                <a:cs typeface="Times New Roman" panose="02020603050405020304" pitchFamily="18" charset="0"/>
              </a:rPr>
              <a:t> strong resilience, the ongoing global volatility and persistent regional challenge, many countries grappling with stretched budgets and rising public debt burdens. </a:t>
            </a:r>
          </a:p>
          <a:p>
            <a:pPr marL="285750" indent="-285750">
              <a:spcBef>
                <a:spcPts val="600"/>
              </a:spcBef>
              <a:spcAft>
                <a:spcPts val="600"/>
              </a:spcAft>
              <a:buFont typeface="Arial" panose="020B0604020202020204" pitchFamily="34" charset="0"/>
              <a:buChar char="•"/>
            </a:pPr>
            <a:r>
              <a:rPr lang="en-US" sz="2200" b="1" i="0" dirty="0">
                <a:solidFill>
                  <a:schemeClr val="bg1"/>
                </a:solidFill>
                <a:effectLst/>
                <a:latin typeface="Times New Roman" panose="02020603050405020304" pitchFamily="18" charset="0"/>
                <a:cs typeface="Times New Roman" panose="02020603050405020304" pitchFamily="18" charset="0"/>
              </a:rPr>
              <a:t>In this environment, countries need to be agile with their growth frameworks and implement growth friendly policies whils</a:t>
            </a:r>
            <a:r>
              <a:rPr lang="en-US" sz="2200" b="1" dirty="0">
                <a:solidFill>
                  <a:schemeClr val="bg1"/>
                </a:solidFill>
                <a:latin typeface="Times New Roman" panose="02020603050405020304" pitchFamily="18" charset="0"/>
                <a:cs typeface="Times New Roman" panose="02020603050405020304" pitchFamily="18" charset="0"/>
              </a:rPr>
              <a:t>t pushing for structural reforms that increase productivity.</a:t>
            </a:r>
            <a:endParaRPr lang="en-US" sz="2200" b="1" i="0" dirty="0">
              <a:solidFill>
                <a:schemeClr val="bg1"/>
              </a:solidFill>
              <a:effectLst/>
              <a:latin typeface="Times New Roman" panose="02020603050405020304" pitchFamily="18" charset="0"/>
              <a:cs typeface="Times New Roman" panose="02020603050405020304" pitchFamily="18" charset="0"/>
            </a:endParaRPr>
          </a:p>
          <a:p>
            <a:pPr marL="285750" indent="-285750">
              <a:spcBef>
                <a:spcPts val="600"/>
              </a:spcBef>
              <a:spcAft>
                <a:spcPts val="600"/>
              </a:spcAft>
              <a:buFont typeface="Arial" panose="020B0604020202020204" pitchFamily="34" charset="0"/>
              <a:buChar char="•"/>
            </a:pPr>
            <a:r>
              <a:rPr lang="en-US" sz="2200" b="0" i="0" dirty="0">
                <a:solidFill>
                  <a:schemeClr val="bg1"/>
                </a:solidFill>
                <a:effectLst/>
                <a:latin typeface="Times New Roman" panose="02020603050405020304" pitchFamily="18" charset="0"/>
                <a:cs typeface="Times New Roman" panose="02020603050405020304" pitchFamily="18" charset="0"/>
              </a:rPr>
              <a:t>Furthermore, countries have to work on strengthening institutions as it correlates with higher GDP per capita and inclusive </a:t>
            </a:r>
            <a:r>
              <a:rPr lang="en-US" sz="2200" dirty="0">
                <a:solidFill>
                  <a:schemeClr val="bg1"/>
                </a:solidFill>
                <a:latin typeface="Times New Roman" panose="02020603050405020304" pitchFamily="18" charset="0"/>
                <a:cs typeface="Times New Roman" panose="02020603050405020304" pitchFamily="18" charset="0"/>
              </a:rPr>
              <a:t>growth. Institutions shape incentives, reduce uncertainty, and foster trust in economic transactions. </a:t>
            </a:r>
          </a:p>
          <a:p>
            <a:pPr marL="285750" lvl="1"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In order to strengthening institutions, there is a need to work on the followings: </a:t>
            </a:r>
          </a:p>
          <a:p>
            <a:pPr marL="285750" lvl="1"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 Designing Institutions for Growth (legal, structural, infrastructural, human resources --ext.), </a:t>
            </a:r>
          </a:p>
          <a:p>
            <a:pPr marL="285750" lvl="1"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Automation, digitalization and AI Preparedness become a must,</a:t>
            </a:r>
          </a:p>
          <a:p>
            <a:pPr marL="285750" lvl="1"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Private Sector led Development and Growth, </a:t>
            </a:r>
          </a:p>
          <a:p>
            <a:pPr marL="285750" lvl="1" indent="-285750">
              <a:spcBef>
                <a:spcPts val="600"/>
              </a:spcBef>
              <a:spcAft>
                <a:spcPts val="600"/>
              </a:spcAft>
              <a:buFont typeface="Arial" panose="020B0604020202020204" pitchFamily="34" charset="0"/>
              <a:buChar char="•"/>
            </a:pPr>
            <a:r>
              <a:rPr lang="en-US" sz="2200" dirty="0">
                <a:solidFill>
                  <a:schemeClr val="bg1"/>
                </a:solidFill>
                <a:latin typeface="Times New Roman" panose="02020603050405020304" pitchFamily="18" charset="0"/>
                <a:cs typeface="Times New Roman" panose="02020603050405020304" pitchFamily="18" charset="0"/>
              </a:rPr>
              <a:t>Labor Market Development and Reform to Enhance Productivity. </a:t>
            </a:r>
          </a:p>
        </p:txBody>
      </p:sp>
      <p:sp>
        <p:nvSpPr>
          <p:cNvPr id="10" name="TextBox 9">
            <a:extLst>
              <a:ext uri="{FF2B5EF4-FFF2-40B4-BE49-F238E27FC236}">
                <a16:creationId xmlns:a16="http://schemas.microsoft.com/office/drawing/2014/main" id="{F7A412B6-515B-B75B-109E-1A6E3CDF15A4}"/>
              </a:ext>
            </a:extLst>
          </p:cNvPr>
          <p:cNvSpPr txBox="1"/>
          <p:nvPr/>
        </p:nvSpPr>
        <p:spPr>
          <a:xfrm>
            <a:off x="1699644" y="770687"/>
            <a:ext cx="9425556" cy="954107"/>
          </a:xfrm>
          <a:prstGeom prst="rect">
            <a:avLst/>
          </a:prstGeom>
          <a:noFill/>
        </p:spPr>
        <p:txBody>
          <a:bodyPr wrap="square">
            <a:spAutoFit/>
          </a:bodyPr>
          <a:lstStyle/>
          <a:p>
            <a:r>
              <a:rPr lang="en-US" sz="2800" b="1" dirty="0">
                <a:latin typeface="Times New Roman" panose="02020603050405020304" pitchFamily="18" charset="0"/>
                <a:cs typeface="Times New Roman" panose="02020603050405020304" pitchFamily="18" charset="0"/>
              </a:rPr>
              <a:t>1- Introduction: Why Institutions Matter for Macroeconomic Stabilization and Development</a:t>
            </a:r>
          </a:p>
        </p:txBody>
      </p:sp>
      <p:sp>
        <p:nvSpPr>
          <p:cNvPr id="3" name="TextBox 2">
            <a:extLst>
              <a:ext uri="{FF2B5EF4-FFF2-40B4-BE49-F238E27FC236}">
                <a16:creationId xmlns:a16="http://schemas.microsoft.com/office/drawing/2014/main" id="{C492487C-D64E-FCDF-A3AF-E63F748E833B}"/>
              </a:ext>
            </a:extLst>
          </p:cNvPr>
          <p:cNvSpPr txBox="1"/>
          <p:nvPr/>
        </p:nvSpPr>
        <p:spPr>
          <a:xfrm>
            <a:off x="358588" y="322801"/>
            <a:ext cx="8831132" cy="954107"/>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3.  The Importance of Maintaining High Growth Amid     </a:t>
            </a:r>
          </a:p>
          <a:p>
            <a:r>
              <a:rPr lang="en-US" sz="2800" b="1" dirty="0">
                <a:solidFill>
                  <a:schemeClr val="bg1"/>
                </a:solidFill>
                <a:latin typeface="Times New Roman" panose="02020603050405020304" pitchFamily="18" charset="0"/>
                <a:cs typeface="Times New Roman" panose="02020603050405020304" pitchFamily="18" charset="0"/>
              </a:rPr>
              <a:t>      the Current Uncertain Environment</a:t>
            </a:r>
          </a:p>
        </p:txBody>
      </p:sp>
    </p:spTree>
    <p:extLst>
      <p:ext uri="{BB962C8B-B14F-4D97-AF65-F5344CB8AC3E}">
        <p14:creationId xmlns:p14="http://schemas.microsoft.com/office/powerpoint/2010/main" val="125331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2B308A-6692-E3EF-F67B-A37C73CD6F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106D27-F4B3-2368-0DD8-02736526E903}"/>
              </a:ext>
            </a:extLst>
          </p:cNvPr>
          <p:cNvSpPr>
            <a:spLocks noGrp="1"/>
          </p:cNvSpPr>
          <p:nvPr>
            <p:ph idx="1"/>
          </p:nvPr>
        </p:nvSpPr>
        <p:spPr/>
        <p:txBody>
          <a:bodyPr/>
          <a:lstStyle/>
          <a:p>
            <a:endParaRPr lang="ar-SA" dirty="0"/>
          </a:p>
          <a:p>
            <a:endParaRPr lang="ar-SA" dirty="0"/>
          </a:p>
          <a:p>
            <a:endParaRPr lang="ar-SA" dirty="0"/>
          </a:p>
          <a:p>
            <a:endParaRPr lang="ar-SA" dirty="0"/>
          </a:p>
          <a:p>
            <a:pPr marL="0" indent="0" algn="ctr">
              <a:buNone/>
            </a:pPr>
            <a:endParaRPr lang="ar-SA" sz="4000" dirty="0">
              <a:solidFill>
                <a:srgbClr val="C00000"/>
              </a:solidFill>
            </a:endParaRPr>
          </a:p>
          <a:p>
            <a:pPr algn="ctr"/>
            <a:endParaRPr lang="ar-SA" sz="4000" dirty="0">
              <a:solidFill>
                <a:srgbClr val="C00000"/>
              </a:solidFill>
            </a:endParaRPr>
          </a:p>
          <a:p>
            <a:pPr algn="ctr"/>
            <a:endParaRPr lang="en-US" sz="4000" dirty="0">
              <a:solidFill>
                <a:srgbClr val="C00000"/>
              </a:solidFill>
            </a:endParaRPr>
          </a:p>
        </p:txBody>
      </p:sp>
      <p:sp>
        <p:nvSpPr>
          <p:cNvPr id="2" name="Title 1">
            <a:extLst>
              <a:ext uri="{FF2B5EF4-FFF2-40B4-BE49-F238E27FC236}">
                <a16:creationId xmlns:a16="http://schemas.microsoft.com/office/drawing/2014/main" id="{660ABA5D-5FEB-DF2A-B168-8C1BA74F7256}"/>
              </a:ext>
            </a:extLst>
          </p:cNvPr>
          <p:cNvSpPr txBox="1">
            <a:spLocks/>
          </p:cNvSpPr>
          <p:nvPr/>
        </p:nvSpPr>
        <p:spPr>
          <a:xfrm>
            <a:off x="2580640" y="147842"/>
            <a:ext cx="7538720" cy="533196"/>
          </a:xfrm>
          <a:prstGeom prst="rect">
            <a:avLst/>
          </a:prstGeom>
          <a:noFill/>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00" b="1" dirty="0">
                <a:latin typeface="Times New Roman" panose="02020603050405020304" pitchFamily="18" charset="0"/>
                <a:ea typeface="+mn-ea"/>
                <a:cs typeface="Times New Roman" panose="02020603050405020304" pitchFamily="18" charset="0"/>
              </a:rPr>
              <a:t>Driving Economic Resilience: Growth Strategies</a:t>
            </a:r>
          </a:p>
        </p:txBody>
      </p:sp>
      <p:sp>
        <p:nvSpPr>
          <p:cNvPr id="5" name="Slide Number Placeholder 4">
            <a:extLst>
              <a:ext uri="{FF2B5EF4-FFF2-40B4-BE49-F238E27FC236}">
                <a16:creationId xmlns:a16="http://schemas.microsoft.com/office/drawing/2014/main" id="{8D09F11F-0A8A-D6C8-7CA7-39FAB4224B93}"/>
              </a:ext>
            </a:extLst>
          </p:cNvPr>
          <p:cNvSpPr>
            <a:spLocks noGrp="1"/>
          </p:cNvSpPr>
          <p:nvPr>
            <p:ph type="sldNum" sz="quarter" idx="12"/>
          </p:nvPr>
        </p:nvSpPr>
        <p:spPr>
          <a:xfrm>
            <a:off x="10439400" y="6477102"/>
            <a:ext cx="1320800" cy="171246"/>
          </a:xfrm>
        </p:spPr>
        <p:txBody>
          <a:bodyPr/>
          <a:lstStyle/>
          <a:p>
            <a:fld id="{23628F58-FBFE-43E1-9632-83A30ED9687C}" type="slidenum">
              <a:rPr lang="en-US" smtClean="0"/>
              <a:t>6</a:t>
            </a:fld>
            <a:endParaRPr lang="en-US" dirty="0"/>
          </a:p>
        </p:txBody>
      </p:sp>
      <p:sp>
        <p:nvSpPr>
          <p:cNvPr id="7" name="Title 1">
            <a:extLst>
              <a:ext uri="{FF2B5EF4-FFF2-40B4-BE49-F238E27FC236}">
                <a16:creationId xmlns:a16="http://schemas.microsoft.com/office/drawing/2014/main" id="{11514CCB-8709-FB74-70C5-935FA0D28D45}"/>
              </a:ext>
            </a:extLst>
          </p:cNvPr>
          <p:cNvSpPr txBox="1">
            <a:spLocks/>
          </p:cNvSpPr>
          <p:nvPr/>
        </p:nvSpPr>
        <p:spPr>
          <a:xfrm>
            <a:off x="363985" y="414613"/>
            <a:ext cx="8851036" cy="900090"/>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700" b="1" dirty="0">
                <a:solidFill>
                  <a:schemeClr val="bg1"/>
                </a:solidFill>
                <a:latin typeface="Times New Roman" panose="02020603050405020304" pitchFamily="18" charset="0"/>
                <a:ea typeface="+mn-ea"/>
                <a:cs typeface="Times New Roman" panose="02020603050405020304" pitchFamily="18" charset="0"/>
              </a:rPr>
              <a:t>4. Growth Boosting Structural Reforms (3Ds) are Crucial </a:t>
            </a:r>
          </a:p>
          <a:p>
            <a:pPr>
              <a:lnSpc>
                <a:spcPct val="120000"/>
              </a:lnSpc>
            </a:pPr>
            <a:r>
              <a:rPr lang="en-US" sz="2700" b="1" dirty="0">
                <a:solidFill>
                  <a:schemeClr val="bg1"/>
                </a:solidFill>
                <a:latin typeface="Times New Roman" panose="02020603050405020304" pitchFamily="18" charset="0"/>
                <a:ea typeface="+mn-ea"/>
                <a:cs typeface="Times New Roman" panose="02020603050405020304" pitchFamily="18" charset="0"/>
              </a:rPr>
              <a:t>    for Debt Sustainability and Macroeconomic Stability</a:t>
            </a:r>
          </a:p>
        </p:txBody>
      </p:sp>
      <p:sp>
        <p:nvSpPr>
          <p:cNvPr id="9" name="TextBox 8">
            <a:extLst>
              <a:ext uri="{FF2B5EF4-FFF2-40B4-BE49-F238E27FC236}">
                <a16:creationId xmlns:a16="http://schemas.microsoft.com/office/drawing/2014/main" id="{A7657454-ADFA-3A23-E5EB-2FF632A1ECC7}"/>
              </a:ext>
            </a:extLst>
          </p:cNvPr>
          <p:cNvSpPr txBox="1"/>
          <p:nvPr/>
        </p:nvSpPr>
        <p:spPr>
          <a:xfrm>
            <a:off x="487680" y="1546068"/>
            <a:ext cx="10688320" cy="4826771"/>
          </a:xfrm>
          <a:prstGeom prst="rect">
            <a:avLst/>
          </a:prstGeom>
          <a:noFill/>
        </p:spPr>
        <p:txBody>
          <a:bodyPr wrap="square">
            <a:spAutoFit/>
          </a:bodyPr>
          <a:lstStyle/>
          <a:p>
            <a:pPr marL="342900" indent="-342900" algn="just">
              <a:lnSpc>
                <a:spcPct val="125000"/>
              </a:lnSpc>
              <a:spcBef>
                <a:spcPts val="600"/>
              </a:spcBef>
              <a:spcAft>
                <a:spcPts val="600"/>
              </a:spcAft>
              <a:buFontTx/>
              <a:buChar char="-"/>
            </a:pPr>
            <a:r>
              <a:rPr lang="en-US" sz="2200" dirty="0">
                <a:solidFill>
                  <a:schemeClr val="bg1"/>
                </a:solidFill>
                <a:latin typeface="Times New Roman" panose="02020603050405020304" pitchFamily="18" charset="0"/>
                <a:cs typeface="Times New Roman" panose="02020603050405020304" pitchFamily="18" charset="0"/>
              </a:rPr>
              <a:t>Boosting growth through productivity enhancing structural reforms facilitates </a:t>
            </a:r>
            <a:r>
              <a:rPr lang="en-US" sz="2200" b="1" dirty="0">
                <a:solidFill>
                  <a:schemeClr val="bg1"/>
                </a:solidFill>
                <a:latin typeface="Times New Roman" panose="02020603050405020304" pitchFamily="18" charset="0"/>
                <a:cs typeface="Times New Roman" panose="02020603050405020304" pitchFamily="18" charset="0"/>
              </a:rPr>
              <a:t>nominal GDP to move at a faster pace compared to debt levels, improving overall debt sustainability.</a:t>
            </a:r>
          </a:p>
          <a:p>
            <a:pPr marL="342900" indent="-342900" algn="just">
              <a:lnSpc>
                <a:spcPct val="125000"/>
              </a:lnSpc>
              <a:spcBef>
                <a:spcPts val="600"/>
              </a:spcBef>
              <a:spcAft>
                <a:spcPts val="600"/>
              </a:spcAft>
              <a:buFontTx/>
              <a:buChar char="-"/>
            </a:pPr>
            <a:r>
              <a:rPr lang="en-US" sz="2200" dirty="0">
                <a:solidFill>
                  <a:schemeClr val="bg1"/>
                </a:solidFill>
                <a:latin typeface="Times New Roman" panose="02020603050405020304" pitchFamily="18" charset="0"/>
                <a:cs typeface="Times New Roman" panose="02020603050405020304" pitchFamily="18" charset="0"/>
              </a:rPr>
              <a:t>Direct policies towards implementing the 3Ds to foster resilience and growth:</a:t>
            </a:r>
          </a:p>
          <a:p>
            <a:pPr lvl="3" algn="just">
              <a:lnSpc>
                <a:spcPct val="125000"/>
              </a:lnSpc>
              <a:spcBef>
                <a:spcPts val="1800"/>
              </a:spcBef>
              <a:spcAft>
                <a:spcPts val="1200"/>
              </a:spcAft>
            </a:pPr>
            <a:r>
              <a:rPr lang="en-US" sz="2000" b="1" dirty="0">
                <a:solidFill>
                  <a:schemeClr val="bg1"/>
                </a:solidFill>
                <a:latin typeface="Times New Roman" panose="02020603050405020304" pitchFamily="18" charset="0"/>
                <a:cs typeface="Times New Roman" panose="02020603050405020304" pitchFamily="18" charset="0"/>
              </a:rPr>
              <a:t>Diversification: </a:t>
            </a:r>
            <a:r>
              <a:rPr lang="en-US" sz="2000" dirty="0">
                <a:solidFill>
                  <a:schemeClr val="bg1"/>
                </a:solidFill>
                <a:latin typeface="Times New Roman" panose="02020603050405020304" pitchFamily="18" charset="0"/>
                <a:cs typeface="Times New Roman" panose="02020603050405020304" pitchFamily="18" charset="0"/>
              </a:rPr>
              <a:t>diversify more sectors of the economy.</a:t>
            </a:r>
          </a:p>
          <a:p>
            <a:pPr lvl="3" algn="just">
              <a:lnSpc>
                <a:spcPct val="125000"/>
              </a:lnSpc>
              <a:spcBef>
                <a:spcPts val="18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De-regulation: </a:t>
            </a:r>
            <a:r>
              <a:rPr lang="en-US" sz="2000" dirty="0">
                <a:solidFill>
                  <a:schemeClr val="bg1"/>
                </a:solidFill>
                <a:latin typeface="Times New Roman" panose="02020603050405020304" pitchFamily="18" charset="0"/>
                <a:cs typeface="Times New Roman" panose="02020603050405020304" pitchFamily="18" charset="0"/>
              </a:rPr>
              <a:t>strengthen governance and boosts private sector role in the economy and attract more FDI.</a:t>
            </a:r>
          </a:p>
          <a:p>
            <a:pPr lvl="3" algn="just">
              <a:lnSpc>
                <a:spcPct val="125000"/>
              </a:lnSpc>
              <a:spcBef>
                <a:spcPts val="18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Digitization: </a:t>
            </a:r>
            <a:r>
              <a:rPr lang="en-US" sz="2000" dirty="0">
                <a:solidFill>
                  <a:schemeClr val="bg1"/>
                </a:solidFill>
                <a:latin typeface="Times New Roman" panose="02020603050405020304" pitchFamily="18" charset="0"/>
                <a:cs typeface="Times New Roman" panose="02020603050405020304" pitchFamily="18" charset="0"/>
              </a:rPr>
              <a:t>increase the role of automation, digitalization and AI to increase productivity and efficiency.</a:t>
            </a:r>
          </a:p>
        </p:txBody>
      </p:sp>
      <p:pic>
        <p:nvPicPr>
          <p:cNvPr id="11" name="Picture 10" descr="A black background with a black square&#10;&#10;AI-generated content may be incorrect.">
            <a:extLst>
              <a:ext uri="{FF2B5EF4-FFF2-40B4-BE49-F238E27FC236}">
                <a16:creationId xmlns:a16="http://schemas.microsoft.com/office/drawing/2014/main" id="{D1E9A798-1545-BC1F-9514-D35D787FB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5621" y="5526822"/>
            <a:ext cx="875688" cy="875688"/>
          </a:xfrm>
          <a:prstGeom prst="rect">
            <a:avLst/>
          </a:prstGeom>
        </p:spPr>
      </p:pic>
      <p:pic>
        <p:nvPicPr>
          <p:cNvPr id="15" name="Picture 14" descr="A black background with a black square&#10;&#10;AI-generated content may be incorrect.">
            <a:extLst>
              <a:ext uri="{FF2B5EF4-FFF2-40B4-BE49-F238E27FC236}">
                <a16:creationId xmlns:a16="http://schemas.microsoft.com/office/drawing/2014/main" id="{E0C45312-99BB-53A3-5BFD-15E911EF78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621" y="4500761"/>
            <a:ext cx="875688" cy="875688"/>
          </a:xfrm>
          <a:prstGeom prst="rect">
            <a:avLst/>
          </a:prstGeom>
        </p:spPr>
      </p:pic>
      <p:pic>
        <p:nvPicPr>
          <p:cNvPr id="17" name="Picture 16" descr="A black background with a black square&#10;&#10;AI-generated content may be incorrect.">
            <a:extLst>
              <a:ext uri="{FF2B5EF4-FFF2-40B4-BE49-F238E27FC236}">
                <a16:creationId xmlns:a16="http://schemas.microsoft.com/office/drawing/2014/main" id="{127049FE-1A85-FF22-B077-AA468597E6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4743" y="3500488"/>
            <a:ext cx="866566" cy="866566"/>
          </a:xfrm>
          <a:prstGeom prst="rect">
            <a:avLst/>
          </a:prstGeom>
        </p:spPr>
      </p:pic>
    </p:spTree>
    <p:extLst>
      <p:ext uri="{BB962C8B-B14F-4D97-AF65-F5344CB8AC3E}">
        <p14:creationId xmlns:p14="http://schemas.microsoft.com/office/powerpoint/2010/main" val="756379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C5022D-4B4F-D82E-5C9A-B9CA476B5C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76793-327F-CD9A-4868-DB7DFDB78223}"/>
              </a:ext>
            </a:extLst>
          </p:cNvPr>
          <p:cNvSpPr txBox="1">
            <a:spLocks/>
          </p:cNvSpPr>
          <p:nvPr/>
        </p:nvSpPr>
        <p:spPr>
          <a:xfrm>
            <a:off x="682466" y="641447"/>
            <a:ext cx="7751320" cy="63164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latin typeface="Times New Roman" panose="02020603050405020304" pitchFamily="18" charset="0"/>
                <a:ea typeface="+mn-ea"/>
                <a:cs typeface="Times New Roman" panose="02020603050405020304" pitchFamily="18" charset="0"/>
              </a:rPr>
              <a:t>2- The Arab Region’s Development Challenge</a:t>
            </a:r>
          </a:p>
        </p:txBody>
      </p:sp>
      <p:sp>
        <p:nvSpPr>
          <p:cNvPr id="7" name="Slide Number Placeholder 6">
            <a:extLst>
              <a:ext uri="{FF2B5EF4-FFF2-40B4-BE49-F238E27FC236}">
                <a16:creationId xmlns:a16="http://schemas.microsoft.com/office/drawing/2014/main" id="{4C2EA597-4187-4F19-70D2-23EDE51CA6DF}"/>
              </a:ext>
            </a:extLst>
          </p:cNvPr>
          <p:cNvSpPr>
            <a:spLocks noGrp="1"/>
          </p:cNvSpPr>
          <p:nvPr>
            <p:ph type="sldNum" sz="quarter" idx="12"/>
          </p:nvPr>
        </p:nvSpPr>
        <p:spPr/>
        <p:txBody>
          <a:bodyPr/>
          <a:lstStyle/>
          <a:p>
            <a:fld id="{23628F58-FBFE-43E1-9632-83A30ED9687C}" type="slidenum">
              <a:rPr lang="en-US" smtClean="0"/>
              <a:t>7</a:t>
            </a:fld>
            <a:endParaRPr lang="en-US"/>
          </a:p>
        </p:txBody>
      </p:sp>
      <p:sp>
        <p:nvSpPr>
          <p:cNvPr id="9" name="TextBox 8">
            <a:extLst>
              <a:ext uri="{FF2B5EF4-FFF2-40B4-BE49-F238E27FC236}">
                <a16:creationId xmlns:a16="http://schemas.microsoft.com/office/drawing/2014/main" id="{D51FBFD5-8812-9368-1D7A-59E0A3F65D2C}"/>
              </a:ext>
            </a:extLst>
          </p:cNvPr>
          <p:cNvSpPr txBox="1"/>
          <p:nvPr/>
        </p:nvSpPr>
        <p:spPr>
          <a:xfrm>
            <a:off x="358589" y="1670719"/>
            <a:ext cx="10441492" cy="2277547"/>
          </a:xfrm>
          <a:prstGeom prst="rect">
            <a:avLst/>
          </a:prstGeom>
          <a:noFill/>
        </p:spPr>
        <p:txBody>
          <a:bodyPr wrap="square">
            <a:spAutoFit/>
          </a:bodyPr>
          <a:lstStyle/>
          <a:p>
            <a:r>
              <a:rPr lang="en-US" sz="2400" dirty="0"/>
              <a:t>- Despite natural resource wealth and a young population, many Arab countries face:</a:t>
            </a:r>
          </a:p>
          <a:p>
            <a:r>
              <a:rPr lang="en-US" sz="2400" dirty="0"/>
              <a:t>- High youth unemployment</a:t>
            </a:r>
          </a:p>
          <a:p>
            <a:r>
              <a:rPr lang="en-US" sz="2400" dirty="0"/>
              <a:t>- Low productivity</a:t>
            </a:r>
          </a:p>
          <a:p>
            <a:r>
              <a:rPr lang="en-US" sz="2400" dirty="0"/>
              <a:t>- Weak private sector development</a:t>
            </a:r>
          </a:p>
          <a:p>
            <a:endParaRPr lang="en-US" sz="2200" b="0" i="0" dirty="0">
              <a:solidFill>
                <a:srgbClr val="212529"/>
              </a:solidFill>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413403B-8B33-E751-3BCE-AAE65A95F2F6}"/>
              </a:ext>
            </a:extLst>
          </p:cNvPr>
          <p:cNvSpPr txBox="1"/>
          <p:nvPr/>
        </p:nvSpPr>
        <p:spPr>
          <a:xfrm>
            <a:off x="264161" y="1825264"/>
            <a:ext cx="11569250" cy="4093428"/>
          </a:xfrm>
          <a:prstGeom prst="rect">
            <a:avLst/>
          </a:prstGeom>
          <a:solidFill>
            <a:schemeClr val="tx1">
              <a:lumMod val="95000"/>
            </a:schemeClr>
          </a:solidFill>
        </p:spPr>
        <p:txBody>
          <a:bodyPr wrap="square">
            <a:spAutoFit/>
          </a:bodyPr>
          <a:lstStyle/>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Institutional quality is a key determinant of growth and inclusion. </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For sustainable development, institutions must </a:t>
            </a:r>
            <a:r>
              <a:rPr lang="en-US" sz="2000" b="1" dirty="0">
                <a:solidFill>
                  <a:schemeClr val="bg1"/>
                </a:solidFill>
                <a:latin typeface="Times New Roman" panose="02020603050405020304" pitchFamily="18" charset="0"/>
                <a:cs typeface="Times New Roman" panose="02020603050405020304" pitchFamily="18" charset="0"/>
              </a:rPr>
              <a:t>adapt digital government, transparent and capacity building.</a:t>
            </a:r>
            <a:r>
              <a:rPr lang="en-US" sz="2000" dirty="0">
                <a:solidFill>
                  <a:schemeClr val="bg1"/>
                </a:solidFill>
                <a:latin typeface="Times New Roman" panose="02020603050405020304" pitchFamily="18" charset="0"/>
                <a:cs typeface="Times New Roman" panose="02020603050405020304" pitchFamily="18" charset="0"/>
              </a:rPr>
              <a:t> Specifically, institutions can be a driver for sustainable growth through their design. Countries in the region should prioritize building:</a:t>
            </a:r>
          </a:p>
          <a:p>
            <a:pPr lvl="1">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1. Adaptive institutions:</a:t>
            </a:r>
            <a:r>
              <a:rPr lang="en-US" sz="2000" dirty="0">
                <a:solidFill>
                  <a:schemeClr val="bg1"/>
                </a:solidFill>
                <a:latin typeface="Times New Roman" panose="02020603050405020304" pitchFamily="18" charset="0"/>
                <a:cs typeface="Times New Roman" panose="02020603050405020304" pitchFamily="18" charset="0"/>
              </a:rPr>
              <a:t> as demographic changes ensue and climate challenges arise in the region, countries must design their institutions to be ready to deal with these challenges through digital governance and an agile regulatory environment. </a:t>
            </a:r>
          </a:p>
          <a:p>
            <a:pPr lvl="1">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2. Inclusive institutions:</a:t>
            </a:r>
            <a:r>
              <a:rPr lang="en-US" sz="2000" dirty="0">
                <a:solidFill>
                  <a:schemeClr val="bg1"/>
                </a:solidFill>
                <a:latin typeface="Times New Roman" panose="02020603050405020304" pitchFamily="18" charset="0"/>
                <a:cs typeface="Times New Roman" panose="02020603050405020304" pitchFamily="18" charset="0"/>
              </a:rPr>
              <a:t> ensuring participation of youth and women with equitable access to services and opportunities.</a:t>
            </a:r>
          </a:p>
          <a:p>
            <a:pPr lvl="1">
              <a:spcBef>
                <a:spcPts val="600"/>
              </a:spcBef>
              <a:spcAft>
                <a:spcPts val="600"/>
              </a:spcAft>
            </a:pPr>
            <a:r>
              <a:rPr lang="en-US" sz="2000" b="1" dirty="0">
                <a:solidFill>
                  <a:schemeClr val="bg1"/>
                </a:solidFill>
                <a:latin typeface="Times New Roman" panose="02020603050405020304" pitchFamily="18" charset="0"/>
                <a:cs typeface="Times New Roman" panose="02020603050405020304" pitchFamily="18" charset="0"/>
              </a:rPr>
              <a:t>3. Accountable and transparent institutions: </a:t>
            </a:r>
            <a:r>
              <a:rPr lang="en-US" sz="2000" dirty="0">
                <a:solidFill>
                  <a:schemeClr val="bg1"/>
                </a:solidFill>
                <a:latin typeface="Times New Roman" panose="02020603050405020304" pitchFamily="18" charset="0"/>
                <a:cs typeface="Times New Roman" panose="02020603050405020304" pitchFamily="18" charset="0"/>
              </a:rPr>
              <a:t>the importance of the rule of law, audits, oversight mechanisms to reduce corruption.</a:t>
            </a:r>
          </a:p>
        </p:txBody>
      </p:sp>
      <p:sp>
        <p:nvSpPr>
          <p:cNvPr id="4" name="TextBox 3">
            <a:extLst>
              <a:ext uri="{FF2B5EF4-FFF2-40B4-BE49-F238E27FC236}">
                <a16:creationId xmlns:a16="http://schemas.microsoft.com/office/drawing/2014/main" id="{02620947-F592-CC04-7F58-C7DE4600EDAF}"/>
              </a:ext>
            </a:extLst>
          </p:cNvPr>
          <p:cNvSpPr txBox="1"/>
          <p:nvPr/>
        </p:nvSpPr>
        <p:spPr>
          <a:xfrm>
            <a:off x="358589" y="433499"/>
            <a:ext cx="8556811" cy="954107"/>
          </a:xfrm>
          <a:prstGeom prst="rect">
            <a:avLst/>
          </a:prstGeom>
          <a:noFill/>
        </p:spPr>
        <p:txBody>
          <a:bodyPr wrap="square">
            <a:spAutoFit/>
          </a:bodyPr>
          <a:lstStyle/>
          <a:p>
            <a:r>
              <a:rPr lang="en-US" sz="2800" b="1" dirty="0">
                <a:solidFill>
                  <a:schemeClr val="bg1"/>
                </a:solidFill>
                <a:latin typeface="Times New Roman" panose="02020603050405020304" pitchFamily="18" charset="0"/>
                <a:cs typeface="Times New Roman" panose="02020603050405020304" pitchFamily="18" charset="0"/>
              </a:rPr>
              <a:t>5.1 Building Resilience Through Structural Reforms     </a:t>
            </a:r>
          </a:p>
          <a:p>
            <a:r>
              <a:rPr lang="en-US" sz="2800" b="1" dirty="0">
                <a:solidFill>
                  <a:schemeClr val="bg1"/>
                </a:solidFill>
                <a:latin typeface="Times New Roman" panose="02020603050405020304" pitchFamily="18" charset="0"/>
                <a:cs typeface="Times New Roman" panose="02020603050405020304" pitchFamily="18" charset="0"/>
              </a:rPr>
              <a:t>        (Designing Institutions for Growth)</a:t>
            </a:r>
          </a:p>
        </p:txBody>
      </p:sp>
      <p:sp>
        <p:nvSpPr>
          <p:cNvPr id="5" name="TextBox 4">
            <a:extLst>
              <a:ext uri="{FF2B5EF4-FFF2-40B4-BE49-F238E27FC236}">
                <a16:creationId xmlns:a16="http://schemas.microsoft.com/office/drawing/2014/main" id="{78CEBA37-D848-C36F-B663-7054F0AF3459}"/>
              </a:ext>
            </a:extLst>
          </p:cNvPr>
          <p:cNvSpPr txBox="1"/>
          <p:nvPr/>
        </p:nvSpPr>
        <p:spPr>
          <a:xfrm>
            <a:off x="682467" y="6356350"/>
            <a:ext cx="10303512"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–UNDP 2024 – Digital Inclusion in a dynamic World.</a:t>
            </a:r>
          </a:p>
        </p:txBody>
      </p:sp>
    </p:spTree>
    <p:extLst>
      <p:ext uri="{BB962C8B-B14F-4D97-AF65-F5344CB8AC3E}">
        <p14:creationId xmlns:p14="http://schemas.microsoft.com/office/powerpoint/2010/main" val="292741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FF26BA8-AA69-BCA9-9DBB-E86713717712}"/>
              </a:ext>
            </a:extLst>
          </p:cNvPr>
          <p:cNvSpPr>
            <a:spLocks noGrp="1"/>
          </p:cNvSpPr>
          <p:nvPr>
            <p:ph type="sldNum" sz="quarter" idx="12"/>
          </p:nvPr>
        </p:nvSpPr>
        <p:spPr/>
        <p:txBody>
          <a:bodyPr/>
          <a:lstStyle/>
          <a:p>
            <a:fld id="{23628F58-FBFE-43E1-9632-83A30ED9687C}" type="slidenum">
              <a:rPr lang="en-US" smtClean="0"/>
              <a:t>8</a:t>
            </a:fld>
            <a:endParaRPr lang="en-US"/>
          </a:p>
        </p:txBody>
      </p:sp>
      <p:sp>
        <p:nvSpPr>
          <p:cNvPr id="3" name="Title 1">
            <a:extLst>
              <a:ext uri="{FF2B5EF4-FFF2-40B4-BE49-F238E27FC236}">
                <a16:creationId xmlns:a16="http://schemas.microsoft.com/office/drawing/2014/main" id="{9C6C7CA5-285A-8DA6-BD28-BD0B489F3A05}"/>
              </a:ext>
            </a:extLst>
          </p:cNvPr>
          <p:cNvSpPr txBox="1">
            <a:spLocks/>
          </p:cNvSpPr>
          <p:nvPr/>
        </p:nvSpPr>
        <p:spPr>
          <a:xfrm>
            <a:off x="729425" y="461943"/>
            <a:ext cx="7961814" cy="63164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800" b="1" dirty="0">
                <a:solidFill>
                  <a:schemeClr val="bg1"/>
                </a:solidFill>
                <a:latin typeface="Times New Roman" panose="02020603050405020304" pitchFamily="18" charset="0"/>
                <a:ea typeface="+mn-ea"/>
                <a:cs typeface="Times New Roman" panose="02020603050405020304" pitchFamily="18" charset="0"/>
              </a:rPr>
              <a:t>5.2 Building resilience through Structural Reforms</a:t>
            </a:r>
          </a:p>
        </p:txBody>
      </p:sp>
      <p:sp>
        <p:nvSpPr>
          <p:cNvPr id="6" name="TextBox 5">
            <a:extLst>
              <a:ext uri="{FF2B5EF4-FFF2-40B4-BE49-F238E27FC236}">
                <a16:creationId xmlns:a16="http://schemas.microsoft.com/office/drawing/2014/main" id="{D60BFB84-C62F-68A4-D415-3C3C83C3B7B0}"/>
              </a:ext>
            </a:extLst>
          </p:cNvPr>
          <p:cNvSpPr txBox="1"/>
          <p:nvPr/>
        </p:nvSpPr>
        <p:spPr>
          <a:xfrm>
            <a:off x="642769" y="1317377"/>
            <a:ext cx="11205883" cy="3016210"/>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Building resilience against future shocks and seizing opportunities in the evolving global trade landscape </a:t>
            </a:r>
            <a:r>
              <a:rPr lang="en-US" sz="2000" b="1" dirty="0">
                <a:solidFill>
                  <a:schemeClr val="bg1"/>
                </a:solidFill>
                <a:latin typeface="Times New Roman" panose="02020603050405020304" pitchFamily="18" charset="0"/>
                <a:cs typeface="Times New Roman" panose="02020603050405020304" pitchFamily="18" charset="0"/>
              </a:rPr>
              <a:t>would require an acceleration of structural reforms.</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Recent reforms have played a significant role in sustaining growth across the MENA region. </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Reforms have included </a:t>
            </a:r>
            <a:r>
              <a:rPr lang="en-US" sz="2000" b="1" dirty="0">
                <a:solidFill>
                  <a:schemeClr val="bg1"/>
                </a:solidFill>
                <a:latin typeface="Times New Roman" panose="02020603050405020304" pitchFamily="18" charset="0"/>
                <a:cs typeface="Times New Roman" panose="02020603050405020304" pitchFamily="18" charset="0"/>
              </a:rPr>
              <a:t>diversification agendas in many countries such as Jordan, Morocco, and Saudi Arabia. </a:t>
            </a:r>
          </a:p>
          <a:p>
            <a:pPr marL="285750" indent="-285750">
              <a:spcBef>
                <a:spcPts val="600"/>
              </a:spcBef>
              <a:spcAft>
                <a:spcPts val="600"/>
              </a:spcAft>
              <a:buFont typeface="Arial" panose="020B0604020202020204" pitchFamily="34" charset="0"/>
              <a:buChar char="•"/>
            </a:pPr>
            <a:r>
              <a:rPr lang="en-US" sz="2000" dirty="0">
                <a:solidFill>
                  <a:schemeClr val="bg1"/>
                </a:solidFill>
                <a:latin typeface="Times New Roman" panose="02020603050405020304" pitchFamily="18" charset="0"/>
                <a:cs typeface="Times New Roman" panose="02020603050405020304" pitchFamily="18" charset="0"/>
              </a:rPr>
              <a:t>These initiatives have strengthened resilience and supported durable, private-sector-led growth. </a:t>
            </a:r>
            <a:r>
              <a:rPr lang="en-US" sz="2000" b="1" dirty="0">
                <a:solidFill>
                  <a:schemeClr val="bg1"/>
                </a:solidFill>
                <a:latin typeface="Times New Roman" panose="02020603050405020304" pitchFamily="18" charset="0"/>
                <a:cs typeface="Times New Roman" panose="02020603050405020304" pitchFamily="18" charset="0"/>
              </a:rPr>
              <a:t>Nonetheless, further progress is needed in several longstanding and emerging areas, including through:</a:t>
            </a:r>
          </a:p>
        </p:txBody>
      </p:sp>
      <p:pic>
        <p:nvPicPr>
          <p:cNvPr id="8" name="Picture 7" descr="A factory with smoke coming out of it&#10;&#10;AI-generated content may be incorrect.">
            <a:extLst>
              <a:ext uri="{FF2B5EF4-FFF2-40B4-BE49-F238E27FC236}">
                <a16:creationId xmlns:a16="http://schemas.microsoft.com/office/drawing/2014/main" id="{1576DDD3-CA27-88D2-A6F2-C3E0F2B0EF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2705" y="4438273"/>
            <a:ext cx="1113861" cy="1113861"/>
          </a:xfrm>
          <a:prstGeom prst="rect">
            <a:avLst/>
          </a:prstGeom>
        </p:spPr>
      </p:pic>
      <p:pic>
        <p:nvPicPr>
          <p:cNvPr id="10" name="Picture 9" descr="A handshake with arrows pointing to the left&#10;&#10;AI-generated content may be incorrect.">
            <a:extLst>
              <a:ext uri="{FF2B5EF4-FFF2-40B4-BE49-F238E27FC236}">
                <a16:creationId xmlns:a16="http://schemas.microsoft.com/office/drawing/2014/main" id="{8DFFD997-ED65-8DE0-D1CE-41426FE088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1900" y="4438272"/>
            <a:ext cx="1113861" cy="1113861"/>
          </a:xfrm>
          <a:prstGeom prst="rect">
            <a:avLst/>
          </a:prstGeom>
        </p:spPr>
      </p:pic>
      <p:pic>
        <p:nvPicPr>
          <p:cNvPr id="12" name="Picture 11" descr="A blue and white square with a letter on it&#10;&#10;AI-generated content may be incorrect.">
            <a:extLst>
              <a:ext uri="{FF2B5EF4-FFF2-40B4-BE49-F238E27FC236}">
                <a16:creationId xmlns:a16="http://schemas.microsoft.com/office/drawing/2014/main" id="{5C141BED-AACC-C029-3520-43946FE50A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81095" y="4444915"/>
            <a:ext cx="1113861" cy="1113861"/>
          </a:xfrm>
          <a:prstGeom prst="rect">
            <a:avLst/>
          </a:prstGeom>
        </p:spPr>
      </p:pic>
      <p:pic>
        <p:nvPicPr>
          <p:cNvPr id="14" name="Picture 13" descr="A hand holding a wrench&#10;&#10;AI-generated content may be incorrect.">
            <a:extLst>
              <a:ext uri="{FF2B5EF4-FFF2-40B4-BE49-F238E27FC236}">
                <a16:creationId xmlns:a16="http://schemas.microsoft.com/office/drawing/2014/main" id="{D1211DEE-37BA-DE46-E582-FC4E0CD0F74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26540" y="4437977"/>
            <a:ext cx="1114156" cy="1114156"/>
          </a:xfrm>
          <a:prstGeom prst="rect">
            <a:avLst/>
          </a:prstGeom>
        </p:spPr>
      </p:pic>
      <p:sp>
        <p:nvSpPr>
          <p:cNvPr id="15" name="TextBox 14">
            <a:extLst>
              <a:ext uri="{FF2B5EF4-FFF2-40B4-BE49-F238E27FC236}">
                <a16:creationId xmlns:a16="http://schemas.microsoft.com/office/drawing/2014/main" id="{EF1DF22F-87CF-13FE-439E-FF966BBBCBEF}"/>
              </a:ext>
            </a:extLst>
          </p:cNvPr>
          <p:cNvSpPr txBox="1"/>
          <p:nvPr/>
        </p:nvSpPr>
        <p:spPr>
          <a:xfrm>
            <a:off x="904240" y="5842000"/>
            <a:ext cx="2113280" cy="707886"/>
          </a:xfrm>
          <a:prstGeom prst="rect">
            <a:avLst/>
          </a:prstGeom>
          <a:noFill/>
        </p:spPr>
        <p:txBody>
          <a:bodyPr wrap="square" rtlCol="0">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Private Sector Development</a:t>
            </a:r>
          </a:p>
        </p:txBody>
      </p:sp>
      <p:sp>
        <p:nvSpPr>
          <p:cNvPr id="16" name="TextBox 15">
            <a:extLst>
              <a:ext uri="{FF2B5EF4-FFF2-40B4-BE49-F238E27FC236}">
                <a16:creationId xmlns:a16="http://schemas.microsoft.com/office/drawing/2014/main" id="{B9581D59-49C9-5564-4A35-41B758923376}"/>
              </a:ext>
            </a:extLst>
          </p:cNvPr>
          <p:cNvSpPr txBox="1"/>
          <p:nvPr/>
        </p:nvSpPr>
        <p:spPr>
          <a:xfrm>
            <a:off x="3452190" y="5841999"/>
            <a:ext cx="2113280" cy="707886"/>
          </a:xfrm>
          <a:prstGeom prst="rect">
            <a:avLst/>
          </a:prstGeom>
          <a:noFill/>
        </p:spPr>
        <p:txBody>
          <a:bodyPr wrap="square" rtlCol="0">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Trade Diversification</a:t>
            </a:r>
          </a:p>
        </p:txBody>
      </p:sp>
      <p:sp>
        <p:nvSpPr>
          <p:cNvPr id="17" name="TextBox 16">
            <a:extLst>
              <a:ext uri="{FF2B5EF4-FFF2-40B4-BE49-F238E27FC236}">
                <a16:creationId xmlns:a16="http://schemas.microsoft.com/office/drawing/2014/main" id="{F63368BD-A0E4-C0E9-2DA2-8EAFCD4D102B}"/>
              </a:ext>
            </a:extLst>
          </p:cNvPr>
          <p:cNvSpPr txBox="1"/>
          <p:nvPr/>
        </p:nvSpPr>
        <p:spPr>
          <a:xfrm>
            <a:off x="5981385" y="5841998"/>
            <a:ext cx="2113280" cy="400110"/>
          </a:xfrm>
          <a:prstGeom prst="rect">
            <a:avLst/>
          </a:prstGeom>
          <a:noFill/>
        </p:spPr>
        <p:txBody>
          <a:bodyPr wrap="square" rtlCol="0">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AI Preparedness</a:t>
            </a:r>
          </a:p>
        </p:txBody>
      </p:sp>
      <p:sp>
        <p:nvSpPr>
          <p:cNvPr id="18" name="TextBox 17">
            <a:extLst>
              <a:ext uri="{FF2B5EF4-FFF2-40B4-BE49-F238E27FC236}">
                <a16:creationId xmlns:a16="http://schemas.microsoft.com/office/drawing/2014/main" id="{A6E68805-58EF-EF9F-F88D-D686007509CA}"/>
              </a:ext>
            </a:extLst>
          </p:cNvPr>
          <p:cNvSpPr txBox="1"/>
          <p:nvPr/>
        </p:nvSpPr>
        <p:spPr>
          <a:xfrm>
            <a:off x="8826978" y="5775925"/>
            <a:ext cx="2113280" cy="707886"/>
          </a:xfrm>
          <a:prstGeom prst="rect">
            <a:avLst/>
          </a:prstGeom>
          <a:noFill/>
        </p:spPr>
        <p:txBody>
          <a:bodyPr wrap="square" rtlCol="0">
            <a:spAutoFit/>
          </a:bodyPr>
          <a:lstStyle/>
          <a:p>
            <a:pPr algn="ctr"/>
            <a:r>
              <a:rPr lang="en-US" sz="2000" b="1" dirty="0">
                <a:solidFill>
                  <a:schemeClr val="bg1"/>
                </a:solidFill>
                <a:latin typeface="Times New Roman" panose="02020603050405020304" pitchFamily="18" charset="0"/>
                <a:cs typeface="Times New Roman" panose="02020603050405020304" pitchFamily="18" charset="0"/>
              </a:rPr>
              <a:t>Labor Market Reforms</a:t>
            </a:r>
          </a:p>
        </p:txBody>
      </p:sp>
      <p:sp>
        <p:nvSpPr>
          <p:cNvPr id="19" name="TextBox 18">
            <a:extLst>
              <a:ext uri="{FF2B5EF4-FFF2-40B4-BE49-F238E27FC236}">
                <a16:creationId xmlns:a16="http://schemas.microsoft.com/office/drawing/2014/main" id="{0C522C28-73BF-A955-6654-8553C65F06B4}"/>
              </a:ext>
            </a:extLst>
          </p:cNvPr>
          <p:cNvSpPr txBox="1"/>
          <p:nvPr/>
        </p:nvSpPr>
        <p:spPr>
          <a:xfrm>
            <a:off x="7522325" y="6483811"/>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–REO/WEO October 2025</a:t>
            </a:r>
          </a:p>
        </p:txBody>
      </p:sp>
    </p:spTree>
    <p:extLst>
      <p:ext uri="{BB962C8B-B14F-4D97-AF65-F5344CB8AC3E}">
        <p14:creationId xmlns:p14="http://schemas.microsoft.com/office/powerpoint/2010/main" val="3626045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06763-B212-9D3B-0873-1291B2FACE6D}"/>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EDE9B70-1496-4EDE-90C1-0145AD5979DE}"/>
              </a:ext>
            </a:extLst>
          </p:cNvPr>
          <p:cNvSpPr>
            <a:spLocks noGrp="1"/>
          </p:cNvSpPr>
          <p:nvPr>
            <p:ph type="sldNum" sz="quarter" idx="12"/>
          </p:nvPr>
        </p:nvSpPr>
        <p:spPr/>
        <p:txBody>
          <a:bodyPr/>
          <a:lstStyle/>
          <a:p>
            <a:fld id="{23628F58-FBFE-43E1-9632-83A30ED9687C}" type="slidenum">
              <a:rPr lang="en-US" smtClean="0"/>
              <a:t>9</a:t>
            </a:fld>
            <a:endParaRPr lang="en-US"/>
          </a:p>
        </p:txBody>
      </p:sp>
      <p:sp>
        <p:nvSpPr>
          <p:cNvPr id="9" name="TextBox 8">
            <a:extLst>
              <a:ext uri="{FF2B5EF4-FFF2-40B4-BE49-F238E27FC236}">
                <a16:creationId xmlns:a16="http://schemas.microsoft.com/office/drawing/2014/main" id="{79114FDB-7100-FBD7-C384-A34CAC28EBEA}"/>
              </a:ext>
            </a:extLst>
          </p:cNvPr>
          <p:cNvSpPr txBox="1"/>
          <p:nvPr/>
        </p:nvSpPr>
        <p:spPr>
          <a:xfrm>
            <a:off x="277904" y="1731485"/>
            <a:ext cx="11636187" cy="2000548"/>
          </a:xfrm>
          <a:prstGeom prst="rect">
            <a:avLst/>
          </a:prstGeom>
          <a:solidFill>
            <a:schemeClr val="tx1">
              <a:lumMod val="95000"/>
            </a:schemeClr>
          </a:solidFill>
        </p:spPr>
        <p:txBody>
          <a:bodyPr wrap="square">
            <a:spAutoFit/>
          </a:bodyPr>
          <a:lstStyle/>
          <a:p>
            <a:pPr>
              <a:spcBef>
                <a:spcPts val="600"/>
              </a:spcBef>
              <a:spcAft>
                <a:spcPts val="600"/>
              </a:spcAft>
            </a:pPr>
            <a:r>
              <a:rPr lang="en-US" sz="2400" b="1" dirty="0">
                <a:solidFill>
                  <a:schemeClr val="bg1"/>
                </a:solidFill>
                <a:latin typeface="Times New Roman" panose="02020603050405020304" pitchFamily="18" charset="0"/>
                <a:cs typeface="Times New Roman" panose="02020603050405020304" pitchFamily="18" charset="0"/>
              </a:rPr>
              <a:t>A. Private Sector Development: </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In many countries in the region, private sector development remains </a:t>
            </a:r>
            <a:r>
              <a:rPr lang="en-US" sz="2000" b="1" i="0" dirty="0">
                <a:solidFill>
                  <a:schemeClr val="bg1"/>
                </a:solidFill>
                <a:effectLst/>
                <a:latin typeface="Times New Roman" panose="02020603050405020304" pitchFamily="18" charset="0"/>
                <a:cs typeface="Times New Roman" panose="02020603050405020304" pitchFamily="18" charset="0"/>
              </a:rPr>
              <a:t>hindered by persistent market barriers </a:t>
            </a:r>
            <a:r>
              <a:rPr lang="en-US" sz="2000" b="0" i="0" dirty="0">
                <a:solidFill>
                  <a:schemeClr val="bg1"/>
                </a:solidFill>
                <a:effectLst/>
                <a:latin typeface="Times New Roman" panose="02020603050405020304" pitchFamily="18" charset="0"/>
                <a:cs typeface="Times New Roman" panose="02020603050405020304" pitchFamily="18" charset="0"/>
              </a:rPr>
              <a:t>that limit market entry for new firms and constrain the growth of small businesses and startups.</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Addressing these challenges will require </a:t>
            </a:r>
            <a:r>
              <a:rPr lang="en-US" sz="2000" b="1" i="0" dirty="0">
                <a:solidFill>
                  <a:schemeClr val="bg1"/>
                </a:solidFill>
                <a:effectLst/>
                <a:latin typeface="Times New Roman" panose="02020603050405020304" pitchFamily="18" charset="0"/>
                <a:cs typeface="Times New Roman" panose="02020603050405020304" pitchFamily="18" charset="0"/>
              </a:rPr>
              <a:t>continued reforms to reduce the role of state-owned enterprises, streamline government regulations, enhance financial inclusion, and improve general governance.</a:t>
            </a:r>
          </a:p>
        </p:txBody>
      </p:sp>
      <p:sp>
        <p:nvSpPr>
          <p:cNvPr id="3" name="TextBox 2">
            <a:extLst>
              <a:ext uri="{FF2B5EF4-FFF2-40B4-BE49-F238E27FC236}">
                <a16:creationId xmlns:a16="http://schemas.microsoft.com/office/drawing/2014/main" id="{DF4DE0CE-16AD-27A4-1717-C3093CEA9338}"/>
              </a:ext>
            </a:extLst>
          </p:cNvPr>
          <p:cNvSpPr txBox="1"/>
          <p:nvPr/>
        </p:nvSpPr>
        <p:spPr>
          <a:xfrm>
            <a:off x="277904" y="4111756"/>
            <a:ext cx="11636187" cy="2000548"/>
          </a:xfrm>
          <a:prstGeom prst="rect">
            <a:avLst/>
          </a:prstGeom>
          <a:solidFill>
            <a:schemeClr val="tx1">
              <a:lumMod val="85000"/>
            </a:schemeClr>
          </a:solidFill>
        </p:spPr>
        <p:txBody>
          <a:bodyPr wrap="square">
            <a:spAutoFit/>
          </a:bodyPr>
          <a:lstStyle/>
          <a:p>
            <a:pPr>
              <a:spcBef>
                <a:spcPts val="600"/>
              </a:spcBef>
              <a:spcAft>
                <a:spcPts val="600"/>
              </a:spcAft>
            </a:pPr>
            <a:r>
              <a:rPr lang="en-US" sz="2400" b="1" dirty="0">
                <a:solidFill>
                  <a:schemeClr val="bg1"/>
                </a:solidFill>
                <a:latin typeface="Times New Roman" panose="02020603050405020304" pitchFamily="18" charset="0"/>
                <a:cs typeface="Times New Roman" panose="02020603050405020304" pitchFamily="18" charset="0"/>
              </a:rPr>
              <a:t>B. Trade Diversification:</a:t>
            </a:r>
          </a:p>
          <a:p>
            <a:pPr marL="342900" indent="-342900">
              <a:spcBef>
                <a:spcPts val="600"/>
              </a:spcBef>
              <a:spcAft>
                <a:spcPts val="600"/>
              </a:spcAft>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Tackling </a:t>
            </a:r>
            <a:r>
              <a:rPr lang="en-US" sz="2000" b="1" i="0" dirty="0">
                <a:solidFill>
                  <a:schemeClr val="bg1"/>
                </a:solidFill>
                <a:effectLst/>
                <a:latin typeface="Times New Roman" panose="02020603050405020304" pitchFamily="18" charset="0"/>
                <a:cs typeface="Times New Roman" panose="02020603050405020304" pitchFamily="18" charset="0"/>
              </a:rPr>
              <a:t>structural barriers (non-tariff trade barriers) </a:t>
            </a:r>
            <a:r>
              <a:rPr lang="en-US" sz="2000" b="0" i="0" dirty="0">
                <a:solidFill>
                  <a:schemeClr val="bg1"/>
                </a:solidFill>
                <a:effectLst/>
                <a:latin typeface="Times New Roman" panose="02020603050405020304" pitchFamily="18" charset="0"/>
                <a:cs typeface="Times New Roman" panose="02020603050405020304" pitchFamily="18" charset="0"/>
              </a:rPr>
              <a:t>to deeper integration can allow the MENA to </a:t>
            </a:r>
            <a:r>
              <a:rPr lang="en-US" sz="2000" b="1" i="0" dirty="0">
                <a:solidFill>
                  <a:schemeClr val="bg1"/>
                </a:solidFill>
                <a:effectLst/>
                <a:latin typeface="Times New Roman" panose="02020603050405020304" pitchFamily="18" charset="0"/>
                <a:cs typeface="Times New Roman" panose="02020603050405020304" pitchFamily="18" charset="0"/>
              </a:rPr>
              <a:t>diversify export markets, improve regional connectivity and integration, and capitalize on opportunities arising from the ongoing restructuring of global supply chains. </a:t>
            </a:r>
          </a:p>
          <a:p>
            <a:pPr marL="342900" indent="-342900">
              <a:spcBef>
                <a:spcPts val="600"/>
              </a:spcBef>
              <a:spcAft>
                <a:spcPts val="600"/>
              </a:spcAft>
              <a:buFontTx/>
              <a:buChar char="-"/>
            </a:pPr>
            <a:endParaRPr lang="en-US" sz="2000" b="1" i="0" dirty="0">
              <a:solidFill>
                <a:schemeClr val="bg1"/>
              </a:solidFill>
              <a:effectLst/>
              <a:latin typeface="Times New Roman" panose="02020603050405020304" pitchFamily="18" charset="0"/>
              <a:cs typeface="Times New Roman" panose="02020603050405020304" pitchFamily="18" charset="0"/>
            </a:endParaRPr>
          </a:p>
        </p:txBody>
      </p:sp>
      <p:sp>
        <p:nvSpPr>
          <p:cNvPr id="5" name="Title 1">
            <a:extLst>
              <a:ext uri="{FF2B5EF4-FFF2-40B4-BE49-F238E27FC236}">
                <a16:creationId xmlns:a16="http://schemas.microsoft.com/office/drawing/2014/main" id="{AA89EFAA-285A-B136-E3E4-DEC39A7AC1B5}"/>
              </a:ext>
            </a:extLst>
          </p:cNvPr>
          <p:cNvSpPr txBox="1">
            <a:spLocks/>
          </p:cNvSpPr>
          <p:nvPr/>
        </p:nvSpPr>
        <p:spPr>
          <a:xfrm>
            <a:off x="314960" y="316339"/>
            <a:ext cx="11197816" cy="91168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US" sz="2700" b="1" dirty="0">
                <a:solidFill>
                  <a:schemeClr val="bg1"/>
                </a:solidFill>
                <a:latin typeface="Times New Roman" panose="02020603050405020304" pitchFamily="18" charset="0"/>
                <a:ea typeface="+mn-ea"/>
                <a:cs typeface="Times New Roman" panose="02020603050405020304" pitchFamily="18" charset="0"/>
              </a:rPr>
              <a:t>5.3 Building resilience through Structural Reforms </a:t>
            </a:r>
          </a:p>
          <a:p>
            <a:pPr>
              <a:lnSpc>
                <a:spcPct val="120000"/>
              </a:lnSpc>
            </a:pPr>
            <a:r>
              <a:rPr lang="en-US" sz="2700" b="1" dirty="0">
                <a:solidFill>
                  <a:schemeClr val="bg1"/>
                </a:solidFill>
                <a:latin typeface="Times New Roman" panose="02020603050405020304" pitchFamily="18" charset="0"/>
                <a:ea typeface="+mn-ea"/>
                <a:cs typeface="Times New Roman" panose="02020603050405020304" pitchFamily="18" charset="0"/>
              </a:rPr>
              <a:t>(Private Sector Led Development and Growth, Trade Diversification) </a:t>
            </a:r>
          </a:p>
        </p:txBody>
      </p:sp>
      <p:sp>
        <p:nvSpPr>
          <p:cNvPr id="6" name="TextBox 5">
            <a:extLst>
              <a:ext uri="{FF2B5EF4-FFF2-40B4-BE49-F238E27FC236}">
                <a16:creationId xmlns:a16="http://schemas.microsoft.com/office/drawing/2014/main" id="{541C6D60-8B69-B0E8-82C2-306557AF88C4}"/>
              </a:ext>
            </a:extLst>
          </p:cNvPr>
          <p:cNvSpPr txBox="1"/>
          <p:nvPr/>
        </p:nvSpPr>
        <p:spPr>
          <a:xfrm>
            <a:off x="7522325" y="6483811"/>
            <a:ext cx="3478893" cy="323165"/>
          </a:xfrm>
          <a:prstGeom prst="rect">
            <a:avLst/>
          </a:prstGeom>
          <a:noFill/>
        </p:spPr>
        <p:txBody>
          <a:bodyPr wrap="square" rtlCol="0">
            <a:spAutoFit/>
          </a:bodyPr>
          <a:lstStyle/>
          <a:p>
            <a:r>
              <a:rPr lang="en-US" sz="1500" dirty="0">
                <a:solidFill>
                  <a:schemeClr val="bg1"/>
                </a:solidFill>
                <a:latin typeface="Times New Roman" panose="02020603050405020304" pitchFamily="18" charset="0"/>
                <a:cs typeface="Times New Roman" panose="02020603050405020304" pitchFamily="18" charset="0"/>
              </a:rPr>
              <a:t>Source –REO/WEO October 2025</a:t>
            </a:r>
          </a:p>
        </p:txBody>
      </p:sp>
    </p:spTree>
    <p:extLst>
      <p:ext uri="{BB962C8B-B14F-4D97-AF65-F5344CB8AC3E}">
        <p14:creationId xmlns:p14="http://schemas.microsoft.com/office/powerpoint/2010/main" val="710783536"/>
      </p:ext>
    </p:extLst>
  </p:cSld>
  <p:clrMapOvr>
    <a:masterClrMapping/>
  </p:clrMapOvr>
</p:sld>
</file>

<file path=ppt/theme/theme1.xml><?xml version="1.0" encoding="utf-8"?>
<a:theme xmlns:a="http://schemas.openxmlformats.org/drawingml/2006/main" name="Custom Design">
  <a:themeElements>
    <a:clrScheme name="IMF Colors V2">
      <a:dk1>
        <a:srgbClr val="000000"/>
      </a:dk1>
      <a:lt1>
        <a:srgbClr val="FFFFFF"/>
      </a:lt1>
      <a:dk2>
        <a:srgbClr val="004C97"/>
      </a:dk2>
      <a:lt2>
        <a:srgbClr val="CAEDFE"/>
      </a:lt2>
      <a:accent1>
        <a:srgbClr val="009CDE"/>
      </a:accent1>
      <a:accent2>
        <a:srgbClr val="F2A900"/>
      </a:accent2>
      <a:accent3>
        <a:srgbClr val="8031A7"/>
      </a:accent3>
      <a:accent4>
        <a:srgbClr val="DA291C"/>
      </a:accent4>
      <a:accent5>
        <a:srgbClr val="78BE20"/>
      </a:accent5>
      <a:accent6>
        <a:srgbClr val="FF8200"/>
      </a:accent6>
      <a:hlink>
        <a:srgbClr val="009CDE"/>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Fund Blue">
      <a:srgbClr val="004C97"/>
    </a:custClr>
    <a:custClr name="Azure">
      <a:srgbClr val="009CDE"/>
    </a:custClr>
    <a:custClr name="Gold">
      <a:srgbClr val="F2A900"/>
    </a:custClr>
    <a:custClr name="Purple">
      <a:srgbClr val="8031A7"/>
    </a:custClr>
    <a:custClr name="Red">
      <a:srgbClr val="DA291C"/>
    </a:custClr>
    <a:custClr name="Green">
      <a:srgbClr val="78BE20"/>
    </a:custClr>
    <a:custClr name="Orange">
      <a:srgbClr val="FF8200"/>
    </a:custClr>
    <a:custClr name="Teal">
      <a:srgbClr val="00B0B9"/>
    </a:custClr>
    <a:custClr name="Dark Green">
      <a:srgbClr val="658D1B"/>
    </a:custClr>
    <a:custClr name="Dark Orange">
      <a:srgbClr val="E35205"/>
    </a:custClr>
    <a:custClr name="Plum">
      <a:srgbClr val="910048"/>
    </a:custClr>
    <a:custClr name="Slate">
      <a:srgbClr val="5E8AB4"/>
    </a:custClr>
    <a:custClr name="Lapis">
      <a:srgbClr val="407EC9"/>
    </a:custClr>
    <a:custClr name="Dark Gray">
      <a:srgbClr val="707372"/>
    </a:custClr>
    <a:custClr name="Graphite">
      <a:srgbClr val="6E6259"/>
    </a:custClr>
    <a:custClr name="Light Gray">
      <a:srgbClr val="B1B3B3"/>
    </a:custClr>
    <a:custClr name="Aubergine">
      <a:srgbClr val="001E60"/>
    </a:custClr>
  </a:custClrLst>
  <a:extLst>
    <a:ext uri="{05A4C25C-085E-4340-85A3-A5531E510DB2}">
      <thm15:themeFamily xmlns:thm15="http://schemas.microsoft.com/office/thememl/2012/main" name="Blank.potx" id="{43689202-70AB-4925-B9D2-E0636FC2CA03}" vid="{DBD60DC7-97BF-4FC6-9CF8-256E956DB51A}"/>
    </a:ext>
  </a:extLst>
</a:theme>
</file>

<file path=docProps/app.xml><?xml version="1.0" encoding="utf-8"?>
<Properties xmlns="http://schemas.openxmlformats.org/officeDocument/2006/extended-properties" xmlns:vt="http://schemas.openxmlformats.org/officeDocument/2006/docPropsVTypes">
  <Template>blank</Template>
  <TotalTime>2415</TotalTime>
  <Words>2124</Words>
  <Application>Microsoft Office PowerPoint</Application>
  <PresentationFormat>Widescreen</PresentationFormat>
  <Paragraphs>159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Times New Roman</vt:lpstr>
      <vt:lpstr>Wingdings</vt:lpstr>
      <vt:lpstr>Custom Design</vt:lpstr>
      <vt:lpstr>Institutions for Growth and Development in the Arab World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 The role of The International Community in financing growth and transformation</vt:lpstr>
      <vt:lpstr>PowerPoint Presentation</vt:lpstr>
      <vt:lpstr>PowerPoint Presentation</vt:lpstr>
      <vt:lpstr>PowerPoint Presentation</vt:lpstr>
      <vt:lpstr>PowerPoint Presentation</vt:lpstr>
    </vt:vector>
  </TitlesOfParts>
  <Company>IMF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ElKharbotly, Habiba</dc:creator>
  <cp:lastModifiedBy>Maait, Mohamed</cp:lastModifiedBy>
  <cp:revision>13</cp:revision>
  <dcterms:created xsi:type="dcterms:W3CDTF">2025-10-23T17:26:43Z</dcterms:created>
  <dcterms:modified xsi:type="dcterms:W3CDTF">2025-11-04T01:10:45Z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c07ed86-5dc5-4593-ad03-a8684b843815_Enabled">
    <vt:lpwstr>true</vt:lpwstr>
  </property>
  <property fmtid="{D5CDD505-2E9C-101B-9397-08002B2CF9AE}" pid="3" name="MSIP_Label_0c07ed86-5dc5-4593-ad03-a8684b843815_SetDate">
    <vt:lpwstr>2025-10-23T17:26:54Z</vt:lpwstr>
  </property>
  <property fmtid="{D5CDD505-2E9C-101B-9397-08002B2CF9AE}" pid="4" name="MSIP_Label_0c07ed86-5dc5-4593-ad03-a8684b843815_Method">
    <vt:lpwstr>Standard</vt:lpwstr>
  </property>
  <property fmtid="{D5CDD505-2E9C-101B-9397-08002B2CF9AE}" pid="5" name="MSIP_Label_0c07ed86-5dc5-4593-ad03-a8684b843815_Name">
    <vt:lpwstr>0c07ed86-5dc5-4593-ad03-a8684b843815</vt:lpwstr>
  </property>
  <property fmtid="{D5CDD505-2E9C-101B-9397-08002B2CF9AE}" pid="6" name="MSIP_Label_0c07ed86-5dc5-4593-ad03-a8684b843815_SiteId">
    <vt:lpwstr>8085fa43-302e-45bd-b171-a6648c3b6be7</vt:lpwstr>
  </property>
  <property fmtid="{D5CDD505-2E9C-101B-9397-08002B2CF9AE}" pid="7" name="MSIP_Label_0c07ed86-5dc5-4593-ad03-a8684b843815_ActionId">
    <vt:lpwstr>fc4c320e-6db4-4c43-8784-6370a11955e0</vt:lpwstr>
  </property>
  <property fmtid="{D5CDD505-2E9C-101B-9397-08002B2CF9AE}" pid="8" name="MSIP_Label_0c07ed86-5dc5-4593-ad03-a8684b843815_ContentBits">
    <vt:lpwstr>0</vt:lpwstr>
  </property>
  <property fmtid="{D5CDD505-2E9C-101B-9397-08002B2CF9AE}" pid="9" name="MSIP_Label_0c07ed86-5dc5-4593-ad03-a8684b843815_Tag">
    <vt:lpwstr>10, 3, 0, 1</vt:lpwstr>
  </property>
</Properties>
</file>