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1164" r:id="rId2"/>
    <p:sldId id="1166" r:id="rId3"/>
    <p:sldId id="1167" r:id="rId4"/>
    <p:sldId id="258" r:id="rId5"/>
    <p:sldId id="257" r:id="rId6"/>
    <p:sldId id="1169" r:id="rId7"/>
    <p:sldId id="1170" r:id="rId8"/>
    <p:sldId id="1171" r:id="rId9"/>
    <p:sldId id="1172" r:id="rId10"/>
    <p:sldId id="1173" r:id="rId11"/>
    <p:sldId id="1174" r:id="rId12"/>
    <p:sldId id="1175" r:id="rId13"/>
    <p:sldId id="1176" r:id="rId14"/>
    <p:sldId id="1177" r:id="rId15"/>
    <p:sldId id="1178" r:id="rId16"/>
    <p:sldId id="1179" r:id="rId17"/>
    <p:sldId id="1180" r:id="rId18"/>
    <p:sldId id="1182" r:id="rId19"/>
    <p:sldId id="1183" r:id="rId20"/>
    <p:sldId id="1184" r:id="rId21"/>
    <p:sldId id="1188" r:id="rId22"/>
    <p:sldId id="1189" r:id="rId23"/>
    <p:sldId id="1190" r:id="rId24"/>
    <p:sldId id="1191" r:id="rId25"/>
    <p:sldId id="1186" r:id="rId26"/>
    <p:sldId id="1192" r:id="rId27"/>
    <p:sldId id="1193" r:id="rId28"/>
    <p:sldId id="1194" r:id="rId29"/>
    <p:sldId id="1195" r:id="rId30"/>
    <p:sldId id="1196" r:id="rId31"/>
    <p:sldId id="1197" r:id="rId32"/>
    <p:sldId id="1198" r:id="rId33"/>
    <p:sldId id="1204" r:id="rId34"/>
    <p:sldId id="1187" r:id="rId35"/>
    <p:sldId id="1199" r:id="rId36"/>
    <p:sldId id="1200" r:id="rId37"/>
    <p:sldId id="1203" r:id="rId38"/>
    <p:sldId id="1202" r:id="rId39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64"/>
            <p14:sldId id="1166"/>
            <p14:sldId id="1167"/>
            <p14:sldId id="258"/>
            <p14:sldId id="257"/>
            <p14:sldId id="1169"/>
            <p14:sldId id="1170"/>
            <p14:sldId id="1171"/>
            <p14:sldId id="1172"/>
            <p14:sldId id="1173"/>
            <p14:sldId id="1174"/>
            <p14:sldId id="1175"/>
            <p14:sldId id="1176"/>
            <p14:sldId id="1177"/>
            <p14:sldId id="1178"/>
            <p14:sldId id="1179"/>
            <p14:sldId id="1180"/>
            <p14:sldId id="1182"/>
            <p14:sldId id="1183"/>
            <p14:sldId id="1184"/>
            <p14:sldId id="1188"/>
            <p14:sldId id="1189"/>
            <p14:sldId id="1190"/>
            <p14:sldId id="1191"/>
            <p14:sldId id="1186"/>
            <p14:sldId id="1192"/>
            <p14:sldId id="1193"/>
            <p14:sldId id="1194"/>
            <p14:sldId id="1195"/>
            <p14:sldId id="1196"/>
            <p14:sldId id="1197"/>
            <p14:sldId id="1198"/>
            <p14:sldId id="1204"/>
            <p14:sldId id="1187"/>
            <p14:sldId id="1199"/>
            <p14:sldId id="1200"/>
            <p14:sldId id="1203"/>
            <p14:sldId id="12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5E8AB4"/>
    <a:srgbClr val="E46C0A"/>
    <a:srgbClr val="25D129"/>
    <a:srgbClr val="DC4234"/>
    <a:srgbClr val="00AEB3"/>
    <a:srgbClr val="FFCC00"/>
    <a:srgbClr val="ED7D31"/>
    <a:srgbClr val="A6A6A6"/>
    <a:srgbClr val="70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14F6D-58C4-49C2-86DF-D2F452008376}" v="6" dt="2026-05-25T01:01:46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4382" autoAdjust="0"/>
  </p:normalViewPr>
  <p:slideViewPr>
    <p:cSldViewPr snapToGrid="0">
      <p:cViewPr varScale="1">
        <p:scale>
          <a:sx n="60" d="100"/>
          <a:sy n="60" d="100"/>
        </p:scale>
        <p:origin x="800" y="40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49E4E862-E263-8B4A-AFB5-DFAAA754BCA9}" type="datetime1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Tax revenue (in % of GDP) declined significantly as a result of COVID-19, regionally and by income group, with some exceptions: </a:t>
            </a:r>
          </a:p>
          <a:p>
            <a:pPr marL="628607" lvl="1" indent="-171450">
              <a:buFont typeface="Arial" panose="020B0604020202020204" pitchFamily="34" charset="0"/>
              <a:buChar char="•"/>
            </a:pPr>
            <a:r>
              <a:rPr lang="en-US" dirty="0"/>
              <a:t>In Europe, the decline has been minor relative to other regions</a:t>
            </a:r>
          </a:p>
          <a:p>
            <a:pPr marL="628607" lvl="1" indent="-171450">
              <a:buFont typeface="Arial" panose="020B0604020202020204" pitchFamily="34" charset="0"/>
              <a:buChar char="•"/>
            </a:pPr>
            <a:r>
              <a:rPr lang="en-US" dirty="0"/>
              <a:t>The decline in LICs and EMEs was more important than in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E4E862-E263-8B4A-AFB5-DFAAA754BCA9}" type="datetime1">
              <a:rPr lang="en-US" smtClean="0"/>
              <a:t>6/4/2026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71980"/>
          <a:stretch/>
        </p:blipFill>
        <p:spPr>
          <a:xfrm>
            <a:off x="5623560" y="749808"/>
            <a:ext cx="1111976" cy="1143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23560" y="749808"/>
            <a:ext cx="39681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2553-C367-47C5-9C45-809E9816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630A-1A90-41F1-927A-5E786784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AF00-3109-4875-A0D5-2D6D22F5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EC16-EC3E-47DB-8A7E-DB390A3C363D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7AB-7A0D-4E39-8185-FB313A3E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FC8B-FBA6-4B6E-8844-8C536047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F9D1-8FE4-4A6C-8373-E5034EFA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Fiscal Affairs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  <p:sldLayoutId id="2147483761" r:id="rId21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048" y="2555350"/>
            <a:ext cx="5515284" cy="465240"/>
          </a:xfrm>
        </p:spPr>
        <p:txBody>
          <a:bodyPr/>
          <a:lstStyle/>
          <a:p>
            <a:r>
              <a:rPr lang="en-US" dirty="0"/>
              <a:t>May 25,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1048" y="3403097"/>
            <a:ext cx="5515284" cy="1844751"/>
          </a:xfrm>
        </p:spPr>
        <p:txBody>
          <a:bodyPr>
            <a:normAutofit/>
          </a:bodyPr>
          <a:lstStyle/>
          <a:p>
            <a:r>
              <a:rPr lang="en-US" dirty="0"/>
              <a:t>Mario Mansour</a:t>
            </a:r>
          </a:p>
          <a:p>
            <a:r>
              <a:rPr lang="en-US" dirty="0"/>
              <a:t>Division Chief, Fiscal Affairs Department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Views are those of the author and do not necessarily represent the views of the IMF, its Executive Board, or IMF Management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CA11B8-4A00-C740-9EE1-BF1EAAA3EF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00C3D-0F39-4ECD-BDD0-2D547CF1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" y="0"/>
            <a:ext cx="488899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F01EAB-B9D6-E413-3BDF-F5B7EEFE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" y="0"/>
            <a:ext cx="488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975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4B54-400E-3C5E-5BE5-18D9039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 rates have declined substantially over the 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DC47-0CE5-4CF6-7567-112FA2AB97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4856162" cy="48605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evolutions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Top rates declined the most, and stabilized from 2010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Low </a:t>
            </a:r>
            <a:r>
              <a:rPr lang="en-US"/>
              <a:t>positive rates </a:t>
            </a:r>
            <a:r>
              <a:rPr lang="en-US" dirty="0"/>
              <a:t>increased slightly since 2000, by about 1 point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Exempt threshold declined from 1.5 to 0.4 of per capita GDP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Overall impact is a compression of the rate schedule—hence less effective progressivity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Little taxation of capital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AEB0F-53D5-1376-314B-0EA09E26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38" y="2162806"/>
            <a:ext cx="493223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10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941C-E019-148C-2DF6-EECDC324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Steep progressivity at relatively low-income levels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6379C-8518-3456-EAA1-C2100B10B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Statutory progressivity is characterized by rapid increases in rates at relatively low- income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security contributions magnify this effect—especially because they are 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average, little change in the shape of the statutory progressivity since 2000—Morocco stands 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53A29-26A5-E709-FE83-BBBDBCD8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20" y="2137410"/>
            <a:ext cx="2605369" cy="3383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B581C4-A338-8F9A-95D2-49B422B93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971" y="2118360"/>
            <a:ext cx="2543635" cy="3383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492FF8-BB8A-6716-8384-8A8790AE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739" y="1679830"/>
            <a:ext cx="417810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39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0D94-1DA8-6C4C-B64C-BE948FE6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 reform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A46AD-D255-1409-79EB-F69E3F89A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Hydrocarbon-exporting countries without a PIT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Mimic a PIT with VAT + SSCs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Basic PIT: high exempt threshold with low rate—</a:t>
            </a:r>
            <a:r>
              <a:rPr lang="fr-CA" dirty="0"/>
              <a:t>like Oman has </a:t>
            </a:r>
            <a:r>
              <a:rPr lang="fr-CA" dirty="0" err="1"/>
              <a:t>proposed</a:t>
            </a:r>
            <a:r>
              <a:rPr lang="fr-CA" dirty="0"/>
              <a:t>—and light taxation of capital </a:t>
            </a:r>
            <a:r>
              <a:rPr lang="fr-CA" dirty="0" err="1"/>
              <a:t>income</a:t>
            </a:r>
            <a:r>
              <a:rPr lang="fr-CA" dirty="0"/>
              <a:t>—like UAE </a:t>
            </a:r>
            <a:r>
              <a:rPr lang="fr-CA" dirty="0" err="1"/>
              <a:t>did</a:t>
            </a:r>
            <a:endParaRPr lang="fr-CA" dirty="0"/>
          </a:p>
          <a:p>
            <a:r>
              <a:rPr lang="en-US" b="1" dirty="0"/>
              <a:t>Hydrocarbon-exporting countries with a PIT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Modernize as political economy and administrative capacity become more conducive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Fragile states: a simple final withholding system</a:t>
            </a:r>
          </a:p>
          <a:p>
            <a:r>
              <a:rPr lang="en-US" b="1" dirty="0"/>
              <a:t>Hydrocarbon-importing countries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Reconsider the gap of labor and capital income taxation </a:t>
            </a:r>
          </a:p>
        </p:txBody>
      </p:sp>
    </p:spTree>
    <p:extLst>
      <p:ext uri="{BB962C8B-B14F-4D97-AF65-F5344CB8AC3E}">
        <p14:creationId xmlns:p14="http://schemas.microsoft.com/office/powerpoint/2010/main" val="29674255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87A7-C2AF-FAB2-FED6-5A31F9D3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income taxes: rates and revenue productivity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79D61-AC96-CF28-2009-0F80695D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374" y="2671912"/>
            <a:ext cx="437457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8387D9-5630-E347-2F1A-27D457E1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03" y="2671912"/>
            <a:ext cx="4057143" cy="2685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C14C0-E855-6BB1-7FA5-15435E0BC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437" y="1680398"/>
            <a:ext cx="48822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68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AD32-C3C1-C94D-702F-2B4FB346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 incentives and global minimum tax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BDA80-5974-7D60-42B1-3B14DB77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87" y="2386143"/>
            <a:ext cx="4970600" cy="2651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5EC90-D033-9B79-A453-7700F2DF1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7" y="2386143"/>
            <a:ext cx="504423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876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0F9A-DFA0-DD1A-FD5C-A2161818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41491-79BC-C186-7389-9A41D6844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Rates can be set slightly higher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landscape of tax incentives is one of fragmentation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Minimum domestic taxes can be useful backstop to ineffective incentives—since revenue is likely to accrue to residence jurisdictions of multinationals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effective taxation of capital gains—including from offshore indirect transfers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Domestic excess profit taxes can be efficient complements to the CIT—this is for instance the original intent of Pillar I, but for limited number of multinationals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325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6891-ED17-7B8B-2FE0-0AC0E14A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of more efficient property taxes</a:t>
            </a:r>
          </a:p>
        </p:txBody>
      </p:sp>
    </p:spTree>
    <p:extLst>
      <p:ext uri="{BB962C8B-B14F-4D97-AF65-F5344CB8AC3E}">
        <p14:creationId xmlns:p14="http://schemas.microsoft.com/office/powerpoint/2010/main" val="39877557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1A21-4B2B-76F4-12B8-01013815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property taxes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0234E-31D2-9CD9-1CAD-1863F3CDC7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4856162" cy="48605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Recurrent and transfer taxes generate little revenues—despite high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due to policy design issues (such as exemption thresholds and exempt properties) as well as to governance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Rental value is the main valuation method, with rates varying significantly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Transfer tax rates are often very high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399AE-FC0F-A7E3-B692-90E9BCBD0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46" y="1464156"/>
            <a:ext cx="5047816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F8C7D-50B0-1D90-BB67-E1C0EA59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946" y="3409771"/>
            <a:ext cx="496783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040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43E0-74C1-D2A3-69F6-DD66048A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Urbanization will continue to exert pressure on public services—hence need for additional revenues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EB99D-297A-DDCE-1DB1-219C7E70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53" y="1881332"/>
            <a:ext cx="72135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0945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D8FA-E10F-0306-4B64-B40DB0BE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09A57-4187-E996-1E72-519FC6906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Bring in vacant land and unoccupied buildings; improve valuation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Reconsider the use of transfer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Introduce capital gains taxation in the personal income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763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6DE2-AEC8-E9F1-A715-B51E7067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C36F-BEAD-62BC-86EE-D89603B67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 years of engagement with country authorities across the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 with some unique features that could serve as lessons to others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Endowment in natural resources—hydrocarbon exporters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Fragility—both institutional and political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Depth of tax administration digitalization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Reform options that are sensitive to country-specific constraints and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Encourage debate and peer-learning across the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reference on the issues in an accessible book</a:t>
            </a:r>
          </a:p>
        </p:txBody>
      </p:sp>
    </p:spTree>
    <p:extLst>
      <p:ext uri="{BB962C8B-B14F-4D97-AF65-F5344CB8AC3E}">
        <p14:creationId xmlns:p14="http://schemas.microsoft.com/office/powerpoint/2010/main" val="428075153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48D9B-6319-5EA0-2B8A-C103D4786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4978-94CE-E262-FB9C-913E06A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taxes</a:t>
            </a:r>
            <a:br>
              <a:rPr lang="en-US" dirty="0"/>
            </a:br>
            <a:br>
              <a:rPr lang="en-US" dirty="0"/>
            </a:br>
            <a: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Value-added taxes</a:t>
            </a:r>
            <a:b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Excise taxes</a:t>
            </a:r>
          </a:p>
        </p:txBody>
      </p:sp>
    </p:spTree>
    <p:extLst>
      <p:ext uri="{BB962C8B-B14F-4D97-AF65-F5344CB8AC3E}">
        <p14:creationId xmlns:p14="http://schemas.microsoft.com/office/powerpoint/2010/main" val="8567766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427C-CCED-1AEA-FDDD-C571B67F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Value-added taxes are now common in most countries, and yield substantial revenue…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88B4E-654C-846E-C5A1-91216B6D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0" y="1962326"/>
            <a:ext cx="522691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F5CF39-870D-AB60-5D57-E7AA25BB7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48" y="1971851"/>
            <a:ext cx="512792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076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DFD9-C6A3-7AEB-2B19-0AF39F16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their revenue efficiency is declining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E87C8-87A5-8853-C944-A3C8F84F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38" y="2248074"/>
            <a:ext cx="455023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F86C5-0750-00EE-99E5-9282DB84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615" y="2248074"/>
            <a:ext cx="435754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13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1AD3-BA1E-C104-6CE2-359E2945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257E-1C83-4CAD-9226-47EEC25DF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Improving buoyancy of VATs implies that they must move with economic activities and diversification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rates and exemptions, and low and multiple registration thresholds, are complex administratively—especially in low-capacity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Piece-meal approaches for a broad-base tax such as VAT are unlikely to work—and may create more fragmentation in compliance and unintended consequences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Deeper analysis and monitoring of the revenue and distributional consequences are necessary to gather evidence for fundamental policy reforms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fragile states without a VAT—simple turnover taxes with limited exemptions to ensure production neutrality are best as long as fragility persists</a:t>
            </a:r>
          </a:p>
        </p:txBody>
      </p:sp>
    </p:spTree>
    <p:extLst>
      <p:ext uri="{BB962C8B-B14F-4D97-AF65-F5344CB8AC3E}">
        <p14:creationId xmlns:p14="http://schemas.microsoft.com/office/powerpoint/2010/main" val="389767201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68C3-DEE0-191D-AC81-3DFCD7DB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excise taxes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E58AD-91FD-474B-D1E4-44FBE46D1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4856162" cy="48605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countries do not have a stand-alone excise tax regime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Some include them in other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Revenue decline by half since 2000—from 2% to 1% of GDP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Decline over time caused by low specific rates—gasoline and cigarettes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 options: 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Structured legal approach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Simplicity and a focus on externalities and internalities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5D5A4-D78C-DEF4-FDEA-96484367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71" y="1469871"/>
            <a:ext cx="4618073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3261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0FB9E-2C2A-89BF-0589-4A5FC8641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CB33-AE98-846E-3DF7-0D13ACB4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and energy transition</a:t>
            </a:r>
            <a:br>
              <a:rPr lang="en-US" dirty="0"/>
            </a:br>
            <a:br>
              <a:rPr lang="en-US" dirty="0"/>
            </a:br>
            <a: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Corrective taxes on fossil fuels</a:t>
            </a:r>
            <a:b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8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Oil and gas taxation</a:t>
            </a:r>
          </a:p>
        </p:txBody>
      </p:sp>
    </p:spTree>
    <p:extLst>
      <p:ext uri="{BB962C8B-B14F-4D97-AF65-F5344CB8AC3E}">
        <p14:creationId xmlns:p14="http://schemas.microsoft.com/office/powerpoint/2010/main" val="86505919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6F82-3CF3-CFF4-650B-604E5D86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potential of corrective taxes on fossil fuels and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04803-3F2A-7E57-5348-D5227655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69" y="2586225"/>
            <a:ext cx="485356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5504A-BDDD-2FE9-AA81-BE3A88D1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03" y="2586225"/>
            <a:ext cx="507536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477ED-2ADC-6A59-6886-D327DFB5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336" y="1885202"/>
            <a:ext cx="35345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073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D6E3-4886-0B68-F195-F08D2BE8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 vs. pre-tax prices suggests substantial subsidies to fossil fuels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1B435-48FF-5E15-8E78-527BF7E88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4856162" cy="48605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Despite some progress in bringing fossil fuel prices to market levels, subsidies persist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Subsidies are particularly high in hydrocarbon exporters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Monitoring of explicit and implicit subsidies can help better explain the consequences of mispricing fossil fuels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7FDB7-7EAC-C934-9437-8B44F2FF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198" y="1469871"/>
            <a:ext cx="46479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6902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83D5-66B9-A499-CFC4-80585B7D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price fossil fuel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D3877-7090-A746-0DFC-751F4724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33" y="1924176"/>
            <a:ext cx="715992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795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DE1E-CBDF-7812-96B5-79A3F7AB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policy actions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34DEF-C8F9-878E-042E-F4CF91F83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Gradual removal of explicit subsidies—price to international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Pricing externalities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Starte with taxing fuel use—depending on CO2 and climate impact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Congestion, road damage, and accidents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86150" algn="l"/>
              </a:tabLst>
            </a:pPr>
            <a:r>
              <a:rPr lang="en-US" dirty="0"/>
              <a:t>Sectoral approach: power, industry, transportation, building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86150" algn="l"/>
              </a:tabLst>
            </a:pPr>
            <a:r>
              <a:rPr lang="en-US" dirty="0"/>
              <a:t>Distributional implications, offsetting policies, and revenue neutrality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8615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8615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861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18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D647-2982-F90D-6057-44EEB9E0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book is organized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AAC7-E9E6-1919-248F-D239AA315C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F79646"/>
                </a:solidFill>
              </a:rPr>
              <a:t>Chapter 2</a:t>
            </a:r>
          </a:p>
          <a:p>
            <a:pPr lvl="1"/>
            <a:r>
              <a:rPr lang="en-US" dirty="0"/>
              <a:t>Setting the stage</a:t>
            </a:r>
          </a:p>
          <a:p>
            <a:r>
              <a:rPr lang="en-US" b="1" dirty="0">
                <a:solidFill>
                  <a:srgbClr val="F79646"/>
                </a:solidFill>
              </a:rPr>
              <a:t>Chapters 3 to 7</a:t>
            </a:r>
          </a:p>
          <a:p>
            <a:pPr lvl="1"/>
            <a:r>
              <a:rPr lang="en-US" dirty="0"/>
              <a:t>Core tax instruments</a:t>
            </a:r>
          </a:p>
          <a:p>
            <a:r>
              <a:rPr lang="en-US" b="1" dirty="0">
                <a:solidFill>
                  <a:srgbClr val="F79646"/>
                </a:solidFill>
              </a:rPr>
              <a:t>Chapters 8 and 9</a:t>
            </a:r>
          </a:p>
          <a:p>
            <a:pPr lvl="1"/>
            <a:r>
              <a:rPr lang="en-US" dirty="0"/>
              <a:t>Climate/energy transition</a:t>
            </a:r>
          </a:p>
          <a:p>
            <a:r>
              <a:rPr lang="en-US" b="1" dirty="0">
                <a:solidFill>
                  <a:srgbClr val="F79646"/>
                </a:solidFill>
              </a:rPr>
              <a:t>Chapter 10</a:t>
            </a:r>
          </a:p>
          <a:p>
            <a:pPr lvl="1"/>
            <a:r>
              <a:rPr lang="en-US" dirty="0"/>
              <a:t>Tax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0406481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691F-1C08-7B7E-5288-560043D7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and gas: reserves, production, and competitiveness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0B3A6-D4D2-199A-5490-E8EB3DEE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08" y="1740957"/>
            <a:ext cx="5603970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192E3-3EAB-9727-8822-8077F367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20" y="1733761"/>
            <a:ext cx="4123809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876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D7E0-CB33-2E80-5BE2-4A3F4638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Relatively high average tax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C3591-5A48-8D76-FC62-10743601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38" y="2571926"/>
            <a:ext cx="4076190" cy="2819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F4D81-7E0A-0A5B-F78B-C132225F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03" y="2571926"/>
            <a:ext cx="4057143" cy="2838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05A77-72F4-4060-3A7E-02796D46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370" y="1716125"/>
            <a:ext cx="488409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0160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F83F-BF4D-DCAF-4CB5-7C30E905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Generally regressive fiscal regimes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C8F93-42BA-1D89-9A80-DA66C618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15" y="2333963"/>
            <a:ext cx="3904762" cy="27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DF652-A769-4D43-77E8-66E20F6A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14" y="2357605"/>
            <a:ext cx="4028571" cy="2676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60BC8-7A4B-0AEE-728C-C5B9E051B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613" y="1524395"/>
            <a:ext cx="467649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00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73845-B8FB-B548-F540-6DD09380E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06D2-DF5E-A089-0003-539B78ED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policy actions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06482-40FD-347A-643B-FAF45C7094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Level of average tax rates does not seem to be an issue—especially in well-established producers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Composition of fiscal instruments, however, can be made more optimal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efficient instruments, however, raise capacity issues in tax administration—countries must weight the trade-offs, and invest in administrative capacity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8615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34861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948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C978-4EB8-F54C-6F4B-95E8D6EAB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9A45-A2DF-CB3C-3608-80362F34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administration</a:t>
            </a:r>
            <a:br>
              <a:rPr lang="en-US" dirty="0"/>
            </a:br>
            <a:br>
              <a:rPr lang="en-US" dirty="0"/>
            </a:br>
            <a:endParaRPr lang="en-US" sz="2800" b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6435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56F8-AD4B-FA57-30D7-5E114B5F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functions of tax administrations and legal framework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D2332-5DB1-09EE-0E71-F2ECC72C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88" y="1809983"/>
            <a:ext cx="4605420" cy="3749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BB3505-032C-AF8F-083A-0C105CE40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797" y="1933803"/>
            <a:ext cx="3961905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3255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7FF0-8C44-CCAA-FD40-9FB76D06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 stages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16F39-C743-7A8E-2B94-84487E3FA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05" y="1886087"/>
            <a:ext cx="709653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1058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4088-8031-CFB9-A480-DEEDC088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A41AB-8127-09C4-4444-E37711BFF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Countries can better leverage the role of taxation in development, and build more resilient fiscal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most countries, there are many options to consider given their starting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options raise difficulties: some technical; some political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dirty="0"/>
              <a:t>History and economic structures in particular weigh heavily on political decisions for tax reforms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Looking at developments since 2000, questions is not whether to reform, but how and how quickly—recent war in the region make this more salient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25 years may be more transformative than the past 25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4828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17F6-F018-60AA-4A3D-1EB53432D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1A972-823A-2270-F8EB-7EED5917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mmansour@imf.org</a:t>
            </a:r>
            <a:br>
              <a:rPr lang="en-US" dirty="0"/>
            </a:br>
            <a:endParaRPr lang="en-US" sz="2800" b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74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A489-02BA-4EBF-B8D2-C4C77A4D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region with differences—size and economic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E1C30-E020-B33F-6996-FEBCD0BAA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06618" y="-1871471"/>
            <a:ext cx="4748584" cy="115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9996-990C-410A-99D3-2C68DE3D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relative importance of non-tax revenues imply higher sensitivity to shocks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5018E-1EB4-9133-FFEF-756453DC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844" y="2477442"/>
            <a:ext cx="5693880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DC6907-D1A6-C7F5-825F-E84BB9BF8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89" y="2477442"/>
            <a:ext cx="5354755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1F7422-FA30-C216-4702-CDA2205200C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34764" y="1593901"/>
            <a:ext cx="58521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4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CD6E-AA94-C801-8921-FEDC6516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potential: how much taxes can MENA countries raise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7DB3B-25FF-D39F-7417-12C25D9D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37" y="2333762"/>
            <a:ext cx="5644844" cy="3017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73DC73-498C-4C6C-A316-2B81E77F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81" y="2333762"/>
            <a:ext cx="5470898" cy="301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E4031-30B6-70B5-B468-553DCCF82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844" y="1387491"/>
            <a:ext cx="714103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35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C453-CE5B-797D-3D94-7B8ED9AF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49A8F-AF4E-2271-5B45-A445E6B9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72" y="1713265"/>
            <a:ext cx="869620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53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0182-6A56-B7BF-DE40-96DD272D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and potential of income taxes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 income and wealth taxes</a:t>
            </a:r>
            <a:b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Corporate income taxes</a:t>
            </a:r>
            <a:b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903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318E-719D-93ED-7F1B-4A443835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 plays a very small revenue role across the region—except in Algeria, Morocco, and Tunisia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7447-F88B-451A-82A8-E00565FBF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1469871"/>
            <a:ext cx="4905247" cy="48605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most countries, less than 2% of GDP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in revenue over time driven primarily by economic factors—not policy factors—per-capita income and public sector wages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77AA3-BC39-7572-5AED-0C1BA8D79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53" y="1874520"/>
            <a:ext cx="4905247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87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ansour's slides" id="{15721636-78E7-4636-9BA4-591E7C4B4F2C}" vid="{53B8FFA5-DFB9-42BA-9A32-530798C508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 PPT Template</Template>
  <TotalTime>4542</TotalTime>
  <Words>1199</Words>
  <Application>Microsoft Office PowerPoint</Application>
  <PresentationFormat>Widescreen</PresentationFormat>
  <Paragraphs>126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.HelveticaNeueDeskInterface-Regular</vt:lpstr>
      <vt:lpstr>Arial</vt:lpstr>
      <vt:lpstr>Arial Black</vt:lpstr>
      <vt:lpstr>ArialMT</vt:lpstr>
      <vt:lpstr>Calibri</vt:lpstr>
      <vt:lpstr>Lucida Grande</vt:lpstr>
      <vt:lpstr>LucidaGrande</vt:lpstr>
      <vt:lpstr>Wingdings</vt:lpstr>
      <vt:lpstr>Custom Design</vt:lpstr>
      <vt:lpstr>PowerPoint Presentation</vt:lpstr>
      <vt:lpstr>Motivation</vt:lpstr>
      <vt:lpstr>How the book is organized</vt:lpstr>
      <vt:lpstr>A region with differences—size and economic structure</vt:lpstr>
      <vt:lpstr>The relative importance of non-tax revenues imply higher sensitivity to shocks</vt:lpstr>
      <vt:lpstr>Tax potential: how much taxes can MENA countries raise</vt:lpstr>
      <vt:lpstr>Where do we go from here?</vt:lpstr>
      <vt:lpstr>The state and potential of income taxes  Personal income and wealth taxes Corporate income taxes </vt:lpstr>
      <vt:lpstr>PIT plays a very small revenue role across the region—except in Algeria, Morocco, and Tunisia</vt:lpstr>
      <vt:lpstr>PIT rates have declined substantially over the years</vt:lpstr>
      <vt:lpstr>Steep progressivity at relatively low-income levels</vt:lpstr>
      <vt:lpstr>PIT reform options</vt:lpstr>
      <vt:lpstr>Corporate income taxes: rates and revenue productivity</vt:lpstr>
      <vt:lpstr>CIT incentives and global minimum tax</vt:lpstr>
      <vt:lpstr>Policy options</vt:lpstr>
      <vt:lpstr>The opportunity of more efficient property taxes</vt:lpstr>
      <vt:lpstr>The state of property taxes</vt:lpstr>
      <vt:lpstr>Urbanization will continue to exert pressure on public services—hence need for additional revenues</vt:lpstr>
      <vt:lpstr>Policy options</vt:lpstr>
      <vt:lpstr>Consumption taxes  Value-added taxes Excise taxes</vt:lpstr>
      <vt:lpstr>Value-added taxes are now common in most countries, and yield substantial revenue…</vt:lpstr>
      <vt:lpstr>…but their revenue efficiency is declining</vt:lpstr>
      <vt:lpstr>Policy options </vt:lpstr>
      <vt:lpstr>General excise taxes</vt:lpstr>
      <vt:lpstr>Climate and energy transition  Corrective taxes on fossil fuels Oil and gas taxation</vt:lpstr>
      <vt:lpstr>The potential of corrective taxes on fossil fuels and energy</vt:lpstr>
      <vt:lpstr>Retail vs. pre-tax prices suggests substantial subsidies to fossil fuels</vt:lpstr>
      <vt:lpstr>How to price fossil fuel</vt:lpstr>
      <vt:lpstr>Possible policy actions </vt:lpstr>
      <vt:lpstr>Oil and gas: reserves, production, and competitiveness</vt:lpstr>
      <vt:lpstr>Relatively high average tax rates</vt:lpstr>
      <vt:lpstr>Generally regressive fiscal regimes</vt:lpstr>
      <vt:lpstr>Possible policy actions </vt:lpstr>
      <vt:lpstr>Tax administration  </vt:lpstr>
      <vt:lpstr>Key functions of tax administrations and legal framework</vt:lpstr>
      <vt:lpstr>Digitalization stages</vt:lpstr>
      <vt:lpstr>Summarizing</vt:lpstr>
      <vt:lpstr>Thank you!   mmansour@imf.org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Mansour, Mario</dc:creator>
  <cp:lastModifiedBy>Sbia, Rashid A.</cp:lastModifiedBy>
  <cp:revision>5</cp:revision>
  <cp:lastPrinted>2018-06-28T11:42:50Z</cp:lastPrinted>
  <dcterms:created xsi:type="dcterms:W3CDTF">2021-10-28T00:23:09Z</dcterms:created>
  <dcterms:modified xsi:type="dcterms:W3CDTF">2026-06-04T06:33:13Z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0c07ed86-5dc5-4593-ad03-a8684b843815_Enabled">
    <vt:lpwstr>true</vt:lpwstr>
  </property>
  <property fmtid="{D5CDD505-2E9C-101B-9397-08002B2CF9AE}" pid="4" name="MSIP_Label_0c07ed86-5dc5-4593-ad03-a8684b843815_SetDate">
    <vt:lpwstr>2021-10-28T00:23:09Z</vt:lpwstr>
  </property>
  <property fmtid="{D5CDD505-2E9C-101B-9397-08002B2CF9AE}" pid="5" name="MSIP_Label_0c07ed86-5dc5-4593-ad03-a8684b843815_Method">
    <vt:lpwstr>Standard</vt:lpwstr>
  </property>
  <property fmtid="{D5CDD505-2E9C-101B-9397-08002B2CF9AE}" pid="6" name="MSIP_Label_0c07ed86-5dc5-4593-ad03-a8684b843815_Name">
    <vt:lpwstr>0c07ed86-5dc5-4593-ad03-a8684b843815</vt:lpwstr>
  </property>
  <property fmtid="{D5CDD505-2E9C-101B-9397-08002B2CF9AE}" pid="7" name="MSIP_Label_0c07ed86-5dc5-4593-ad03-a8684b843815_SiteId">
    <vt:lpwstr>8085fa43-302e-45bd-b171-a6648c3b6be7</vt:lpwstr>
  </property>
  <property fmtid="{D5CDD505-2E9C-101B-9397-08002B2CF9AE}" pid="8" name="MSIP_Label_0c07ed86-5dc5-4593-ad03-a8684b843815_ActionId">
    <vt:lpwstr>2ed47fe4-ad45-4e42-804a-326801f26c27</vt:lpwstr>
  </property>
  <property fmtid="{D5CDD505-2E9C-101B-9397-08002B2CF9AE}" pid="9" name="MSIP_Label_0c07ed86-5dc5-4593-ad03-a8684b843815_ContentBits">
    <vt:lpwstr>0</vt:lpwstr>
  </property>
  <property fmtid="{D5CDD505-2E9C-101B-9397-08002B2CF9AE}" pid="10" name="eDOCS AutoSave">
    <vt:lpwstr>20221105082622405</vt:lpwstr>
  </property>
</Properties>
</file>